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300" r:id="rId2"/>
    <p:sldId id="257" r:id="rId3"/>
    <p:sldId id="315" r:id="rId4"/>
    <p:sldId id="316" r:id="rId5"/>
    <p:sldId id="317" r:id="rId6"/>
    <p:sldId id="320" r:id="rId7"/>
    <p:sldId id="321" r:id="rId8"/>
    <p:sldId id="322" r:id="rId9"/>
    <p:sldId id="323" r:id="rId10"/>
    <p:sldId id="330" r:id="rId11"/>
    <p:sldId id="318" r:id="rId12"/>
    <p:sldId id="324" r:id="rId13"/>
    <p:sldId id="334" r:id="rId14"/>
    <p:sldId id="331" r:id="rId15"/>
    <p:sldId id="332" r:id="rId16"/>
    <p:sldId id="319" r:id="rId17"/>
    <p:sldId id="325" r:id="rId18"/>
    <p:sldId id="326" r:id="rId19"/>
    <p:sldId id="327" r:id="rId20"/>
    <p:sldId id="328" r:id="rId21"/>
    <p:sldId id="333" r:id="rId22"/>
    <p:sldId id="329" r:id="rId23"/>
    <p:sldId id="301" r:id="rId2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0000"/>
    <a:srgbClr val="009900"/>
    <a:srgbClr val="709256"/>
    <a:srgbClr val="AD9968"/>
    <a:srgbClr val="3B84AF"/>
    <a:srgbClr val="FF33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719" autoAdjust="0"/>
    <p:restoredTop sz="94664" autoAdjust="0"/>
  </p:normalViewPr>
  <p:slideViewPr>
    <p:cSldViewPr>
      <p:cViewPr>
        <p:scale>
          <a:sx n="60" d="100"/>
          <a:sy n="60" d="100"/>
        </p:scale>
        <p:origin x="-612" y="-306"/>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11/21/2012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5" r:id="rId1"/>
    <p:sldLayoutId id="2147483772" r:id="rId2"/>
    <p:sldLayoutId id="2147483773" r:id="rId3"/>
    <p:sldLayoutId id="2147483764" r:id="rId4"/>
    <p:sldLayoutId id="2147483774" r:id="rId5"/>
    <p:sldLayoutId id="2147483765" r:id="rId6"/>
    <p:sldLayoutId id="2147483766" r:id="rId7"/>
    <p:sldLayoutId id="2147483767" r:id="rId8"/>
    <p:sldLayoutId id="2147483768" r:id="rId9"/>
    <p:sldLayoutId id="2147483769" r:id="rId10"/>
    <p:sldLayoutId id="2147483770" r:id="rId11"/>
    <p:sldLayoutId id="2147483771" r:id="rId12"/>
    <p:sldLayoutId id="2147483776" r:id="rId1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فرعي 1"/>
          <p:cNvSpPr>
            <a:spLocks noGrp="1"/>
          </p:cNvSpPr>
          <p:nvPr>
            <p:ph type="subTitle" idx="1"/>
          </p:nvPr>
        </p:nvSpPr>
        <p:spPr/>
        <p:txBody>
          <a:bodyPr/>
          <a:lstStyle/>
          <a:p>
            <a:r>
              <a:rPr lang="ar-SA" dirty="0" smtClean="0">
                <a:solidFill>
                  <a:schemeClr val="tx1"/>
                </a:solidFill>
              </a:rPr>
              <a:t>اسم المقرر: </a:t>
            </a:r>
            <a:r>
              <a:rPr lang="ar-SA" sz="2800" dirty="0" smtClean="0"/>
              <a:t>أسس الخدمة الاجتماعية</a:t>
            </a:r>
            <a:endParaRPr lang="ar-SA" sz="2800" dirty="0" smtClean="0">
              <a:solidFill>
                <a:schemeClr val="tx1"/>
              </a:solidFill>
            </a:endParaRPr>
          </a:p>
          <a:p>
            <a:endParaRPr lang="ar-SA" sz="2800" dirty="0" smtClean="0">
              <a:solidFill>
                <a:schemeClr val="tx1"/>
              </a:solidFill>
            </a:endParaRPr>
          </a:p>
          <a:p>
            <a:r>
              <a:rPr lang="ar-SA" dirty="0" smtClean="0">
                <a:solidFill>
                  <a:schemeClr val="tx1"/>
                </a:solidFill>
              </a:rPr>
              <a:t>د. صابر أحمد عبد الباقي</a:t>
            </a:r>
            <a:endParaRPr lang="ar-SA"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smtClean="0">
                <a:solidFill>
                  <a:srgbClr val="376092"/>
                </a:solidFill>
                <a:latin typeface="ae_AlMateen" pitchFamily="2" charset="-78"/>
                <a:cs typeface="ae_AlMateen" pitchFamily="2" charset="-78"/>
              </a:rPr>
              <a:t>المحاضرة الثانية عشرة</a:t>
            </a:r>
            <a:endParaRPr lang="en-US" spc="-150" dirty="0" smtClean="0">
              <a:solidFill>
                <a:srgbClr val="376092"/>
              </a:solidFill>
              <a:latin typeface="ae_AlMateen" pitchFamily="2" charset="-78"/>
              <a:cs typeface="ae_AlMateen" pitchFamily="2" charset="-78"/>
            </a:endParaRPr>
          </a:p>
        </p:txBody>
      </p:sp>
      <p:sp>
        <p:nvSpPr>
          <p:cNvPr id="3" name="عنوان 1"/>
          <p:cNvSpPr txBox="1">
            <a:spLocks/>
          </p:cNvSpPr>
          <p:nvPr/>
        </p:nvSpPr>
        <p:spPr bwMode="auto">
          <a:xfrm>
            <a:off x="876300" y="3886200"/>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ar-SA" sz="3200" dirty="0" smtClean="0">
                <a:solidFill>
                  <a:schemeClr val="accent1">
                    <a:lumMod val="75000"/>
                  </a:schemeClr>
                </a:solidFill>
                <a:latin typeface="+mj-lt"/>
                <a:ea typeface="+mj-ea"/>
                <a:cs typeface="Arial" charset="0"/>
              </a:rPr>
              <a:t>الممارسة العامة في الخدمة الاجتماعية</a:t>
            </a:r>
            <a:endParaRPr kumimoji="0" lang="ar-SA" sz="32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C00000"/>
                </a:solidFill>
              </a:rPr>
              <a:t>النقاط الأساسية:</a:t>
            </a:r>
            <a:endParaRPr lang="ar-SA" dirty="0"/>
          </a:p>
        </p:txBody>
      </p:sp>
      <p:sp>
        <p:nvSpPr>
          <p:cNvPr id="3" name="عنصر نائب للمحتوى 2"/>
          <p:cNvSpPr>
            <a:spLocks noGrp="1"/>
          </p:cNvSpPr>
          <p:nvPr>
            <p:ph idx="1"/>
          </p:nvPr>
        </p:nvSpPr>
        <p:spPr/>
        <p:txBody>
          <a:bodyPr/>
          <a:lstStyle/>
          <a:p>
            <a:r>
              <a:rPr lang="ar-SA" dirty="0" smtClean="0"/>
              <a:t>- مقدمة.</a:t>
            </a:r>
          </a:p>
          <a:p>
            <a:r>
              <a:rPr lang="ar-SA" dirty="0" smtClean="0"/>
              <a:t>- مبررات الأخذ باتجاه الممارسة العامة في الخدمة الاجتماعية.</a:t>
            </a:r>
          </a:p>
          <a:p>
            <a:r>
              <a:rPr lang="ar-SA" dirty="0" smtClean="0"/>
              <a:t>- نشأة الممارسة العامة في الخدمة الاجتماعية.</a:t>
            </a:r>
          </a:p>
          <a:p>
            <a:r>
              <a:rPr lang="ar-SA" dirty="0" smtClean="0"/>
              <a:t>- مفهوم الممارسة العامة.</a:t>
            </a:r>
          </a:p>
          <a:p>
            <a:r>
              <a:rPr lang="ar-SA" dirty="0" smtClean="0"/>
              <a:t>- الآراء المؤيدة والمعارضة للممارسة العامة في الخدمة الاجتماعية.</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مقدمة:</a:t>
            </a:r>
            <a:endParaRPr lang="ar-SA" dirty="0"/>
          </a:p>
        </p:txBody>
      </p:sp>
      <p:sp>
        <p:nvSpPr>
          <p:cNvPr id="3" name="عنصر نائب للمحتوى 2"/>
          <p:cNvSpPr>
            <a:spLocks noGrp="1"/>
          </p:cNvSpPr>
          <p:nvPr>
            <p:ph idx="1"/>
          </p:nvPr>
        </p:nvSpPr>
        <p:spPr/>
        <p:txBody>
          <a:bodyPr/>
          <a:lstStyle/>
          <a:p>
            <a:r>
              <a:rPr lang="ar-SA" dirty="0" smtClean="0"/>
              <a:t>تعد الممارسة العامة من المداخل الحديثة التي ظهرت في الخدمة الاجتماعية في الربع الأخير من القرن العشرين. ويمثل هذا الاتجاه إطارا تفاعليا بين الطرق الأساسية للخدمة الاجتماعية.</a:t>
            </a:r>
          </a:p>
          <a:p>
            <a:r>
              <a:rPr lang="ar-SA" dirty="0" smtClean="0"/>
              <a:t>وتقوم الممارسة العامة على فكرة الاعتماد على المنظور الانتقائي في التدخل المهني والذي يقوم على إتاحة الفرصة للأخصائي الاجتماعي ليختار ما يراه مناسبا للعميل من أساليب مهنية قائمة على المداخل والنظريات العلمية المختلفة المتوفرة لديه.</a:t>
            </a:r>
            <a:endParaRPr lang="ar-S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600" dirty="0" smtClean="0"/>
              <a:t>مبررات الأخذ باتجاه الممارسة العامة في الخدمة الاجتماعية:</a:t>
            </a:r>
          </a:p>
        </p:txBody>
      </p:sp>
      <p:sp>
        <p:nvSpPr>
          <p:cNvPr id="3" name="عنصر نائب للمحتوى 2"/>
          <p:cNvSpPr>
            <a:spLocks noGrp="1"/>
          </p:cNvSpPr>
          <p:nvPr>
            <p:ph idx="1"/>
          </p:nvPr>
        </p:nvSpPr>
        <p:spPr/>
        <p:txBody>
          <a:bodyPr/>
          <a:lstStyle/>
          <a:p>
            <a:r>
              <a:rPr lang="ar-SA" b="1" dirty="0" smtClean="0"/>
              <a:t>أ- المبررات العامة:</a:t>
            </a:r>
          </a:p>
          <a:p>
            <a:r>
              <a:rPr lang="ar-SA" dirty="0" smtClean="0"/>
              <a:t>1- تعقد المشكلات التي يتعامل معها الأخصائي الاجتماعي والتي تتطلب منه مهارات ومعارف أوسع عند التدخل المهني.</a:t>
            </a:r>
          </a:p>
          <a:p>
            <a:r>
              <a:rPr lang="ar-SA" dirty="0" smtClean="0"/>
              <a:t>2- تقدم الممارسة العامة للأخصائي الاجتماعي منظورا شموليا لتقدير وتشخيص المواقف ومن ثم التدخل المهني.</a:t>
            </a:r>
          </a:p>
          <a:p>
            <a:r>
              <a:rPr lang="ar-SA" sz="2800" dirty="0" smtClean="0"/>
              <a:t>3- قصور المداخل الأحادية في التعامل مع المشكلات بفعالية والتي تمثل طرق الخدمة الاجتماعية التقليدية حيث تظهر هنا أهمية استخدام الممارسة العامة في الخدمة الاجتماعية لأنها تيسر إمكانية التعامل مع المشكلات كوحدة مهما تعددت الأنساق المسببة لحدوثها.</a:t>
            </a:r>
            <a:endParaRPr lang="ar-SA" sz="2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4- لا توجد مشكلة تركز على نسق بعينه، بل يتطلب الأمر الرجوع إلى عدة أنساق للتعرف على الأسباب ولتحديد أساليب التدخل المهني وذلك من من منطلق أن المشكلات لها جذور في مختلف الأنساق.</a:t>
            </a:r>
          </a:p>
          <a:p>
            <a:r>
              <a:rPr lang="ar-SA" dirty="0" smtClean="0"/>
              <a:t>5- يسعى اتجاه الممارسة إلى إيجاد التكامل بين كل من الأنساق المحدثة للمشكلة من ناحية وفريق العمل الذي يمكن الاستعانة </a:t>
            </a:r>
            <a:r>
              <a:rPr lang="ar-SA" dirty="0" err="1" smtClean="0"/>
              <a:t>به</a:t>
            </a:r>
            <a:r>
              <a:rPr lang="ar-SA" dirty="0" smtClean="0"/>
              <a:t> من ناحية أخرى.</a:t>
            </a:r>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المبررات الكامنة في الطرق التقليدية:</a:t>
            </a:r>
          </a:p>
          <a:p>
            <a:r>
              <a:rPr lang="ar-SA" dirty="0" smtClean="0"/>
              <a:t>1- تركيز الأخصائي العامل بطريقة خدمة الفرد على التدخل الفردي وبالرغم من الرجوع إلى مصادر أخرى للدراسة كالأسرة أو الأصدقاء، تحتم مبادئ العمل المهني في خدمة الفرد أنه لا ينبغي الرجوع للمصادر الأخرى إلا بعد أخذ موافقة العميل ويتم العمل معهم أيضا من خلال المقابلات الفردية أي بالتركيز على النسق الفردي.</a:t>
            </a:r>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2- يستطيع أخصائي خدمة الجماعة العمل مع أعضاء الجماعة ككل وكذلك العمل مع بعض الأعضاء الذين يحتاجون إلى التدخل الفردي ولكن إذا تطلب العمل معهم الكثير من الوقت والجهد فإنه يقوم بتحويلهم إلى أخصائي خدمة فرد حتى لا يضيع وقت الجماعة، وبالتالي فهو يركز جهده في العمل مع نسق الجماعة.</a:t>
            </a:r>
          </a:p>
          <a:p>
            <a:r>
              <a:rPr lang="ar-SA" dirty="0" smtClean="0"/>
              <a:t>3- يركز المنظم الاجتماعي على الوحدات الكبرى عند التدخل المهني ويهتم بالقضايا العامة التي تمس أكبر الفئات تضررا وقد لا يهتم بالنسق الفردي وفقا لطبيعة تخصصه الذي يؤكد على التركيز على الاحتياجات المجتمعية.</a:t>
            </a:r>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نشأة الممارسة العامة في الخدمة الاجتماعية:</a:t>
            </a:r>
            <a:endParaRPr lang="ar-SA" dirty="0"/>
          </a:p>
        </p:txBody>
      </p:sp>
      <p:sp>
        <p:nvSpPr>
          <p:cNvPr id="3" name="عنصر نائب للمحتوى 2"/>
          <p:cNvSpPr>
            <a:spLocks noGrp="1"/>
          </p:cNvSpPr>
          <p:nvPr>
            <p:ph idx="1"/>
          </p:nvPr>
        </p:nvSpPr>
        <p:spPr/>
        <p:txBody>
          <a:bodyPr/>
          <a:lstStyle/>
          <a:p>
            <a:r>
              <a:rPr lang="ar-SA" dirty="0" smtClean="0"/>
              <a:t>مرت الخدمة الاجتماعية كمهنة منذ نشأتها بمراحل تطورية ارتبطت بتطور طرقها المهنية ومدى تركيز كل طريقة على التعامل مع أنساق معينة.</a:t>
            </a:r>
          </a:p>
          <a:p>
            <a:r>
              <a:rPr lang="ar-SA" dirty="0" smtClean="0"/>
              <a:t>وقد أثبتت التجربة ضرورة تسلح الخدمة الاجتماعية برؤية شمولية تجمع بين التركيز على كافة المستويات، والعمل مع جميع الأنساق الاجتماعية والتجمعات الإنسانية، نظرا للارتباط الوثيق والتفاعل المستمر بين هذه المستويات دون التركيز على جانب دون آخر. </a:t>
            </a:r>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وقد أوجبت التغيرات المجتمعية على مهنة الخدمة الاجتماعية البحث عن معارف جديدة واتجاهات تعليمية وأساليب تدخل مهني تتواءم مع الظروف والأحداث والتغيرات التي نشهدها في العالم لذلك فقد أصبح مفهوم الممارسة العامة في الخدمة الاجتماعية يمثل هذا الاتجاه الجديد الذي يساعد المهنة على فهم طبيعة ومستويات الأحداث ومدى التفاعلات التي تحدث على مستوى الأنساق المجتمعية، بما فيها المستوى العالمي.</a:t>
            </a:r>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مفهوم الممارسة العامة:</a:t>
            </a:r>
          </a:p>
        </p:txBody>
      </p:sp>
      <p:sp>
        <p:nvSpPr>
          <p:cNvPr id="3" name="عنصر نائب للمحتوى 2"/>
          <p:cNvSpPr>
            <a:spLocks noGrp="1"/>
          </p:cNvSpPr>
          <p:nvPr>
            <p:ph idx="1"/>
          </p:nvPr>
        </p:nvSpPr>
        <p:spPr/>
        <p:txBody>
          <a:bodyPr/>
          <a:lstStyle/>
          <a:p>
            <a:r>
              <a:rPr lang="ar-SA" dirty="0" smtClean="0"/>
              <a:t>تعددت التعريفات التي تناولت الممارسة العامة فقد عرفها </a:t>
            </a:r>
            <a:r>
              <a:rPr lang="ar-SA" b="1" dirty="0" smtClean="0"/>
              <a:t>ماهر أبو </a:t>
            </a:r>
            <a:r>
              <a:rPr lang="ar-SA" b="1" dirty="0" err="1" smtClean="0"/>
              <a:t>المعاطي</a:t>
            </a:r>
            <a:r>
              <a:rPr lang="ar-SA" b="1" dirty="0" smtClean="0"/>
              <a:t> </a:t>
            </a:r>
            <a:r>
              <a:rPr lang="ar-SA" dirty="0" smtClean="0"/>
              <a:t>بأنها نموذج الممارسة المهنية الذي يركز فيه الأخصائي الاجتماعي على استخدام الأساليب والطرق الفنية لحل المشكلة دون تفضيل تطبيق طريقة محددة للخدمة الاجتماعية لمساعدة المستفيدين من خدمات المؤسسة في إشباع احتياجاتهم ومواجهة مشكلاتهم واضعا في اعتباره كافة أنساق التعامل (فرد، أسرة، جماعة، منظمة، مجتمع) مستندا على أسس معرفية، </a:t>
            </a:r>
            <a:r>
              <a:rPr lang="ar-SA" dirty="0" err="1" smtClean="0"/>
              <a:t>مهارية</a:t>
            </a:r>
            <a:r>
              <a:rPr lang="ar-SA" dirty="0" smtClean="0"/>
              <a:t> </a:t>
            </a:r>
            <a:r>
              <a:rPr lang="ar-SA" dirty="0" err="1" smtClean="0"/>
              <a:t>وقيمية</a:t>
            </a:r>
            <a:r>
              <a:rPr lang="ar-SA" dirty="0" smtClean="0"/>
              <a:t> تعكس الطبيعة المتفردة لمهنة الخدمة الاجتماعية في تعاملها مع التخصصات الأخرى في هذا المجال لتحقيق الأهداف. </a:t>
            </a:r>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3600" dirty="0" smtClean="0"/>
              <a:t>كما عرفها (</a:t>
            </a:r>
            <a:r>
              <a:rPr lang="ar-SA" sz="3600" b="1" dirty="0" smtClean="0"/>
              <a:t>جونسون</a:t>
            </a:r>
            <a:r>
              <a:rPr lang="ar-SA" sz="3600" dirty="0" smtClean="0"/>
              <a:t>) على أنها إطار للعمل يتضمن تقدير كل من الأخصائي الاجتماعي والعميل للموقف لتحديد النسق الذي يجب أن يوجه إليه الاهتمام وتركيز الجهود لتحقيق التغير المطلوب فيه، حيث ينصب الاهتمام في ضؤ ذلك على الفرد والأسرة والجماعة الصغيرة والمنظمات والمجتمعات.</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3600" dirty="0" smtClean="0"/>
              <a:t>كما عرفها (</a:t>
            </a:r>
            <a:r>
              <a:rPr lang="ar-SA" sz="3600" b="1" dirty="0" err="1" smtClean="0"/>
              <a:t>تولسون</a:t>
            </a:r>
            <a:r>
              <a:rPr lang="ar-SA" sz="3600" dirty="0" smtClean="0"/>
              <a:t>) بأنها قدرة الأخصائيين الاجتماعيين على العمل مع مختلف الأنساق مثل الأفراد والأسر والجماعات الصغيرة والتنظيمات والمجتمعات مستخدمين إطارا نظريا انتقائيا ليتيح لهم فرصة اختيار ما يتناسب من استراتيجيات وأساليب للتدخل مع مشكلات هذه الأنساق.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ويمكن تعريف الممارسة العامة </a:t>
            </a:r>
            <a:r>
              <a:rPr lang="ar-SA" b="1" dirty="0" smtClean="0"/>
              <a:t>إجرائيا</a:t>
            </a:r>
            <a:r>
              <a:rPr lang="ar-SA" dirty="0" smtClean="0"/>
              <a:t> على النحو التالي:</a:t>
            </a:r>
          </a:p>
          <a:p>
            <a:r>
              <a:rPr lang="ar-SA" dirty="0" smtClean="0"/>
              <a:t>1- أحد اتجاهات الخدمة الاجتماعية الحديثة.</a:t>
            </a:r>
          </a:p>
          <a:p>
            <a:r>
              <a:rPr lang="ar-SA" sz="2800" dirty="0" smtClean="0"/>
              <a:t>2- بؤرة تركيز العمل المهني للأخصائي الاجتماعي هي نوع المشكلة.</a:t>
            </a:r>
          </a:p>
          <a:p>
            <a:r>
              <a:rPr lang="ar-SA" dirty="0" smtClean="0"/>
              <a:t>3- يستطيع الأخصائي الاجتماعي من خلاله التعامل مع كافة الأنساق المجتمعية (الفرد – الأسرة – الجماعة – المؤسسة – المجتمع).</a:t>
            </a:r>
          </a:p>
          <a:p>
            <a:r>
              <a:rPr lang="ar-SA" dirty="0" smtClean="0"/>
              <a:t>4- يظهر هذا الاتجاه قدرة الأخصائي الاجتماعي على انتقاء أساليب وطرق التدخل المهني سواء الفردية أو الجماعية أو المرتبطة بتنظيم المجتمع والمنبثقة من خلفيته العلمية.</a:t>
            </a:r>
            <a:endParaRPr lang="ar-SA"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r>
              <a:rPr lang="ar-SA" dirty="0" smtClean="0"/>
              <a:t>5- يسهم هذا الاتجاه في تحقيق نتائج فعالة إيجابية لكونه يمكن الأخصائي الاجتماعي من البحث في كافة الاحتمالات المسببة للمشكلة داخل الأنساق المختلفة والتعامل معها بصورة شمولية.</a:t>
            </a:r>
          </a:p>
          <a:p>
            <a:endParaRPr lang="ar-SA" sz="800" dirty="0" smtClean="0"/>
          </a:p>
          <a:p>
            <a:r>
              <a:rPr lang="ar-SA" dirty="0" smtClean="0"/>
              <a:t>6- هناك ثلاث مستويات للتدخل المهني هي: مستوى الوحدات الصغرى(الفرد) ومستوى الوحدات المتوسطة (الجماعة والأسرة) ومستوى الوحدات الكبرى (المجتمع)</a:t>
            </a:r>
            <a:endParaRPr lang="ar-S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الآراء المؤيدة والمعارضة </a:t>
            </a:r>
            <a:r>
              <a:rPr lang="ar-SA" smtClean="0"/>
              <a:t>للممارسة العامة:</a:t>
            </a:r>
            <a:endParaRPr lang="ar-SA"/>
          </a:p>
        </p:txBody>
      </p:sp>
      <p:sp>
        <p:nvSpPr>
          <p:cNvPr id="3" name="عنصر نائب للمحتوى 2"/>
          <p:cNvSpPr>
            <a:spLocks noGrp="1"/>
          </p:cNvSpPr>
          <p:nvPr>
            <p:ph idx="1"/>
          </p:nvPr>
        </p:nvSpPr>
        <p:spPr/>
        <p:txBody>
          <a:bodyPr/>
          <a:lstStyle/>
          <a:p>
            <a:r>
              <a:rPr lang="ar-SA" b="1" dirty="0" smtClean="0"/>
              <a:t>1- الاتجاه المعارض للممارسة العامة في الخدمة الاجتماعية:</a:t>
            </a:r>
          </a:p>
          <a:p>
            <a:r>
              <a:rPr lang="ar-SA" dirty="0" smtClean="0"/>
              <a:t>يستند أصحاب هذا الاتجاه إلى عدة مبررات منها:</a:t>
            </a:r>
          </a:p>
          <a:p>
            <a:r>
              <a:rPr lang="ar-SA" dirty="0" smtClean="0"/>
              <a:t>1- أن هناك جدل حول الممارسة العامة هل هي اتجاه عام أم هي مفهوم أم منهج ممارسة أم نموذج.</a:t>
            </a:r>
          </a:p>
          <a:p>
            <a:r>
              <a:rPr lang="ar-SA" dirty="0" smtClean="0"/>
              <a:t>2- إعداد طلاب الخدمة الاجتماعية ليصبحوا ممارسين عامين مسألة معقدة حيث أن الممارس العام يجب أن تتوافر لديه المهارات المطلوبة للعمل مع وحدات عمل مختلفة وتسهم عملية تزويده بأنواع المهارات المطلوبة بالتنوع والاختلاف في الاتجاهات.</a:t>
            </a:r>
            <a:endParaRPr lang="ar-S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3- أن الممارسة العامة تعني التخلي عن الطرق الأساسية للمهنة وأن إعداد الأخصائي بشكل جيد يتطلب التعمق في دراسة كل طريقة على حدة ليتمكن من ممارسة أساليبها وطرق التدخل المهني الخاصة بها.</a:t>
            </a:r>
          </a:p>
          <a:p>
            <a:r>
              <a:rPr lang="ar-SA" dirty="0" smtClean="0"/>
              <a:t>4- الممارسة العامة ليست بمفهوم حديث خاصة على مستوى إعداد الأخصائيين حيث أنه على الرغم من تدريس الطرق الأساسية والثانوية للخدمة الاجتماعية فإن الخريج يعمل كممارس عام.</a:t>
            </a:r>
            <a:endParaRPr lang="ar-S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5- يركز العلم الحديث في كافة نواحي المعرفة على التخصص الدقيق سواء على المستوى المعرفي أو التطبيقي في الوقت الذي تأتي فيه الممارسة العامة مضادة لهذا الاتجاه.</a:t>
            </a:r>
          </a:p>
          <a:p>
            <a:endParaRPr lang="ar-SA" sz="800" dirty="0" smtClean="0"/>
          </a:p>
          <a:p>
            <a:r>
              <a:rPr lang="ar-SA" dirty="0" smtClean="0"/>
              <a:t>6- عدم قدرة المؤيدين لهذا الاتجاه على التطوير الكامل له وفصله عن الممارسة التقليدية للخدمة الاجتماعية.</a:t>
            </a:r>
            <a:endParaRPr lang="ar-SA"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2- آراء المؤيدين للممارسة العامة في الخدمة الاجتماعية:</a:t>
            </a:r>
          </a:p>
          <a:p>
            <a:r>
              <a:rPr lang="ar-SA" dirty="0" smtClean="0"/>
              <a:t>1- الممارسة العامة ليست وليدة الصدفة وإنما معارفها واتجاهاتها النظرية مبنية على التراكم المعرفي </a:t>
            </a:r>
            <a:r>
              <a:rPr lang="ar-SA" dirty="0" err="1" smtClean="0"/>
              <a:t>والمهاري</a:t>
            </a:r>
            <a:r>
              <a:rPr lang="ar-SA" dirty="0" smtClean="0"/>
              <a:t> </a:t>
            </a:r>
            <a:r>
              <a:rPr lang="ar-SA" dirty="0" err="1" smtClean="0"/>
              <a:t>والقيمي</a:t>
            </a:r>
            <a:r>
              <a:rPr lang="ar-SA" dirty="0" smtClean="0"/>
              <a:t> للخدمة الاجتماعية ككل بطرقها الأساسية والمساعدة.</a:t>
            </a:r>
          </a:p>
          <a:p>
            <a:r>
              <a:rPr lang="ar-SA" dirty="0" smtClean="0"/>
              <a:t>2- أخلاقيات العمل المهني تتطلب استكمال العمل مع النسق المستهدف بالعمل المهني بدلا من التخلي عنه أو تحويله إلى أخصائي آخر في حالة تعارض العمل أو بعده عن التخصص.</a:t>
            </a:r>
            <a:endParaRPr lang="ar-SA"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3- تقدم الممارسة العامة نظرة شمولية في تشخيص وتقدير الموقف المهني وهو ما يسهم في تطور المهنة وتقدمها.</a:t>
            </a:r>
          </a:p>
          <a:p>
            <a:endParaRPr lang="ar-SA" sz="800" dirty="0" smtClean="0"/>
          </a:p>
          <a:p>
            <a:r>
              <a:rPr lang="ar-SA" dirty="0" smtClean="0"/>
              <a:t>4- تسعى الخدمة الاجتماعية من خلال أهدافها إلى المساهمة في حل المشكلات وعلى ذلك تعتبر المشكلة هي المحرك الأساسي للتدخل المهني كما هو الحال في الممارسة العامة بدلا من أن يكون نسق التعامل هو المحرك الأساسي في العمل المهني بل أن الأنساق تتداخل في إحداث المشكلات.</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dirty="0" smtClean="0"/>
          </a:p>
          <a:p>
            <a:r>
              <a:rPr lang="ar-SA" dirty="0" smtClean="0"/>
              <a:t>5- عادة ما تطلب المساعدة من مختلف الأنساق دون الاعتماد على نسق بعينه.</a:t>
            </a:r>
          </a:p>
          <a:p>
            <a:endParaRPr lang="ar-SA" sz="800" dirty="0" smtClean="0"/>
          </a:p>
          <a:p>
            <a:r>
              <a:rPr lang="ar-SA" dirty="0" smtClean="0"/>
              <a:t>6- يمكن هذا الاتجاه الأخصائي من العمل بحرية دون قيود على نسق التعامل بالإضافة إلى تنمية القدرات الانتقائية في اختيار أساليب التدخل المهني.</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3- الاتجاه المحافظ (المثالي المعتدل):</a:t>
            </a:r>
          </a:p>
          <a:p>
            <a:r>
              <a:rPr lang="ar-SA" sz="2800" dirty="0" smtClean="0"/>
              <a:t>يرى أصحابه أنه لا يوجد تعارض في إعداد الأخصائيين الاجتماعيين سواء من خلال الطرق التقليدية أو الممارسة العامة حيث أنه يمكن الجمع في عملية إعداد الأخصائيين بين تدريس الطرق الأساسية والمساعدة ومهارات وأساليب التدخل بالممارسة العامة. وتعتبر مصر نموذجا فريدا في هذا الجانب حيث يجمع دارسو الخدمة الاجتماعية بين كلا الاتجاهين ويعمل في مجالات الممارسة كممارس عام ثم يكمل دراساته العليا في كلا الاتجاهين فهناك درجات علمية في الطرق المهنية لكل طريقة على حدة وهناك درجات أخرى في الممارسة العامة.</a:t>
            </a:r>
            <a:endParaRPr lang="ar-SA" sz="28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2963</TotalTime>
  <Words>1289</Words>
  <Application>Microsoft Office PowerPoint</Application>
  <PresentationFormat>A4 Paper (210x297 mm)‎</PresentationFormat>
  <Paragraphs>63</Paragraphs>
  <Slides>23</Slides>
  <Notes>0</Notes>
  <HiddenSlides>0</HiddenSlides>
  <MMClips>0</MMClips>
  <ScaleCrop>false</ScaleCrop>
  <HeadingPairs>
    <vt:vector size="4" baseType="variant">
      <vt:variant>
        <vt:lpstr>سمة</vt:lpstr>
      </vt:variant>
      <vt:variant>
        <vt:i4>1</vt:i4>
      </vt:variant>
      <vt:variant>
        <vt:lpstr>عناوين الشرائح</vt:lpstr>
      </vt:variant>
      <vt:variant>
        <vt:i4>23</vt:i4>
      </vt:variant>
    </vt:vector>
  </HeadingPairs>
  <TitlesOfParts>
    <vt:vector size="24" baseType="lpstr">
      <vt:lpstr>Office Theme</vt:lpstr>
      <vt:lpstr>الشريحة 1</vt:lpstr>
      <vt:lpstr>المحاضرة الثانية عشرة</vt:lpstr>
      <vt:lpstr>النقاط الأساسية:</vt:lpstr>
      <vt:lpstr>مقدمة:</vt:lpstr>
      <vt:lpstr>مبررات الأخذ باتجاه الممارسة العامة في الخدمة الاجتماعية:</vt:lpstr>
      <vt:lpstr>الشريحة 6</vt:lpstr>
      <vt:lpstr>الشريحة 7</vt:lpstr>
      <vt:lpstr>الشريحة 8</vt:lpstr>
      <vt:lpstr>نشأة الممارسة العامة في الخدمة الاجتماعية:</vt:lpstr>
      <vt:lpstr>الشريحة 10</vt:lpstr>
      <vt:lpstr>مفهوم الممارسة العامة:</vt:lpstr>
      <vt:lpstr>الشريحة 12</vt:lpstr>
      <vt:lpstr>الشريحة 13</vt:lpstr>
      <vt:lpstr>الشريحة 14</vt:lpstr>
      <vt:lpstr>الشريحة 15</vt:lpstr>
      <vt:lpstr>الآراء المؤيدة والمعارضة للممارسة العامة:</vt:lpstr>
      <vt:lpstr>الشريحة 17</vt:lpstr>
      <vt:lpstr>الشريحة 18</vt:lpstr>
      <vt:lpstr>الشريحة 19</vt:lpstr>
      <vt:lpstr>الشريحة 20</vt:lpstr>
      <vt:lpstr>الشريحة 21</vt:lpstr>
      <vt:lpstr>الشريحة 22</vt:lpstr>
      <vt:lpstr>الشريحة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ANAS BARAKAT</cp:lastModifiedBy>
  <cp:revision>322</cp:revision>
  <dcterms:created xsi:type="dcterms:W3CDTF">2009-10-14T19:14:34Z</dcterms:created>
  <dcterms:modified xsi:type="dcterms:W3CDTF">2012-11-21T13:56:02Z</dcterms:modified>
</cp:coreProperties>
</file>