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315" r:id="rId4"/>
    <p:sldId id="316" r:id="rId5"/>
    <p:sldId id="319" r:id="rId6"/>
    <p:sldId id="320" r:id="rId7"/>
    <p:sldId id="321" r:id="rId8"/>
    <p:sldId id="322" r:id="rId9"/>
    <p:sldId id="323" r:id="rId10"/>
    <p:sldId id="317" r:id="rId11"/>
    <p:sldId id="333" r:id="rId12"/>
    <p:sldId id="334" r:id="rId13"/>
    <p:sldId id="318" r:id="rId14"/>
    <p:sldId id="324" r:id="rId15"/>
    <p:sldId id="325" r:id="rId16"/>
    <p:sldId id="326" r:id="rId17"/>
    <p:sldId id="327" r:id="rId18"/>
    <p:sldId id="328" r:id="rId19"/>
    <p:sldId id="330" r:id="rId20"/>
    <p:sldId id="329" r:id="rId21"/>
    <p:sldId id="331" r:id="rId22"/>
    <p:sldId id="332"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التدخل المهني في الخدمة الاجتماعية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مفهوم التدخل المهني.</a:t>
            </a:r>
          </a:p>
          <a:p>
            <a:r>
              <a:rPr lang="ar-SA" dirty="0" smtClean="0"/>
              <a:t>- تكامل عمليات التدخل المهني بمعناه الشامل.</a:t>
            </a:r>
          </a:p>
          <a:p>
            <a:r>
              <a:rPr lang="ar-SA" dirty="0" smtClean="0"/>
              <a:t>- العوامل المؤثرة على فعالية التدخل المهني.</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التدخل المهني:</a:t>
            </a:r>
            <a:endParaRPr lang="ar-SA" dirty="0"/>
          </a:p>
        </p:txBody>
      </p:sp>
      <p:sp>
        <p:nvSpPr>
          <p:cNvPr id="3" name="عنصر نائب للمحتوى 2"/>
          <p:cNvSpPr>
            <a:spLocks noGrp="1"/>
          </p:cNvSpPr>
          <p:nvPr>
            <p:ph idx="1"/>
          </p:nvPr>
        </p:nvSpPr>
        <p:spPr/>
        <p:txBody>
          <a:bodyPr/>
          <a:lstStyle/>
          <a:p>
            <a:r>
              <a:rPr lang="ar-SA" dirty="0" smtClean="0"/>
              <a:t>يعتبر مصطلح التدخل المهني من المفاهيم المعاصرة في الخدمة الاجتماعية وخاصة في مجال العمل على المستوى الأصغر (المايكرو) حيث بدأ في الظهور في كتابات الخدمة الاجتماعية في السبعينيات من القرن العشرين بديلا عن مصطلح العلاج الذي استخدم كأحد المصطلحات الرئيسية للعمل مع الأفراد (دراسة – تشخيص – علاج). ويفضل الأخصائيون استخدام مصطلح التدخل المهني لأنه يتضمن العلاج بالإضافة إلى بعض الأنشطة الأخرى التي يستخدمونها لحل مشكلات العملاء أو الوقاية منها وتحقيق أهداف العملاء.</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والتدخل المهني بمعناه الشامل هو عملية الانتقال من مرحلة تحديد المشكلة إلى مرحلة حل المشكلة وذلك من خلال تحديد أبعادها وما يجب عمله لمواجهتها وكيفية ذلك وبواسطة من وما النتائج المراد الوصول إليها.</a:t>
            </a:r>
          </a:p>
          <a:p>
            <a:r>
              <a:rPr lang="ar-SA" dirty="0" smtClean="0"/>
              <a:t>ويشير مفهوم التدخل المهني إلى الأنشطة العلمية المنظمة التي يقوم بها الأخصائي الاجتماعي التي تتضمن الفهم الواعي للعميل كشخص في موقف بهدف الوصول إلى التغيير المطلوب في شخصيته وفي المواقف والظروف الاجتماعية المحيطة </a:t>
            </a:r>
            <a:r>
              <a:rPr lang="ar-SA" dirty="0" err="1" smtClean="0"/>
              <a:t>به</a:t>
            </a:r>
            <a:r>
              <a:rPr lang="ar-SA" dirty="0" smtClean="0"/>
              <a:t> بصورة متكاملة.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والتدخل المهني من وجهة نظر (وليم </a:t>
            </a:r>
            <a:r>
              <a:rPr lang="ar-SA" dirty="0" err="1" smtClean="0"/>
              <a:t>ريد</a:t>
            </a:r>
            <a:r>
              <a:rPr lang="ar-SA" dirty="0" smtClean="0"/>
              <a:t>) هو استخدام أساليب فنية محددة للتعامل مع مشكلات نوعية خاصة بالعملاء، بحيث تتوافر لهذه المشكلات أسباب وعوامل إكلينيكية أدت إلى ظهورها، ومن هنا يأتي تركيز </a:t>
            </a:r>
            <a:r>
              <a:rPr lang="ar-SA" dirty="0" err="1" smtClean="0"/>
              <a:t>ريد</a:t>
            </a:r>
            <a:r>
              <a:rPr lang="ar-SA" dirty="0" smtClean="0"/>
              <a:t> على حل المشكلات. أما في إطار الممارسة العامة فإن التركيز لا يكون دائما على حل المشكلات فقط ولكنه يتضمن التطبيق المنظم للخطط الموضوعة بحيث يشمل ذلك التركيز على إدارة برنامج تنفيذ الخطة والعمل في فريق يتحمل مسئولية تغيير العميل، والتأثير في الأنساق الأخرى المحيطة بالعميل، وتعليم العميل مهارات حل المشكلة...الخ.</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ومعنى ذلك فإن تركيز الأخصائي الممارس العام لا يكون فقط على المشكلة والحل ليس هو الناتج النهائي أو الهدف الوحيد ولكن يتضمن أيضا مهارات حل المشكلات لدى العملاء وتغيير الظروف البيئية السيئة التي يواجهونها.</a:t>
            </a:r>
          </a:p>
          <a:p>
            <a:r>
              <a:rPr lang="ar-SA" dirty="0" smtClean="0"/>
              <a:t>وفي هذا السياق نستطيع أن نفرق بين مفهوم التدخل المهني كعملية شاملة لحل مشكلات الأفراد والأسر والجماعات وبينه كمرحلة أساسية من مراحل هذه العملية</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التدخل المهني كعملية شاملة:</a:t>
            </a:r>
          </a:p>
          <a:p>
            <a:r>
              <a:rPr lang="ar-SA" dirty="0" smtClean="0"/>
              <a:t>يشير إلى جميع الخطوات التي يقوم بها الأخصائي الاجتماعي مع الأفراد أو الأسر أو الجماعات بدءا بعملية جمع البيانات وتحديد المشكلات (التقدير) ثم تحديد الأهداف والاستراتيجيات المناسبة لحل هذه المشكلات (التخطيط) وبعد ذلك تطبيق خطط وبرامج التدخل المهني من خلال النماذج والنظريات العامة (تطبيق خطة التدخل) ثم بعد ذلك التقييم والإنهاء والمتابعة.</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التدخل المهني كمرحلة من مراحل عملية حل المشكلة:</a:t>
            </a:r>
          </a:p>
          <a:p>
            <a:r>
              <a:rPr lang="ar-SA" dirty="0" smtClean="0"/>
              <a:t>وهنا يعتبر التدخل المهني هو الخطوة الثالثة من خطوات عملية حل المشكلة والذي يتمثل في تطبيق الأخصائي الاجتماعي للأساليب التي تتناسب مع مشكلة العميل، والقائمة على أساس العديد من النماذج والنظريات العلمية، وكذلك تنفيذ الأنشطة المكلف بها كل من الأخصائي الاجتماعي والعميل وغيرهم من المشاركين في المشكلة. ويطلق على هذه الخطوة مرحلة تنفيذ استراتيجيات وأساليب التدخل المهني.</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تكامل عمليات التدخل المهني بمعناه الشامل:</a:t>
            </a:r>
          </a:p>
        </p:txBody>
      </p:sp>
      <p:sp>
        <p:nvSpPr>
          <p:cNvPr id="3" name="عنصر نائب للمحتوى 2"/>
          <p:cNvSpPr>
            <a:spLocks noGrp="1"/>
          </p:cNvSpPr>
          <p:nvPr>
            <p:ph idx="1"/>
          </p:nvPr>
        </p:nvSpPr>
        <p:spPr/>
        <p:txBody>
          <a:bodyPr/>
          <a:lstStyle/>
          <a:p>
            <a:r>
              <a:rPr lang="ar-SA" dirty="0" smtClean="0"/>
              <a:t>1- إن مستويات الدقة والفعالية التي تتم خلالها كل عملية من عمليات التدخل المهني تؤثر بالضرورة على نجاح العمليات الأخرى.</a:t>
            </a:r>
          </a:p>
          <a:p>
            <a:r>
              <a:rPr lang="ar-SA" dirty="0" smtClean="0"/>
              <a:t>2- أن عمليات التدخل المهني لا تنفذ بشكل متتابع بحيث تنتهي عملية لتبدأ أخرى، ولكن هناك ارتباط متناغم بين هذه العمليات، حيث يمكن للأخصائي في مرحلة التدخل أن يكتشف معلومات جديدة ترتبط بحالة العميل ومن ثم يعود مرة أخرى لمرحلة التقدير ويعيد صياغته ومن ثم يمكن تعديل الأهداف الموضوعة في عملية التخطيط وبالتالي يمكن تغيير الأساليب المختارة في التدخل وتبديلها بأساليب جديدة. </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تعتبر مرحلة تطبيق استراتيجيات وأساليب التدخل المهني مهمة وخطيرة حيث يتم من خلالها إحداث التغيير، لذلك فإن الأداء الجيد للخطوات الأخرى لا يمكن أن يضمن تحقيق التغيير، لأن اختيار أساليب التدخل الملائمة يؤدي إلى التوصل إلى تحقيق أهداف عمليات حل المشكلة في صورتها الكلية. ومن هنا فإن استخدام أساليب غير دقيقة وغير ملموسة يؤدي إلى تفريغ عملية المساعدة من محتواها، وبالتالي عدم القدرة على مساعدة العميل بشكل فعال ولكن بشكل صوري قد لا ينتمي بأي علاقة لمهنة الخدمة الاجتماعية وأهدافها.</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تساعد عملية التقويم في تزويد الأخصائيين الاجتماعيين بمعلومات عن فعالية عملية التدخل المهني في تحقيق الأهداف، وكذلك فعالية الأساليب الفنية التي استخدمها الأخصائيون في التأثير على عملائهم، بما يساعدهم في تطويرها أو تغييرها بأساليب أخرى أكثر فعالية. ومن هنا يمكن تعديل أو تبديل بعض مكونات عمليات التدخل المهني، خاصة إذا ما وجد الأخصائي الاجتماعي ضرورة لذلك.</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العوامل المؤثرة على فعالية التدخل المهني:</a:t>
            </a:r>
          </a:p>
        </p:txBody>
      </p:sp>
      <p:sp>
        <p:nvSpPr>
          <p:cNvPr id="3" name="عنصر نائب للمحتوى 2"/>
          <p:cNvSpPr>
            <a:spLocks noGrp="1"/>
          </p:cNvSpPr>
          <p:nvPr>
            <p:ph idx="1"/>
          </p:nvPr>
        </p:nvSpPr>
        <p:spPr/>
        <p:txBody>
          <a:bodyPr/>
          <a:lstStyle/>
          <a:p>
            <a:r>
              <a:rPr lang="ar-SA" b="1" dirty="0" smtClean="0"/>
              <a:t>1- مستوى دافعية العميل:</a:t>
            </a:r>
          </a:p>
          <a:p>
            <a:r>
              <a:rPr lang="ar-SA" dirty="0" smtClean="0"/>
              <a:t>يتوقف نجاح عملية التدخل المهني في تحقيقها لأهدافها على مدى رغبة العميل </a:t>
            </a:r>
            <a:r>
              <a:rPr lang="ar-SA" dirty="0" err="1" smtClean="0"/>
              <a:t>ودافعيته</a:t>
            </a:r>
            <a:r>
              <a:rPr lang="ar-SA" dirty="0" smtClean="0"/>
              <a:t> في إيجاد حل للمشكلة أو المشكلات التي يعاني منها. فالعميل الذي يعترف بمشكلته ويشعر بالنتائج السلبية المترتبة عليها ويسعى جاهدا إلى التعاون مع الأخصائي الاجتماعي لحل هذه المشكلات يعتبر عاملا فعالا وأساسيا في إنجاح هذه العملية.</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طبيعة مشكلة العميل:</a:t>
            </a:r>
          </a:p>
          <a:p>
            <a:r>
              <a:rPr lang="ar-SA" sz="2800" dirty="0" smtClean="0"/>
              <a:t>تتنوع مستويات المشكلات التي يعاني منها العملاء وفقا للعديد من الاعتبارات فهناك المشكلات البسيطة وهناك المشكلات المركبة أو المعقدة وكذلك توجد المشكلات التي يتأثر بها عدد قليل من الناس وهناك أيضا المشكلات التي تؤثر في عدد كبير منهم.</a:t>
            </a:r>
          </a:p>
          <a:p>
            <a:r>
              <a:rPr lang="ar-SA" dirty="0" smtClean="0"/>
              <a:t>وفي جميع الأحوال فإن مستوى المشكلة يمكن أن يؤثر في عملية التدخل المهني سواء في مدة التدخل أو احتمالات النجاح أو الفشل أو في حجم الجهود التي يمكن أن يبذلها الأخصائي الاجتماعي والعميل للتعامل معها.</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كفاءة الأخصائي الاجتماعي وخبراته:</a:t>
            </a:r>
          </a:p>
          <a:p>
            <a:r>
              <a:rPr lang="ar-SA" dirty="0" smtClean="0"/>
              <a:t>وتعتبر من العوامل الفعالة والحاسمة في إنجاح عملية التدخل المهني وجعلها أكثر فعالية. فكفاءة الأخصائيين الاجتماعيين وخبراتهم لا تتكون بشكل عشوائي أو بالمحاولة والخطأ ولكنها تقوم على أساسين علميين أولهما إطار نظري قوي يتضمن العديد من النماذج والنظريات التي تفسر مشكلات الناس وتحدد أساليب وأنشطة التعامل معها، وثانيهما يتمثل في التطبيق العملي لهذا الإطار النظري في مجالات الممارسة المتعددة التي تتعامل مع مشكلات الناس على اختلاف مستوياتهم ومشكلاتهم.</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العوامل المرتبطة بالمؤسسة وفاعليتها:</a:t>
            </a:r>
          </a:p>
          <a:p>
            <a:r>
              <a:rPr lang="ar-SA" dirty="0" smtClean="0"/>
              <a:t>وخصوصا الموارد والإمكانيات المادية والبشرية التي تتوفر في المؤسسة، وكذلك الإطار القانوني والأخلاقي للمؤسسة والذي يحفظ للعملاء حقهم في الحصول على الخدمة ويوفرها لهم بطريقة كريمة تحفظ لهم حقوقهم، ومن جانب آخر توفر للأخصائيين الاجتماعيين العاملين الشرعية والأمان، وتزيد من قدرتهم على أداء دورهم المهني بالفعالية المناسبة.</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وهناك بعض </a:t>
            </a:r>
            <a:r>
              <a:rPr lang="ar-SA" b="1" dirty="0" smtClean="0"/>
              <a:t>الاعتبارات</a:t>
            </a:r>
            <a:r>
              <a:rPr lang="ar-SA" dirty="0" smtClean="0"/>
              <a:t> التي يجب التركيز عليها عند تطبيق عملية التدخل المهني:</a:t>
            </a:r>
          </a:p>
          <a:p>
            <a:r>
              <a:rPr lang="ar-SA" dirty="0" smtClean="0"/>
              <a:t>1- إن العلاقة المهنية الإيجابية مع العميل هي أساس نجاح عملية التدخل المهني وتحقيق التغيير الفعال، فالتدخل المهني الناجح يحتاج إلى العمل التعاوني بين الأخصائي ونسق العميل والأنساق الأخرى المحيطة </a:t>
            </a:r>
            <a:r>
              <a:rPr lang="ar-SA" dirty="0" err="1" smtClean="0"/>
              <a:t>به</a:t>
            </a:r>
            <a:r>
              <a:rPr lang="ar-SA" dirty="0" smtClean="0"/>
              <a:t> وليس التطبيق المجرد لأساليب التدخل المهني.</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تتركز وظيفة الأخصائي الاجتماعي في تسهيل حل العميل لمشكلته، حيث إن الحل الذي يختاره العميل ليس بالضرورة </a:t>
            </a:r>
            <a:r>
              <a:rPr lang="ar-SA" smtClean="0"/>
              <a:t>أن يكون </a:t>
            </a:r>
            <a:r>
              <a:rPr lang="ar-SA" dirty="0" smtClean="0"/>
              <a:t>من اختيار الأخصائي الاجتماعي. لذلك يجب أن يدرك الأخصائي الاجتماعي أن العميل هو الأجدر على اتخاذ القرارات المناسبة لمشكلته لأنه أكثر الناس إدراكا لها ومعاناة منها.</a:t>
            </a:r>
          </a:p>
          <a:p>
            <a:r>
              <a:rPr lang="ar-SA" dirty="0" smtClean="0"/>
              <a:t>3- يتضمن حل المشكلة في الغالب البحث عن خيارات واتخاذ قرارات صعبة تقود إلى التغيير، إلا أن هذه القرارات لابد أن تقوم على أساس نسق قيم ومعتقدات العميل وكذلك الطرق المناسبة للحل.</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إن دافعية العميل للتغيير لا تأتي إلا بعد إدراكه الواقعي لمشكلته، وأن </a:t>
            </a:r>
            <a:r>
              <a:rPr lang="ar-SA" dirty="0" err="1" smtClean="0"/>
              <a:t>دافعيته</a:t>
            </a:r>
            <a:r>
              <a:rPr lang="ar-SA" dirty="0" smtClean="0"/>
              <a:t> لاتخاذ الخطوات المناسبة لحل مشكلته لا تتحقق إلا من خلال شعوره بالأمل في إمكانية الحل.</a:t>
            </a:r>
          </a:p>
          <a:p>
            <a:r>
              <a:rPr lang="ar-SA" dirty="0" smtClean="0"/>
              <a:t>5- التركيز على التجاوب والتفاهم مع العميل حيث يجب على الأخصائي الاجتماعي أن يرى الحياة من وجهة نظر العميل ويجب أن يتذكر أن عالم العميل ليس هو عالمه ولا يحاول أن يفرضه عليه، ومن الضروري إشراك العميل في اتخاذ القرارات المهنية والمؤسسية المرتبطة بمشكلاته كلما كان ذلك ممكنا.</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يسعى الأخصائي الاجتماعي إلى مساعدة العميل على مواجهة مشكلاته من خلال استخدامه أساليب علمية قائمة على دراسات وتجارب علمية وليس التمادي في وعظ أو تأديب العملاء. </a:t>
            </a:r>
          </a:p>
          <a:p>
            <a:r>
              <a:rPr lang="ar-SA" dirty="0" smtClean="0"/>
              <a:t>7- لابد من الكشف عن مشاعر العميل السلبية وتفهمها من جانب الأخصائي والعمل بقدر الإمكان على التقليل من مشاعر الصراع والألم عند العملاء.</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8- لابد أن يتوقع الأخصائي الاجتماعي من العملاء الذين يعانون من مشكلات اجتماعية ونفسية أن يشعروا بالإحباط والقهر، وربما يوجهوا غضبهم نحو الأخصائي الاجتماعي حتى وإن لم يكن مصدرا لهذا الإحباط، ولو حدث ذلك فلا يجب أن يعتبره الأخصائي موقفا شخصيا يجب اتخاذ رد دفاعي تجاهه.</a:t>
            </a:r>
          </a:p>
          <a:p>
            <a:r>
              <a:rPr lang="ar-SA" dirty="0" smtClean="0"/>
              <a:t>9- لابد من تطوير الوعي الذاتي والانضباط الذاتي للأخصائي الاجتماعي بحيث لا يسمح لحاجاته الشخصية أو مشكلاته بالتأثير على عملية المساعدة. ومن هنا فمن الضروري أن يواجه الأخصائي مشكلاته وانفعالاته السلبية خارج العلاقة المهنية.</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يجب على الأخصائي ألا يفقد الأمل في إمكانية التغيير مهما كانت درجة تعقيد مشكلات العملاء، وخاصة عندما يشعر العميل بالإحباط حيث يجب تشجيعه على تحقيق الأهداف المتفق عليها.</a:t>
            </a:r>
          </a:p>
          <a:p>
            <a:r>
              <a:rPr lang="ar-SA" sz="2800" dirty="0" smtClean="0"/>
              <a:t>11- يجب تشجيع العملاء على تحقيق الاستقلالية في أمور حياتهم وتجنب الاعتماد على الآخرين بشكل دائم، وذلك من خلال مشاركة العميل الفعالة في وضع خطط التدخل المهني لمشكلته واتخاذ القرارات المتعلقة </a:t>
            </a:r>
            <a:r>
              <a:rPr lang="ar-SA" sz="2800" dirty="0" err="1" smtClean="0"/>
              <a:t>به</a:t>
            </a:r>
            <a:r>
              <a:rPr lang="ar-SA" sz="2800" dirty="0" smtClean="0"/>
              <a:t> مما يساعده على تعلم مهارات حل المشكلة والتي سوف تفيده مستقبلا. فجوهر التدخل المهني يعتمد على إعداد العميل وزيادة قدرته على التعامل مع مشكلاته المستقبلية بدون مساعدة خارجية.</a:t>
            </a:r>
            <a:endParaRPr lang="ar-SA"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2994</TotalTime>
  <Words>1448</Words>
  <Application>Microsoft Office PowerPoint</Application>
  <PresentationFormat>A4 Paper (210x297 mm)‎</PresentationFormat>
  <Paragraphs>47</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 عشرة</vt:lpstr>
      <vt:lpstr>النقاط الأساسية:</vt:lpstr>
      <vt:lpstr>مفهوم التدخل المهني:</vt:lpstr>
      <vt:lpstr>الشريحة 5</vt:lpstr>
      <vt:lpstr>الشريحة 6</vt:lpstr>
      <vt:lpstr>الشريحة 7</vt:lpstr>
      <vt:lpstr>الشريحة 8</vt:lpstr>
      <vt:lpstr>الشريحة 9</vt:lpstr>
      <vt:lpstr>تكامل عمليات التدخل المهني بمعناه الشامل:</vt:lpstr>
      <vt:lpstr>الشريحة 11</vt:lpstr>
      <vt:lpstr>الشريحة 12</vt:lpstr>
      <vt:lpstr>العوامل المؤثرة على فعالية التدخل المهني:</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318</cp:revision>
  <dcterms:created xsi:type="dcterms:W3CDTF">2009-10-14T19:14:34Z</dcterms:created>
  <dcterms:modified xsi:type="dcterms:W3CDTF">2012-11-21T13:57:09Z</dcterms:modified>
</cp:coreProperties>
</file>