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8" r:id="rId2"/>
    <p:sldId id="289" r:id="rId3"/>
    <p:sldId id="267" r:id="rId4"/>
    <p:sldId id="259" r:id="rId5"/>
    <p:sldId id="306" r:id="rId6"/>
    <p:sldId id="291" r:id="rId7"/>
    <p:sldId id="313" r:id="rId8"/>
    <p:sldId id="294" r:id="rId9"/>
    <p:sldId id="307" r:id="rId10"/>
    <p:sldId id="308" r:id="rId11"/>
    <p:sldId id="314" r:id="rId12"/>
    <p:sldId id="299" r:id="rId13"/>
    <p:sldId id="309" r:id="rId14"/>
    <p:sldId id="310" r:id="rId15"/>
    <p:sldId id="311" r:id="rId16"/>
    <p:sldId id="302" r:id="rId17"/>
    <p:sldId id="303" r:id="rId18"/>
    <p:sldId id="312" r:id="rId19"/>
    <p:sldId id="305"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1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endParaRPr lang="ar-SA" sz="37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a:t>
            </a:r>
            <a:r>
              <a:rPr lang="ar-EG" sz="3200" b="1" dirty="0" smtClean="0">
                <a:solidFill>
                  <a:srgbClr val="376092"/>
                </a:solidFill>
                <a:latin typeface="AYM Wadiy S_U normal."/>
                <a:cs typeface="Times New Roman" pitchFamily="18" charset="0"/>
              </a:rPr>
              <a:t>ورقمه</a:t>
            </a:r>
            <a:endParaRPr lang="ar-SA" sz="32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SA" sz="3200" b="1" dirty="0" smtClean="0">
                <a:solidFill>
                  <a:srgbClr val="376092"/>
                </a:solidFill>
                <a:latin typeface="AYM Wadiy S_U normal."/>
                <a:cs typeface="Times New Roman" pitchFamily="18" charset="0"/>
              </a:rPr>
              <a:t>الأخلاق وآداب المهنة</a:t>
            </a:r>
          </a:p>
          <a:p>
            <a:pPr lvl="1" algn="ctr">
              <a:lnSpc>
                <a:spcPct val="80000"/>
              </a:lnSpc>
            </a:pPr>
            <a:r>
              <a:rPr lang="ar-SA" sz="3200" b="1" dirty="0" smtClean="0">
                <a:solidFill>
                  <a:srgbClr val="376092"/>
                </a:solidFill>
                <a:latin typeface="AYM Wadiy S_U normal."/>
                <a:cs typeface="Times New Roman" pitchFamily="18" charset="0"/>
              </a:rPr>
              <a:t>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وسائل اكتساب الأخلاق</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1"/>
                </a:solidFill>
              </a:rPr>
              <a:t>المقدمة</a:t>
            </a:r>
            <a:endParaRPr lang="en-US" dirty="0">
              <a:solidFill>
                <a:schemeClr val="tx1"/>
              </a:solidFill>
            </a:endParaRPr>
          </a:p>
        </p:txBody>
      </p:sp>
      <p:sp>
        <p:nvSpPr>
          <p:cNvPr id="7171" name="Text Placeholder 5"/>
          <p:cNvSpPr>
            <a:spLocks noGrp="1"/>
          </p:cNvSpPr>
          <p:nvPr>
            <p:ph idx="1"/>
          </p:nvPr>
        </p:nvSpPr>
        <p:spPr>
          <a:xfrm>
            <a:off x="228600" y="1371600"/>
            <a:ext cx="9296400" cy="4754563"/>
          </a:xfrm>
        </p:spPr>
        <p:txBody>
          <a:bodyPr/>
          <a:lstStyle/>
          <a:p>
            <a:pPr algn="just" rtl="1"/>
            <a:r>
              <a:rPr lang="ar-EG" sz="2600" b="1" dirty="0" smtClean="0">
                <a:cs typeface="+mn-cs"/>
              </a:rPr>
              <a:t>ذكرنا فيما تقدم أن هناك أخلاقًا فطرية؛ بمعنى أن بعض الناس تشمله العناية الإلهية فيولد سليم الفطرة، كامل العقل، حسن الخُلق، عالِما</a:t>
            </a:r>
            <a:r>
              <a:rPr lang="ar-SA" sz="2600" b="1" dirty="0" smtClean="0">
                <a:cs typeface="+mn-cs"/>
              </a:rPr>
              <a:t>ً</a:t>
            </a:r>
            <a:r>
              <a:rPr lang="ar-EG" sz="2600" b="1" dirty="0" smtClean="0">
                <a:cs typeface="+mn-cs"/>
              </a:rPr>
              <a:t> مؤدَّبا</a:t>
            </a:r>
            <a:r>
              <a:rPr lang="ar-SA" sz="2600" b="1" dirty="0" smtClean="0">
                <a:cs typeface="+mn-cs"/>
              </a:rPr>
              <a:t>ً</a:t>
            </a:r>
            <a:r>
              <a:rPr lang="ar-EG" sz="2600" b="1" dirty="0" smtClean="0">
                <a:cs typeface="+mn-cs"/>
              </a:rPr>
              <a:t> بغير معلِّم</a:t>
            </a:r>
            <a:r>
              <a:rPr lang="ar-SA" sz="2600" b="1" dirty="0" smtClean="0">
                <a:cs typeface="+mn-cs"/>
              </a:rPr>
              <a:t>ٍ</a:t>
            </a:r>
            <a:r>
              <a:rPr lang="ar-EG" sz="2600" b="1" dirty="0" smtClean="0">
                <a:cs typeface="+mn-cs"/>
              </a:rPr>
              <a:t> أو مؤدِّبٍ، كما هو الحال في الأنبياء والرسل الكرام عليهم السلام الذين اصطفاهم الله واختارهم، وجعلهم بفضله </a:t>
            </a:r>
            <a:r>
              <a:rPr lang="ar-EG" sz="2600" b="1" dirty="0" err="1" smtClean="0">
                <a:cs typeface="+mn-cs"/>
              </a:rPr>
              <a:t>قدوات</a:t>
            </a:r>
            <a:r>
              <a:rPr lang="ar-EG" sz="2600" b="1" dirty="0" smtClean="0">
                <a:cs typeface="+mn-cs"/>
              </a:rPr>
              <a:t> صالحة تمثل قمة الكمال البشري. </a:t>
            </a:r>
          </a:p>
          <a:p>
            <a:pPr algn="just" rtl="1"/>
            <a:r>
              <a:rPr lang="ar-EG" sz="2600" b="1" dirty="0" smtClean="0">
                <a:cs typeface="+mn-cs"/>
              </a:rPr>
              <a:t>وهناك من يمُنُّ الله عليه ببعض </a:t>
            </a:r>
            <a:r>
              <a:rPr lang="ar-SA" sz="2600" b="1" dirty="0" smtClean="0">
                <a:cs typeface="+mn-cs"/>
              </a:rPr>
              <a:t>تلك </a:t>
            </a:r>
            <a:r>
              <a:rPr lang="ar-EG" sz="2600" b="1" dirty="0" smtClean="0">
                <a:cs typeface="+mn-cs"/>
              </a:rPr>
              <a:t>الصفات الخ</a:t>
            </a:r>
            <a:r>
              <a:rPr lang="ar-SA" sz="2600" b="1" dirty="0" smtClean="0">
                <a:cs typeface="+mn-cs"/>
              </a:rPr>
              <a:t>ُ</a:t>
            </a:r>
            <a:r>
              <a:rPr lang="ar-EG" sz="2600" b="1" dirty="0" err="1" smtClean="0">
                <a:cs typeface="+mn-cs"/>
              </a:rPr>
              <a:t>لقية</a:t>
            </a:r>
            <a:r>
              <a:rPr lang="ar-EG" sz="2600" b="1" dirty="0" smtClean="0">
                <a:cs typeface="+mn-cs"/>
              </a:rPr>
              <a:t> الحميدة، كما في حديث أشج عبد </a:t>
            </a:r>
            <a:r>
              <a:rPr lang="ar-EG" sz="2600" b="1" dirty="0" err="1" smtClean="0">
                <a:cs typeface="+mn-cs"/>
              </a:rPr>
              <a:t>القيس</a:t>
            </a:r>
            <a:r>
              <a:rPr lang="ar-EG" sz="2600" b="1" dirty="0" smtClean="0">
                <a:cs typeface="+mn-cs"/>
              </a:rPr>
              <a:t> حين أثنى عليه النبي صلى الله عليه وسلم وقال: "إن فيك خصلتين يحبهما الله ورسوله، الحلم والأناة". </a:t>
            </a:r>
          </a:p>
          <a:p>
            <a:pPr algn="just" rtl="1"/>
            <a:r>
              <a:rPr lang="ar-EG" sz="2600" b="1" dirty="0" smtClean="0">
                <a:cs typeface="+mn-cs"/>
              </a:rPr>
              <a:t>وحين سأل</a:t>
            </a:r>
            <a:r>
              <a:rPr lang="ar-SA" sz="2600" b="1" dirty="0" smtClean="0">
                <a:cs typeface="+mn-cs"/>
              </a:rPr>
              <a:t> النبي</a:t>
            </a:r>
            <a:r>
              <a:rPr lang="ar-EG" sz="2600" b="1" dirty="0" smtClean="0">
                <a:cs typeface="+mn-cs"/>
              </a:rPr>
              <a:t> أهما من كسبه أم جبله الله عليهما؟ قال</a:t>
            </a:r>
            <a:r>
              <a:rPr lang="ar-SA" sz="2600" b="1" dirty="0" smtClean="0">
                <a:cs typeface="+mn-cs"/>
              </a:rPr>
              <a:t> له النبي صلى الله عليه وسلم</a:t>
            </a:r>
            <a:r>
              <a:rPr lang="ar-EG" sz="2600" b="1" dirty="0" smtClean="0">
                <a:cs typeface="+mn-cs"/>
              </a:rPr>
              <a:t>: "بل الله جبلك </a:t>
            </a:r>
            <a:r>
              <a:rPr lang="ar-EG" sz="2600" b="1" dirty="0" err="1" smtClean="0">
                <a:cs typeface="+mn-cs"/>
              </a:rPr>
              <a:t>عليهما".</a:t>
            </a:r>
            <a:r>
              <a:rPr lang="ar-EG" sz="2600" b="1" dirty="0" smtClean="0">
                <a:cs typeface="+mn-cs"/>
              </a:rPr>
              <a:t> فإذا ما استثنينا هذه الحالات، فإن الصفات الخلقية الحميدة تحتاج إلى وسائل لاكتسابها والاتصاف بها.</a:t>
            </a:r>
            <a:r>
              <a:rPr lang="en-US" sz="2600" b="1" dirty="0" smtClean="0">
                <a:cs typeface="+mn-cs"/>
              </a:rPr>
              <a:t> </a:t>
            </a:r>
            <a:r>
              <a:rPr lang="ar-EG" sz="2600" b="1" dirty="0" smtClean="0">
                <a:cs typeface="+mn-cs"/>
              </a:rPr>
              <a:t>ومن أهم هذه الوسائل:  </a:t>
            </a:r>
            <a:endParaRPr lang="en-US"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1096962"/>
          </a:xfrm>
        </p:spPr>
        <p:txBody>
          <a:bodyPr/>
          <a:lstStyle/>
          <a:p>
            <a:pPr lvl="0" rtl="1"/>
            <a:r>
              <a:rPr lang="ar-SA" sz="3600" b="1" dirty="0" smtClean="0"/>
              <a:t>أولاً- التدريب العملي والرياضة النفسية:</a:t>
            </a:r>
            <a:r>
              <a:rPr lang="ar-SA" sz="3600" dirty="0" smtClean="0"/>
              <a:t> </a:t>
            </a:r>
            <a:endParaRPr lang="en-US" sz="3600" dirty="0"/>
          </a:p>
        </p:txBody>
      </p:sp>
      <p:sp>
        <p:nvSpPr>
          <p:cNvPr id="8195" name="Content Placeholder 2"/>
          <p:cNvSpPr>
            <a:spLocks noGrp="1"/>
          </p:cNvSpPr>
          <p:nvPr>
            <p:ph idx="1"/>
          </p:nvPr>
        </p:nvSpPr>
        <p:spPr>
          <a:xfrm>
            <a:off x="152400" y="1371600"/>
            <a:ext cx="9525000" cy="4602163"/>
          </a:xfrm>
        </p:spPr>
        <p:txBody>
          <a:bodyPr/>
          <a:lstStyle/>
          <a:p>
            <a:pPr lvl="0" algn="just" rtl="1"/>
            <a:r>
              <a:rPr lang="ar-EG" sz="2600" b="1" dirty="0" smtClean="0"/>
              <a:t>وذلك من خلال مجاهدة النفس، وحملها على الأعمال التي يقتضيها الخُلق المطلوب. </a:t>
            </a:r>
          </a:p>
          <a:p>
            <a:pPr lvl="0" algn="just" rtl="1"/>
            <a:r>
              <a:rPr lang="ar-EG" sz="2600" b="1" dirty="0" smtClean="0"/>
              <a:t>فمن أراد مثلاً أن يُحَصِّلَ لنفسه خُلُق الجود؛ فطريقه أن يتكلف تعاطي فعل الجود، وهو بذل المال، فلا يزال يطالب نفسه</a:t>
            </a:r>
            <a:r>
              <a:rPr lang="ar-SA" sz="2600" b="1" dirty="0" smtClean="0"/>
              <a:t> ببذل المال</a:t>
            </a:r>
            <a:r>
              <a:rPr lang="ar-EG" sz="2600" b="1" dirty="0" smtClean="0"/>
              <a:t>، ويواظب عليه تكلفا</a:t>
            </a:r>
            <a:r>
              <a:rPr lang="ar-SA" sz="2600" b="1" dirty="0" smtClean="0"/>
              <a:t>ً</a:t>
            </a:r>
            <a:r>
              <a:rPr lang="ar-EG" sz="2600" b="1" dirty="0" smtClean="0"/>
              <a:t>، مجاهدا</a:t>
            </a:r>
            <a:r>
              <a:rPr lang="ar-SA" sz="2600" b="1" dirty="0" smtClean="0"/>
              <a:t>ً</a:t>
            </a:r>
            <a:r>
              <a:rPr lang="ar-EG" sz="2600" b="1" dirty="0" smtClean="0"/>
              <a:t> نفسه فيه حتى </a:t>
            </a:r>
            <a:r>
              <a:rPr lang="ar-EG" sz="2600" b="1" dirty="0" err="1" smtClean="0"/>
              <a:t>يص</a:t>
            </a:r>
            <a:r>
              <a:rPr lang="ar-SA" sz="2600" b="1" dirty="0" smtClean="0"/>
              <a:t>بح </a:t>
            </a:r>
            <a:r>
              <a:rPr lang="ar-EG" sz="2600" b="1" dirty="0" smtClean="0"/>
              <a:t>ذلك خلقا</a:t>
            </a:r>
            <a:r>
              <a:rPr lang="ar-SA" sz="2600" b="1" dirty="0" smtClean="0"/>
              <a:t>ً</a:t>
            </a:r>
            <a:r>
              <a:rPr lang="ar-EG" sz="2600" b="1" dirty="0" smtClean="0"/>
              <a:t> له</a:t>
            </a:r>
            <a:r>
              <a:rPr lang="ar-SA" sz="2600" b="1" dirty="0" smtClean="0"/>
              <a:t>,</a:t>
            </a:r>
            <a:r>
              <a:rPr lang="ar-EG" sz="2600" b="1" dirty="0" smtClean="0"/>
              <a:t> </a:t>
            </a:r>
            <a:r>
              <a:rPr lang="ar-SA" sz="2600" b="1" dirty="0" smtClean="0"/>
              <a:t>و</a:t>
            </a:r>
            <a:r>
              <a:rPr lang="ar-EG" sz="2600" b="1" dirty="0" smtClean="0"/>
              <a:t>طبعا</a:t>
            </a:r>
            <a:r>
              <a:rPr lang="ar-SA" sz="2600" b="1" dirty="0" smtClean="0"/>
              <a:t>ً</a:t>
            </a:r>
            <a:r>
              <a:rPr lang="ar-EG" sz="2600" b="1" dirty="0" smtClean="0"/>
              <a:t> </a:t>
            </a:r>
            <a:r>
              <a:rPr lang="ar-SA" sz="2600" b="1" dirty="0" smtClean="0"/>
              <a:t>في</a:t>
            </a:r>
            <a:r>
              <a:rPr lang="ar-EG" sz="2600" b="1" dirty="0" smtClean="0"/>
              <a:t>ه، </a:t>
            </a:r>
            <a:r>
              <a:rPr lang="ar-SA" sz="2600" b="1" dirty="0" smtClean="0"/>
              <a:t>ف</a:t>
            </a:r>
            <a:r>
              <a:rPr lang="ar-EG" sz="2600" b="1" dirty="0" smtClean="0"/>
              <a:t>يتيسر عليه، </a:t>
            </a:r>
            <a:r>
              <a:rPr lang="ar-SA" sz="2600" b="1" dirty="0" smtClean="0"/>
              <a:t>و</a:t>
            </a:r>
            <a:r>
              <a:rPr lang="ar-EG" sz="2600" b="1" dirty="0" smtClean="0"/>
              <a:t>يصير </a:t>
            </a:r>
            <a:r>
              <a:rPr lang="ar-EG" sz="2600" b="1" dirty="0" err="1" smtClean="0"/>
              <a:t>به</a:t>
            </a:r>
            <a:r>
              <a:rPr lang="ar-EG" sz="2600" b="1" dirty="0" smtClean="0"/>
              <a:t> جوادا</a:t>
            </a:r>
            <a:r>
              <a:rPr lang="ar-SA" sz="2600" b="1" dirty="0" smtClean="0"/>
              <a:t>ً</a:t>
            </a:r>
            <a:r>
              <a:rPr lang="ar-EG" sz="2600" b="1" dirty="0" smtClean="0"/>
              <a:t>. </a:t>
            </a:r>
          </a:p>
          <a:p>
            <a:pPr lvl="0" algn="just" rtl="1"/>
            <a:r>
              <a:rPr lang="ar-EG" sz="2600" b="1" dirty="0" smtClean="0"/>
              <a:t>وكذا من أراد أن يُحَصِّلَ لنفسه خُلُق التواضع وقد غلب عليه الكِبْر؛ فطريقه أن يواظب على أفعال المتواضعين مدة مديدة، وهو فيها </a:t>
            </a:r>
            <a:r>
              <a:rPr lang="ar-SA" sz="2600" b="1" dirty="0" smtClean="0"/>
              <a:t>ي</a:t>
            </a:r>
            <a:r>
              <a:rPr lang="ar-EG" sz="2600" b="1" dirty="0" smtClean="0"/>
              <a:t>جاهد نفسه، </a:t>
            </a:r>
            <a:r>
              <a:rPr lang="ar-EG" sz="2600" b="1" dirty="0" err="1" smtClean="0"/>
              <a:t>و</a:t>
            </a:r>
            <a:r>
              <a:rPr lang="ar-SA" sz="2600" b="1" dirty="0" smtClean="0"/>
              <a:t>ي</a:t>
            </a:r>
            <a:r>
              <a:rPr lang="ar-EG" sz="2600" b="1" dirty="0" smtClean="0"/>
              <a:t>تكلف إلى أن </a:t>
            </a:r>
            <a:r>
              <a:rPr lang="ar-EG" sz="2600" b="1" dirty="0" err="1" smtClean="0"/>
              <a:t>يص</a:t>
            </a:r>
            <a:r>
              <a:rPr lang="ar-SA" sz="2600" b="1" dirty="0" smtClean="0"/>
              <a:t>بح </a:t>
            </a:r>
            <a:r>
              <a:rPr lang="ar-EG" sz="2600" b="1" dirty="0" smtClean="0"/>
              <a:t>ذلك خلقا</a:t>
            </a:r>
            <a:r>
              <a:rPr lang="ar-SA" sz="2600" b="1" dirty="0" smtClean="0"/>
              <a:t>ً</a:t>
            </a:r>
            <a:r>
              <a:rPr lang="ar-EG" sz="2600" b="1" dirty="0" smtClean="0"/>
              <a:t> له وطبعا</a:t>
            </a:r>
            <a:r>
              <a:rPr lang="ar-SA" sz="2600" b="1" dirty="0" smtClean="0"/>
              <a:t>ً فيه</a:t>
            </a:r>
            <a:r>
              <a:rPr lang="ar-EG" sz="2600" b="1" dirty="0" smtClean="0"/>
              <a:t>؛ فيتيسر عليه</a:t>
            </a:r>
            <a:r>
              <a:rPr lang="ar-SA" sz="2600" b="1" dirty="0" smtClean="0"/>
              <a:t>, ويصير </a:t>
            </a:r>
            <a:r>
              <a:rPr lang="ar-SA" sz="2600" b="1" dirty="0" err="1" smtClean="0"/>
              <a:t>به</a:t>
            </a:r>
            <a:r>
              <a:rPr lang="ar-SA" sz="2600" b="1" dirty="0" smtClean="0"/>
              <a:t> متواضعاً</a:t>
            </a:r>
            <a:r>
              <a:rPr lang="ar-EG" sz="2600" b="1" dirty="0" smtClean="0"/>
              <a:t>.</a:t>
            </a:r>
          </a:p>
          <a:p>
            <a:pPr lvl="0" algn="just" rtl="1"/>
            <a:r>
              <a:rPr lang="ar-EG" sz="2600" b="1" dirty="0" smtClean="0"/>
              <a:t>وجميع الأخلاق المحمودة شرعا</a:t>
            </a:r>
            <a:r>
              <a:rPr lang="ar-SA" sz="2600" b="1" dirty="0" smtClean="0"/>
              <a:t>ً</a:t>
            </a:r>
            <a:r>
              <a:rPr lang="ar-EG" sz="2600" b="1" dirty="0" smtClean="0"/>
              <a:t> تحصل بهذا الطريق، </a:t>
            </a:r>
            <a:r>
              <a:rPr lang="ar-SA" sz="2600" b="1" dirty="0" smtClean="0"/>
              <a:t>إلى </a:t>
            </a:r>
            <a:r>
              <a:rPr lang="ar-EG" sz="2600" b="1" dirty="0" smtClean="0"/>
              <a:t>أن يصير الفعل الصادر منه لذيذا</a:t>
            </a:r>
            <a:r>
              <a:rPr lang="ar-SA" sz="2600" b="1" dirty="0" smtClean="0"/>
              <a:t>ً</a:t>
            </a:r>
            <a:r>
              <a:rPr lang="ar-EG" sz="2600" b="1" dirty="0" smtClean="0"/>
              <a:t>.</a:t>
            </a:r>
          </a:p>
          <a:p>
            <a:pPr lvl="0" algn="just" rtl="1"/>
            <a:r>
              <a:rPr lang="ar-EG" sz="2600" b="1" dirty="0" smtClean="0"/>
              <a:t>فالسخي هو الذي </a:t>
            </a:r>
            <a:r>
              <a:rPr lang="ar-SA" sz="2600" b="1" dirty="0" smtClean="0"/>
              <a:t>يشعر باللذة </a:t>
            </a:r>
            <a:r>
              <a:rPr lang="ar-SA" sz="2600" b="1" dirty="0" err="1" smtClean="0"/>
              <a:t>ب</a:t>
            </a:r>
            <a:r>
              <a:rPr lang="ar-EG" sz="2600" b="1" dirty="0" smtClean="0"/>
              <a:t>بذل المال، دون الذي يبذله عن كره، والمتواضع هو الذي </a:t>
            </a:r>
            <a:r>
              <a:rPr lang="ar-SA" sz="2600" b="1" dirty="0" smtClean="0"/>
              <a:t>يشعر باللذة بفعل </a:t>
            </a:r>
            <a:r>
              <a:rPr lang="ar-EG" sz="2600" b="1" dirty="0" smtClean="0"/>
              <a:t>التواضع</a:t>
            </a:r>
            <a:r>
              <a:rPr lang="ar-SA" sz="2600" b="1" dirty="0" smtClean="0"/>
              <a:t> ... وهكذا</a:t>
            </a:r>
            <a:r>
              <a:rPr lang="ar-EG" sz="2600" b="1" dirty="0" smtClean="0"/>
              <a:t>.</a:t>
            </a: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228600" y="304800"/>
            <a:ext cx="9296400" cy="4770537"/>
          </a:xfrm>
          <a:prstGeom prst="rect">
            <a:avLst/>
          </a:prstGeom>
        </p:spPr>
        <p:txBody>
          <a:bodyPr wrap="square">
            <a:spAutoFit/>
          </a:bodyPr>
          <a:lstStyle/>
          <a:p>
            <a:pPr lvl="0" algn="just"/>
            <a:r>
              <a:rPr lang="ar-EG" sz="2600" b="1" dirty="0" smtClean="0"/>
              <a:t>وفي هذا المعنى جاء قول النبي صلى الله عليه وسلم: (وجعلت قرة عيني في الصلاة), </a:t>
            </a:r>
            <a:r>
              <a:rPr lang="ar-SA" sz="2600" b="1" dirty="0" smtClean="0"/>
              <a:t>أي أنه صلوات الله عليه وسلامه كان يشعر بغاية الراحة واللذة عند دخوله في المناجاة مع ربه في صلاته, وكان هذا خلقاً له.</a:t>
            </a:r>
            <a:endParaRPr lang="ar-EG" sz="2600" b="1" dirty="0" smtClean="0"/>
          </a:p>
          <a:p>
            <a:pPr lvl="0" algn="just"/>
            <a:r>
              <a:rPr lang="ar-SA" sz="2600" b="1" dirty="0" smtClean="0"/>
              <a:t>و</a:t>
            </a:r>
            <a:r>
              <a:rPr lang="ar-EG" sz="2600" b="1" dirty="0" smtClean="0"/>
              <a:t>هذا </a:t>
            </a:r>
            <a:r>
              <a:rPr lang="ar-SA" sz="2600" b="1" dirty="0" smtClean="0"/>
              <a:t>الشعور بلذة </a:t>
            </a:r>
            <a:r>
              <a:rPr lang="ar-SA" sz="2600" b="1" dirty="0" err="1" smtClean="0"/>
              <a:t>ا</a:t>
            </a:r>
            <a:r>
              <a:rPr lang="ar-EG" sz="2600" b="1" dirty="0" smtClean="0"/>
              <a:t>لطاعة</a:t>
            </a:r>
            <a:r>
              <a:rPr lang="ar-SA" sz="2600" b="1" dirty="0" smtClean="0"/>
              <a:t>,</a:t>
            </a:r>
            <a:r>
              <a:rPr lang="ar-EG" sz="2600" b="1" dirty="0" smtClean="0"/>
              <a:t> وكره المعصية يجب أن يكون </a:t>
            </a:r>
            <a:r>
              <a:rPr lang="ar-SA" sz="2600" b="1" dirty="0" smtClean="0"/>
              <a:t>مستمراً </a:t>
            </a:r>
            <a:r>
              <a:rPr lang="ar-EG" sz="2600" b="1" dirty="0" smtClean="0"/>
              <a:t>على الدوام </a:t>
            </a:r>
            <a:r>
              <a:rPr lang="ar-SA" sz="2600" b="1" dirty="0" smtClean="0"/>
              <a:t>على مدى </a:t>
            </a:r>
            <a:r>
              <a:rPr lang="ar-EG" sz="2600" b="1" dirty="0" smtClean="0"/>
              <a:t>العمر.</a:t>
            </a:r>
          </a:p>
          <a:p>
            <a:pPr lvl="0" algn="just"/>
            <a:r>
              <a:rPr lang="ar-SA" sz="2600" b="1" dirty="0" smtClean="0"/>
              <a:t>ويلاحظ أن </a:t>
            </a:r>
            <a:r>
              <a:rPr lang="ar-EG" sz="2600" b="1" dirty="0" smtClean="0"/>
              <a:t>الفضيلة </a:t>
            </a:r>
            <a:r>
              <a:rPr lang="ar-SA" sz="2600" b="1" dirty="0" smtClean="0"/>
              <a:t>ت</a:t>
            </a:r>
            <a:r>
              <a:rPr lang="ar-EG" sz="2600" b="1" dirty="0" smtClean="0"/>
              <a:t>ك</a:t>
            </a:r>
            <a:r>
              <a:rPr lang="ar-SA" sz="2600" b="1" dirty="0" smtClean="0"/>
              <a:t>و</a:t>
            </a:r>
            <a:r>
              <a:rPr lang="ar-EG" sz="2600" b="1" dirty="0" smtClean="0"/>
              <a:t>ن أرسخ وأكمل</a:t>
            </a:r>
            <a:r>
              <a:rPr lang="ar-SA" sz="2600" b="1" dirty="0" smtClean="0"/>
              <a:t>, </a:t>
            </a:r>
            <a:r>
              <a:rPr lang="ar-EG" sz="2600" b="1" dirty="0" smtClean="0"/>
              <a:t>كلما كان العمر أطول، </a:t>
            </a:r>
            <a:r>
              <a:rPr lang="ar-EG" sz="2600" b="1" dirty="0" err="1" smtClean="0"/>
              <a:t>و</a:t>
            </a:r>
            <a:r>
              <a:rPr lang="ar-SA" sz="2600" b="1" dirty="0" smtClean="0"/>
              <a:t>من هنا كان جواب النبي </a:t>
            </a:r>
            <a:r>
              <a:rPr lang="ar-EG" sz="2600" b="1" dirty="0" smtClean="0"/>
              <a:t>صلى الله عليه وسلم</a:t>
            </a:r>
            <a:r>
              <a:rPr lang="ar-SA" sz="2600" b="1" dirty="0" smtClean="0"/>
              <a:t> </a:t>
            </a:r>
            <a:r>
              <a:rPr lang="ar-EG" sz="2600" b="1" dirty="0" smtClean="0"/>
              <a:t>لما سئل : أي الناس خير؟ قال: "من طال عمره، وحسن عمله</a:t>
            </a:r>
            <a:r>
              <a:rPr lang="ar-SA" sz="2600" b="1" dirty="0" smtClean="0"/>
              <a:t>“.</a:t>
            </a:r>
            <a:endParaRPr lang="ar-EG" sz="2600" b="1" dirty="0" smtClean="0"/>
          </a:p>
          <a:p>
            <a:pPr lvl="0" algn="just"/>
            <a:r>
              <a:rPr lang="ar-EG" sz="2600" b="1" dirty="0" smtClean="0"/>
              <a:t>وه</a:t>
            </a:r>
            <a:r>
              <a:rPr lang="ar-SA" sz="2600" b="1" dirty="0" smtClean="0"/>
              <a:t>ذا </a:t>
            </a:r>
            <a:r>
              <a:rPr lang="ar-EG" sz="2600" b="1" dirty="0" smtClean="0"/>
              <a:t>ما جعل الأنبياء والصالحين من عباد </a:t>
            </a:r>
            <a:r>
              <a:rPr lang="ar-SA" sz="2600" b="1" dirty="0" smtClean="0"/>
              <a:t>الله يرغبون في طول العمر</a:t>
            </a:r>
            <a:r>
              <a:rPr lang="ar-EG" sz="2600" b="1" dirty="0" smtClean="0"/>
              <a:t>؛ </a:t>
            </a:r>
            <a:r>
              <a:rPr lang="ar-EG" sz="2600" b="1" dirty="0" err="1" smtClean="0"/>
              <a:t>إ</a:t>
            </a:r>
            <a:r>
              <a:rPr lang="ar-SA" sz="2600" b="1" dirty="0" smtClean="0"/>
              <a:t>ذ</a:t>
            </a:r>
            <a:r>
              <a:rPr lang="ar-EG" sz="2600" b="1" dirty="0" smtClean="0"/>
              <a:t> الدنيا مزرعة الآخرة، وكلما كانت العبادات أكثر بطول العمر، كان الثواب أجزل، والنفس أزكى وأطهر، والأخلاق أقوى وأرسخ</a:t>
            </a:r>
            <a:r>
              <a:rPr lang="ar-SA" sz="2600" b="1" dirty="0" smtClean="0">
                <a:cs typeface="Traditional Arabic" pitchFamily="2" charset="-78"/>
              </a:rPr>
              <a:t>.</a:t>
            </a:r>
            <a:endParaRPr lang="ar-EG" sz="2600" b="1" dirty="0" smtClean="0"/>
          </a:p>
          <a:p>
            <a:pPr eaLnBrk="1" hangingPunct="1"/>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rtl="1" eaLnBrk="1" hangingPunct="1"/>
            <a:r>
              <a:rPr lang="ar-SA" sz="2000" b="1" dirty="0" smtClean="0"/>
              <a:t>تابع للتدريب العملي والرياضة النفسية:</a:t>
            </a:r>
            <a:r>
              <a:rPr lang="ar-SA" sz="2000" dirty="0" smtClean="0"/>
              <a:t> </a:t>
            </a:r>
            <a:r>
              <a:rPr lang="ar-SA" sz="3600" dirty="0" smtClean="0"/>
              <a:t/>
            </a:r>
            <a:br>
              <a:rPr lang="ar-SA" sz="3600" dirty="0" smtClean="0"/>
            </a:br>
            <a:r>
              <a:rPr lang="ar-EG" sz="3600" b="1" dirty="0" smtClean="0"/>
              <a:t>العلاقة بين القلب والجوارح:</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953000"/>
          </a:xfrm>
        </p:spPr>
        <p:txBody>
          <a:bodyPr/>
          <a:lstStyle/>
          <a:p>
            <a:pPr algn="just" rtl="1" eaLnBrk="1" hangingPunct="1"/>
            <a:r>
              <a:rPr lang="ar-SA" sz="2600" b="1" dirty="0" smtClean="0">
                <a:cs typeface="+mn-cs"/>
              </a:rPr>
              <a:t>وفي هذا المعنى أيضاً جاء قول النبي صلى الله عليه </a:t>
            </a:r>
            <a:r>
              <a:rPr lang="ar-SA" sz="2600" b="1" dirty="0" err="1" smtClean="0">
                <a:cs typeface="+mn-cs"/>
              </a:rPr>
              <a:t>وسلم:</a:t>
            </a:r>
            <a:r>
              <a:rPr lang="ar-SA" sz="2600" b="1" dirty="0" smtClean="0">
                <a:cs typeface="+mn-cs"/>
              </a:rPr>
              <a:t> </a:t>
            </a:r>
            <a:r>
              <a:rPr lang="ar-EG" sz="2600" b="1" dirty="0" err="1" smtClean="0">
                <a:cs typeface="+mn-cs"/>
              </a:rPr>
              <a:t>"</a:t>
            </a:r>
            <a:r>
              <a:rPr lang="ar-SA" sz="2600" b="1" dirty="0" smtClean="0">
                <a:cs typeface="+mn-cs"/>
              </a:rPr>
              <a:t>مَنْ </a:t>
            </a:r>
            <a:r>
              <a:rPr lang="ar-SA" sz="2600" b="1" dirty="0" err="1" smtClean="0">
                <a:cs typeface="+mn-cs"/>
              </a:rPr>
              <a:t>يَسْتَعْفِفْ</a:t>
            </a:r>
            <a:r>
              <a:rPr lang="ar-SA" sz="2600" b="1" dirty="0" smtClean="0">
                <a:cs typeface="+mn-cs"/>
              </a:rPr>
              <a:t> يُعِفَّهُ اللَّهُ، وَمَنْ يَسْتَغْنِ </a:t>
            </a:r>
            <a:r>
              <a:rPr lang="ar-SA" sz="2600" b="1" dirty="0" err="1" smtClean="0">
                <a:cs typeface="+mn-cs"/>
              </a:rPr>
              <a:t>يُغْنِهِ</a:t>
            </a:r>
            <a:r>
              <a:rPr lang="ar-SA" sz="2600" b="1" dirty="0" smtClean="0">
                <a:cs typeface="+mn-cs"/>
              </a:rPr>
              <a:t> اللَّهُ،</a:t>
            </a:r>
            <a:r>
              <a:rPr lang="en-US" sz="2600" b="1" dirty="0" smtClean="0">
                <a:cs typeface="+mn-cs"/>
              </a:rPr>
              <a:t> </a:t>
            </a:r>
            <a:r>
              <a:rPr lang="ar-SA" sz="2600" b="1" dirty="0" smtClean="0">
                <a:cs typeface="+mn-cs"/>
              </a:rPr>
              <a:t>وَمَنْ يَتَصَبَّرْ يُصَبِّرْهُ اللَّهُ، وَمَا أُعْطِيَ أَحَدٌ عَطَاءً خَيْرًا وَأَوْسَعَ مِنْ الصَّبْرِ</a:t>
            </a:r>
            <a:r>
              <a:rPr lang="ar-EG" sz="2600" b="1" dirty="0" err="1" smtClean="0">
                <a:cs typeface="+mn-cs"/>
              </a:rPr>
              <a:t>".</a:t>
            </a:r>
            <a:r>
              <a:rPr lang="ar-EG" sz="2600" b="1" dirty="0" smtClean="0">
                <a:cs typeface="+mn-cs"/>
              </a:rPr>
              <a:t> </a:t>
            </a:r>
          </a:p>
          <a:p>
            <a:pPr algn="just" rtl="1"/>
            <a:r>
              <a:rPr lang="ar-EG" sz="2600" b="1" dirty="0" smtClean="0">
                <a:cs typeface="+mn-cs"/>
              </a:rPr>
              <a:t>أي أن من درب نفسه وحملها على ما يريد، وجد الاستجابة له</a:t>
            </a:r>
            <a:r>
              <a:rPr lang="ar-SA" sz="2600" b="1" dirty="0" smtClean="0">
                <a:cs typeface="+mn-cs"/>
              </a:rPr>
              <a:t>ا</a:t>
            </a:r>
            <a:r>
              <a:rPr lang="ar-EG" sz="2600" b="1" dirty="0" smtClean="0">
                <a:cs typeface="+mn-cs"/>
              </a:rPr>
              <a:t> بإذن الله.</a:t>
            </a:r>
          </a:p>
          <a:p>
            <a:pPr algn="just" rtl="1"/>
            <a:r>
              <a:rPr lang="ar-EG" sz="2600" b="1" dirty="0" smtClean="0">
                <a:cs typeface="+mn-cs"/>
              </a:rPr>
              <a:t>فالبداية </a:t>
            </a:r>
            <a:r>
              <a:rPr lang="ar-SA" sz="2600" b="1" dirty="0" smtClean="0">
                <a:cs typeface="+mn-cs"/>
              </a:rPr>
              <a:t>تكون </a:t>
            </a:r>
            <a:r>
              <a:rPr lang="ar-EG" sz="2600" b="1" dirty="0" smtClean="0">
                <a:cs typeface="+mn-cs"/>
              </a:rPr>
              <a:t>من العبد، ثم يأتيه التوفيق من الله </a:t>
            </a:r>
            <a:r>
              <a:rPr lang="ar-EG" sz="2600" b="1" dirty="0" err="1" smtClean="0">
                <a:cs typeface="+mn-cs"/>
              </a:rPr>
              <a:t>تعالى،</a:t>
            </a:r>
            <a:r>
              <a:rPr lang="ar-EG" sz="2600" b="1" dirty="0" smtClean="0">
                <a:cs typeface="+mn-cs"/>
              </a:rPr>
              <a:t> </a:t>
            </a:r>
            <a:r>
              <a:rPr lang="ar-SA" sz="2600" b="1" dirty="0" smtClean="0">
                <a:cs typeface="+mn-cs"/>
              </a:rPr>
              <a:t>مثله في ذلك مثل </a:t>
            </a:r>
            <a:r>
              <a:rPr lang="ar-SA" sz="2600" b="1" dirty="0" err="1" smtClean="0">
                <a:cs typeface="+mn-cs"/>
              </a:rPr>
              <a:t>البدن,</a:t>
            </a:r>
            <a:r>
              <a:rPr lang="ar-SA" sz="2600" b="1" dirty="0" smtClean="0">
                <a:cs typeface="+mn-cs"/>
              </a:rPr>
              <a:t> </a:t>
            </a:r>
            <a:r>
              <a:rPr lang="ar-EG" sz="2600" b="1" dirty="0" smtClean="0">
                <a:cs typeface="+mn-cs"/>
              </a:rPr>
              <a:t>فكما أن البدن في الابتداء لا يخلق كاملاً، وإنما يكمل ويقوى </a:t>
            </a:r>
            <a:r>
              <a:rPr lang="ar-SA" sz="2600" b="1" dirty="0" smtClean="0">
                <a:cs typeface="+mn-cs"/>
              </a:rPr>
              <a:t>شيئاً فشيئاً </a:t>
            </a:r>
            <a:r>
              <a:rPr lang="ar-EG" sz="2600" b="1" dirty="0" smtClean="0">
                <a:cs typeface="+mn-cs"/>
              </a:rPr>
              <a:t>بالنشوء والتربية بالغذاء، فكذلك النفس تخلق ناقصة، قابلة للكمال، وإنما تكمل </a:t>
            </a:r>
            <a:r>
              <a:rPr lang="ar-SA" sz="2600" b="1" dirty="0" smtClean="0">
                <a:cs typeface="+mn-cs"/>
              </a:rPr>
              <a:t>شيئاً فشيئاً </a:t>
            </a:r>
            <a:r>
              <a:rPr lang="ar-EG" sz="2600" b="1" dirty="0" smtClean="0">
                <a:cs typeface="+mn-cs"/>
              </a:rPr>
              <a:t>بالتربية وتهذيب الأخلاق، والتغذية بالعلم.</a:t>
            </a:r>
            <a:endParaRPr lang="ar-SA" sz="2600" b="1" dirty="0" smtClean="0">
              <a:cs typeface="+mn-cs"/>
            </a:endParaRPr>
          </a:p>
          <a:p>
            <a:pPr lvl="0" algn="just" rtl="1"/>
            <a:r>
              <a:rPr lang="ar-EG" sz="2600" b="1" dirty="0" smtClean="0">
                <a:cs typeface="+mn-cs"/>
              </a:rPr>
              <a:t>يتضح إذن مما سبق أنه يمكن اكتساب الأخلاق الجميلة بالرياضة</a:t>
            </a:r>
            <a:r>
              <a:rPr lang="ar-SA" sz="2600" b="1" dirty="0" smtClean="0">
                <a:cs typeface="+mn-cs"/>
              </a:rPr>
              <a:t> والتدريب العملي</a:t>
            </a:r>
            <a:r>
              <a:rPr lang="ar-EG" sz="2600" b="1" dirty="0" smtClean="0">
                <a:cs typeface="+mn-cs"/>
              </a:rPr>
              <a:t>، </a:t>
            </a:r>
            <a:r>
              <a:rPr lang="ar-SA" sz="2600" b="1" dirty="0" smtClean="0">
                <a:cs typeface="+mn-cs"/>
              </a:rPr>
              <a:t>وذلك </a:t>
            </a:r>
            <a:r>
              <a:rPr lang="ar-EG" sz="2600" b="1" dirty="0" smtClean="0">
                <a:cs typeface="+mn-cs"/>
              </a:rPr>
              <a:t>بتكلف الأفعال الصادرة عنها ابتداءً؛ لتصير طبعا</a:t>
            </a:r>
            <a:r>
              <a:rPr lang="ar-SA" sz="2600" b="1" dirty="0" smtClean="0">
                <a:cs typeface="+mn-cs"/>
              </a:rPr>
              <a:t>ً</a:t>
            </a:r>
            <a:r>
              <a:rPr lang="ar-EG" sz="2600" b="1" dirty="0" smtClean="0">
                <a:cs typeface="+mn-cs"/>
              </a:rPr>
              <a:t> </a:t>
            </a:r>
            <a:r>
              <a:rPr lang="ar-SA" sz="2600" b="1" dirty="0" smtClean="0">
                <a:cs typeface="+mn-cs"/>
              </a:rPr>
              <a:t>بعد ذلك في النهاية.</a:t>
            </a:r>
            <a:r>
              <a:rPr lang="ar-EG" sz="2600" b="1" dirty="0" smtClean="0">
                <a:cs typeface="+mn-cs"/>
              </a:rPr>
              <a:t> وهذا من أثر العلاقة بين القلب والجوارح. </a:t>
            </a:r>
          </a:p>
          <a:p>
            <a:pPr eaLnBrk="1" hangingPunct="1"/>
            <a:endParaRPr lang="ar-SA" sz="24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304800" y="457200"/>
            <a:ext cx="9144000" cy="5846267"/>
          </a:xfrm>
          <a:prstGeom prst="rect">
            <a:avLst/>
          </a:prstGeom>
        </p:spPr>
        <p:txBody>
          <a:bodyPr wrap="square">
            <a:spAutoFit/>
          </a:bodyPr>
          <a:lstStyle/>
          <a:p>
            <a:r>
              <a:rPr lang="ar-SA" sz="2600" b="1" dirty="0" smtClean="0"/>
              <a:t>و</a:t>
            </a:r>
            <a:r>
              <a:rPr lang="ar-EG" sz="2600" b="1" dirty="0" smtClean="0"/>
              <a:t>إن كل صفة تظهر في القلب يفيض أثرها على </a:t>
            </a:r>
            <a:r>
              <a:rPr lang="ar-EG" sz="2600" b="1" dirty="0" err="1" smtClean="0"/>
              <a:t>الجوارح؛</a:t>
            </a:r>
            <a:r>
              <a:rPr lang="ar-EG" sz="2600" b="1" dirty="0" smtClean="0"/>
              <a:t> </a:t>
            </a:r>
            <a:r>
              <a:rPr lang="ar-SA" sz="2600" b="1" dirty="0" smtClean="0"/>
              <a:t>ف</a:t>
            </a:r>
            <a:r>
              <a:rPr lang="ar-EG" sz="2600" b="1" dirty="0" smtClean="0"/>
              <a:t>لا تتحرك إلا على </a:t>
            </a:r>
            <a:r>
              <a:rPr lang="ar-EG" sz="2600" b="1" dirty="0" err="1" smtClean="0"/>
              <a:t>وفقها،</a:t>
            </a:r>
            <a:r>
              <a:rPr lang="ar-EG" sz="2600" b="1" dirty="0" smtClean="0"/>
              <a:t> </a:t>
            </a:r>
            <a:r>
              <a:rPr lang="ar-SA" sz="2600" b="1" dirty="0" smtClean="0"/>
              <a:t>كما أن </a:t>
            </a:r>
            <a:r>
              <a:rPr lang="ar-EG" sz="2600" b="1" dirty="0" smtClean="0"/>
              <a:t>كل فعل يجري على الجوارح </a:t>
            </a:r>
            <a:r>
              <a:rPr lang="ar-SA" sz="2600" b="1" dirty="0" smtClean="0"/>
              <a:t>ينعكس على </a:t>
            </a:r>
            <a:r>
              <a:rPr lang="ar-EG" sz="2600" b="1" dirty="0" err="1" smtClean="0"/>
              <a:t>القلب،</a:t>
            </a:r>
            <a:r>
              <a:rPr lang="ar-EG" sz="2600" b="1" dirty="0" smtClean="0"/>
              <a:t> </a:t>
            </a:r>
            <a:r>
              <a:rPr lang="ar-SA" sz="2600" b="1" dirty="0" smtClean="0"/>
              <a:t>ويؤثر </a:t>
            </a:r>
            <a:r>
              <a:rPr lang="ar-SA" sz="2600" b="1" dirty="0" err="1" smtClean="0"/>
              <a:t>فيه.</a:t>
            </a:r>
            <a:r>
              <a:rPr lang="ar-SA" sz="2600" b="1" dirty="0" smtClean="0"/>
              <a:t> فيبدو </a:t>
            </a:r>
            <a:r>
              <a:rPr lang="ar-EG" sz="2600" b="1" dirty="0" smtClean="0"/>
              <a:t>الأمر </a:t>
            </a:r>
            <a:r>
              <a:rPr lang="ar-SA" sz="2600" b="1" dirty="0" smtClean="0"/>
              <a:t>وكأن </a:t>
            </a:r>
            <a:r>
              <a:rPr lang="ar-EG" sz="2600" b="1" dirty="0" smtClean="0"/>
              <a:t>فيه دور</a:t>
            </a:r>
            <a:r>
              <a:rPr lang="ar-SA" sz="2600" b="1" dirty="0" smtClean="0"/>
              <a:t>اً</a:t>
            </a:r>
            <a:r>
              <a:rPr lang="ar-EG" sz="2600" b="1" dirty="0" err="1" smtClean="0"/>
              <a:t>.</a:t>
            </a:r>
            <a:r>
              <a:rPr lang="ar-SA" sz="2600" b="1" dirty="0" smtClean="0"/>
              <a:t> كلٌ منهما يؤثر في الآخر ويتأثر </a:t>
            </a:r>
            <a:r>
              <a:rPr lang="ar-SA" sz="2600" b="1" dirty="0" err="1" smtClean="0"/>
              <a:t>به.</a:t>
            </a:r>
            <a:r>
              <a:rPr lang="ar-SA" sz="2600" b="1" dirty="0" smtClean="0"/>
              <a:t> </a:t>
            </a:r>
            <a:endParaRPr lang="en-US" sz="2600" dirty="0" smtClean="0"/>
          </a:p>
          <a:p>
            <a:pPr lvl="0"/>
            <a:r>
              <a:rPr lang="ar-SA" sz="2600" b="1" dirty="0" smtClean="0"/>
              <a:t>ويمكن توضيح ذلك أكثر من خلال الأمثلة التالية:</a:t>
            </a:r>
            <a:endParaRPr lang="ar-EG" sz="2600" b="1" dirty="0" smtClean="0"/>
          </a:p>
          <a:p>
            <a:pPr algn="just"/>
            <a:r>
              <a:rPr lang="ar-SA" sz="2600" b="1" dirty="0" err="1" smtClean="0"/>
              <a:t>1-</a:t>
            </a:r>
            <a:r>
              <a:rPr lang="ar-SA" sz="2600" b="1" dirty="0" smtClean="0"/>
              <a:t> </a:t>
            </a:r>
            <a:r>
              <a:rPr lang="ar-EG" sz="2600" b="1" dirty="0" smtClean="0"/>
              <a:t>من أراد أن يصير حاذقا</a:t>
            </a:r>
            <a:r>
              <a:rPr lang="ar-SA" sz="2600" b="1" dirty="0" smtClean="0"/>
              <a:t>ً</a:t>
            </a:r>
            <a:r>
              <a:rPr lang="ar-EG" sz="2600" b="1" dirty="0" smtClean="0"/>
              <a:t> في </a:t>
            </a:r>
            <a:r>
              <a:rPr lang="ar-EG" sz="2600" b="1" dirty="0" err="1" smtClean="0"/>
              <a:t>الكتابة </a:t>
            </a:r>
            <a:r>
              <a:rPr lang="ar-EG" sz="2600" b="1" dirty="0" smtClean="0"/>
              <a:t>(خطاطا</a:t>
            </a:r>
            <a:r>
              <a:rPr lang="ar-SA" sz="2600" b="1" dirty="0" smtClean="0"/>
              <a:t>ً</a:t>
            </a:r>
            <a:r>
              <a:rPr lang="ar-EG" sz="2600" b="1" dirty="0" smtClean="0"/>
              <a:t>)، فلا طريق له إلا أن يتعاطى بجارحة اليد ما يتعاطاه الكاتب الحاذق، ويواظب عليه مدة طويلة، يحاكي الخط الحسن، فإن فعل الكاتب هو الخط الحسن، فيتشبه بالكاتب تكلفا</a:t>
            </a:r>
            <a:r>
              <a:rPr lang="ar-SA" sz="2600" b="1" dirty="0" smtClean="0"/>
              <a:t>ً</a:t>
            </a:r>
            <a:r>
              <a:rPr lang="ar-EG" sz="2600" b="1" dirty="0" smtClean="0"/>
              <a:t>، ثم لا يزال يواظب عليه؛ حتى يصير صفة راسخة في نفسه، فيصدر منه في </a:t>
            </a:r>
            <a:r>
              <a:rPr lang="ar-SA" sz="2600" b="1" dirty="0" smtClean="0"/>
              <a:t>النهاية </a:t>
            </a:r>
            <a:r>
              <a:rPr lang="ar-EG" sz="2600" b="1" dirty="0" smtClean="0"/>
              <a:t>الخط الحسن طبعا</a:t>
            </a:r>
            <a:r>
              <a:rPr lang="ar-SA" sz="2600" b="1" dirty="0" smtClean="0"/>
              <a:t>ً وسجيةً دونما تكلف</a:t>
            </a:r>
            <a:r>
              <a:rPr lang="ar-EG" sz="2600" b="1" dirty="0" err="1" smtClean="0"/>
              <a:t>،</a:t>
            </a:r>
            <a:r>
              <a:rPr lang="ar-EG" sz="2600" b="1" dirty="0" smtClean="0"/>
              <a:t> </a:t>
            </a:r>
            <a:r>
              <a:rPr lang="ar-SA" sz="2600" b="1" dirty="0" smtClean="0"/>
              <a:t>بعكس </a:t>
            </a:r>
            <a:r>
              <a:rPr lang="ar-EG" sz="2600" b="1" dirty="0" smtClean="0"/>
              <a:t>ما كان في </a:t>
            </a:r>
            <a:r>
              <a:rPr lang="ar-SA" sz="2600" b="1" dirty="0" smtClean="0"/>
              <a:t>البداية</a:t>
            </a:r>
            <a:r>
              <a:rPr lang="ar-EG" sz="2600" b="1" dirty="0" err="1" smtClean="0"/>
              <a:t>.</a:t>
            </a:r>
            <a:r>
              <a:rPr lang="ar-EG" sz="2600" b="1" dirty="0" smtClean="0"/>
              <a:t> </a:t>
            </a:r>
          </a:p>
          <a:p>
            <a:pPr algn="just"/>
            <a:r>
              <a:rPr lang="ar-EG" sz="2600" b="1" dirty="0" smtClean="0"/>
              <a:t>2- وكذلك من أراد أن </a:t>
            </a:r>
            <a:r>
              <a:rPr lang="ar-EG" sz="2600" b="1" dirty="0" err="1" smtClean="0"/>
              <a:t>يص</a:t>
            </a:r>
            <a:r>
              <a:rPr lang="ar-SA" sz="2600" b="1" dirty="0" smtClean="0"/>
              <a:t>بح</a:t>
            </a:r>
            <a:r>
              <a:rPr lang="ar-EG" sz="2600" b="1" dirty="0" smtClean="0"/>
              <a:t> فقيه النفس، فلا طريق له إلا أن يتعاطى أفعال الفقهاء، وهو تكرار </a:t>
            </a:r>
            <a:r>
              <a:rPr lang="ar-SA" sz="2600" b="1" dirty="0" smtClean="0"/>
              <a:t>النظر والتأمل في كتب ا</a:t>
            </a:r>
            <a:r>
              <a:rPr lang="ar-EG" sz="2600" b="1" dirty="0" smtClean="0"/>
              <a:t>لفقه</a:t>
            </a:r>
            <a:r>
              <a:rPr lang="ar-SA" sz="2600" b="1" dirty="0" smtClean="0"/>
              <a:t>, وكثرة القراءة فيها,</a:t>
            </a:r>
            <a:r>
              <a:rPr lang="ar-EG" sz="2600" b="1" dirty="0" smtClean="0"/>
              <a:t> حتى </a:t>
            </a:r>
            <a:r>
              <a:rPr lang="ar-SA" sz="2600" b="1" dirty="0" smtClean="0"/>
              <a:t>ينعكس </a:t>
            </a:r>
            <a:r>
              <a:rPr lang="ar-EG" sz="2600" b="1" dirty="0" smtClean="0"/>
              <a:t>منه على قلبه صفة الفقه فيصير فقيه النفس.</a:t>
            </a:r>
          </a:p>
          <a:p>
            <a:pPr algn="just"/>
            <a:r>
              <a:rPr lang="ar-EG" sz="2600" b="1" dirty="0" smtClean="0"/>
              <a:t>3- وكذلك من أراد أن يصير سخيا</a:t>
            </a:r>
            <a:r>
              <a:rPr lang="ar-SA" sz="2600" b="1" dirty="0" smtClean="0"/>
              <a:t>ً</a:t>
            </a:r>
            <a:r>
              <a:rPr lang="ar-EG" sz="2600" b="1" dirty="0" smtClean="0"/>
              <a:t> عفيف النفس حليما</a:t>
            </a:r>
            <a:r>
              <a:rPr lang="ar-SA" sz="2600" b="1" dirty="0" smtClean="0"/>
              <a:t>ً</a:t>
            </a:r>
            <a:r>
              <a:rPr lang="ar-EG" sz="2600" b="1" dirty="0" smtClean="0"/>
              <a:t> متواضعا</a:t>
            </a:r>
            <a:r>
              <a:rPr lang="ar-SA" sz="2600" b="1" dirty="0" smtClean="0"/>
              <a:t>ً</a:t>
            </a:r>
            <a:r>
              <a:rPr lang="ar-EG" sz="2600" b="1" dirty="0" smtClean="0"/>
              <a:t>، فيلزمه أن يتعاطى أفعال هؤلاء تكلفا</a:t>
            </a:r>
            <a:r>
              <a:rPr lang="ar-SA" sz="2600" b="1" dirty="0" smtClean="0"/>
              <a:t>ً</a:t>
            </a:r>
            <a:r>
              <a:rPr lang="ar-EG" sz="2600" b="1" dirty="0" smtClean="0"/>
              <a:t>؛ حتى يصير ذلك طبعا</a:t>
            </a:r>
            <a:r>
              <a:rPr lang="ar-SA" sz="2600" b="1" dirty="0" smtClean="0"/>
              <a:t>ً</a:t>
            </a:r>
            <a:r>
              <a:rPr lang="ar-EG" sz="2600" b="1" dirty="0" smtClean="0"/>
              <a:t> له</a:t>
            </a:r>
            <a:r>
              <a:rPr lang="ar-SA" sz="2600" b="1" dirty="0" smtClean="0"/>
              <a:t> </a:t>
            </a:r>
            <a:r>
              <a:rPr lang="ar-SA" sz="2600" b="1" dirty="0" err="1" smtClean="0"/>
              <a:t>...</a:t>
            </a:r>
            <a:r>
              <a:rPr lang="ar-SA" sz="2600" b="1" dirty="0" smtClean="0"/>
              <a:t> وهكذا</a:t>
            </a:r>
            <a:r>
              <a:rPr lang="ar-EG" sz="2600" b="1" dirty="0" err="1" smtClean="0"/>
              <a:t>.</a:t>
            </a:r>
            <a:endParaRPr lang="ar-EG" sz="26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1096962"/>
          </a:xfrm>
        </p:spPr>
        <p:txBody>
          <a:bodyPr/>
          <a:lstStyle/>
          <a:p>
            <a:pPr rtl="1" eaLnBrk="1" hangingPunct="1"/>
            <a:r>
              <a:rPr lang="ar-SA" sz="3600" b="1" dirty="0" smtClean="0"/>
              <a:t>ثانياً- البيئة الصالحة والجليس الصالح:</a:t>
            </a:r>
            <a:r>
              <a:rPr lang="ar-SA" sz="3600" dirty="0" smtClean="0"/>
              <a:t> </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381000" y="1371600"/>
            <a:ext cx="9296400" cy="4038600"/>
          </a:xfrm>
        </p:spPr>
        <p:txBody>
          <a:bodyPr/>
          <a:lstStyle/>
          <a:p>
            <a:pPr algn="just" rtl="1" eaLnBrk="1" hangingPunct="1"/>
            <a:r>
              <a:rPr lang="ar-SA" sz="2600" b="1" dirty="0" smtClean="0">
                <a:cs typeface="+mn-cs"/>
              </a:rPr>
              <a:t>وذلك </a:t>
            </a:r>
            <a:r>
              <a:rPr lang="ar-EG" sz="2600" b="1" dirty="0" smtClean="0">
                <a:cs typeface="+mn-cs"/>
              </a:rPr>
              <a:t>بمشاهدة أرباب الفعال الجميلة ومصاحبتهم, وهم قرناء الخير وإخوان الصلاح, إذ الطبع يسرق من الطبع الشرَّ والخيرَ جميعاً. قال </a:t>
            </a:r>
            <a:r>
              <a:rPr lang="ar-SA" sz="2600" b="1" dirty="0" smtClean="0">
                <a:cs typeface="+mn-cs"/>
              </a:rPr>
              <a:t>صَلَّى اللَّهُ عَلَيْهِ وَسَلَّمَ: (مَثَلُ الْجَلِيسِ الصَّالِحِ وَالسَّوْءِ كَحَامِلِ الْمِسْكِ وَنَافِخِ الْكِيرِ، فَحَامِلُ الْمِسْكِ إِمَّا أَنْ يُحْذِيَكَ وَإِمَّا أَنْ تَبْتَاعَ مِنْهُ وَإِمَّا أَنْ تَجِدَ مِنْهُ رِيحًا طَيِّبَةً، وَنَافِخُ الْكِيرِ إِمَّا أَنْ يُحْرِقَ ثِيَابَكَ وَإِمَّا أَنْ تَجِدَ رِيحًا خَبِيثَةً). رواه البخاري ومسلم. قال النووي: "في الحديث تمثيله صلى الله عليه وسلم الجليس الصالح بحامل المسك، والجليس السوء بنافخ الكير، وفيه فضيلة مجالسة الصالحين وأهل الخير والمروءة ومكارم الأخلاق والورع والعلم والأدب، والنهي عن مجالسة أهل الشر وأهل البدع ومن يغتاب الناس أو يكثر فُجْرُه وبطالته ونحو ذلك من الأنواع </a:t>
            </a:r>
            <a:r>
              <a:rPr lang="ar-SA" sz="2600" b="1" dirty="0" err="1" smtClean="0">
                <a:cs typeface="+mn-cs"/>
              </a:rPr>
              <a:t>المذمومة".</a:t>
            </a:r>
            <a:endParaRPr lang="ar-SA" sz="2600" b="1" dirty="0" smtClean="0">
              <a:cs typeface="+mn-cs"/>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04800" y="381000"/>
            <a:ext cx="9220200" cy="5262979"/>
          </a:xfrm>
          <a:prstGeom prst="rect">
            <a:avLst/>
          </a:prstGeom>
        </p:spPr>
        <p:txBody>
          <a:bodyPr wrap="square">
            <a:spAutoFit/>
          </a:bodyPr>
          <a:lstStyle/>
          <a:p>
            <a:pPr algn="just"/>
            <a:r>
              <a:rPr lang="ar-SA" sz="2400" b="1" dirty="0" smtClean="0"/>
              <a:t>ويقول الشيخ ناصر السعدي رحمه الله تعليقاً على هذا الحديث </a:t>
            </a:r>
            <a:r>
              <a:rPr lang="ar-SA" sz="2400" b="1" dirty="0" err="1" smtClean="0"/>
              <a:t>الشريف: </a:t>
            </a:r>
            <a:r>
              <a:rPr lang="ar-SA" sz="2400" b="1" dirty="0" smtClean="0"/>
              <a:t>"اشتمل هذا الحديث على الحث على اختيار الأصحاب الصالحين، والتحذير من ضدهم, ومثل النبي صلى الله عليه وسلم بهذين المثالين، مبيناً أن الجليس الصالح: جميع أحوالك معه, وأنت في مغنم وخير، كحامل المسك الذي تنتفع بما معه من المسك: إما بهبة، أو </a:t>
            </a:r>
            <a:r>
              <a:rPr lang="ar-SA" sz="2400" b="1" dirty="0" err="1" smtClean="0"/>
              <a:t>بعوض.</a:t>
            </a:r>
            <a:r>
              <a:rPr lang="ar-SA" sz="2400" b="1" dirty="0" smtClean="0"/>
              <a:t> وأقل ذلك: مدة جلوسك معه، وأنت قرير النفس برائحة المسك فالخير الذي يصيبه العبد من جليسه الصالح أبلغ وأفضل من المسك </a:t>
            </a:r>
            <a:r>
              <a:rPr lang="ar-SA" sz="2400" b="1" dirty="0" err="1" smtClean="0"/>
              <a:t>الأذفر</a:t>
            </a:r>
            <a:r>
              <a:rPr lang="ar-SA" sz="2400" b="1" dirty="0" smtClean="0"/>
              <a:t>، فإنه إما أن يعلمك ما ينفعك في دينك ودنياك، أو يهدي لك نصيحة، أو يحذرك من الإقامة على ما يضرك. فيحثك على طاعة الله, وبر الوالدين، وصلة الأرحام، ويبصرك بعيوب نفسك، ويدعوك إلى مكارم الأخلاق ومحاسنها بقوله وفعله وحاله. فإن الإنسان مجبول على الاقتداء بصاحبه وجليسه، والطباع والأرواح جنود مجندة، يقود بعضها بعضاً إلى الخير، أو إلى ضده. </a:t>
            </a:r>
          </a:p>
          <a:p>
            <a:pPr algn="just"/>
            <a:r>
              <a:rPr lang="ar-SA" sz="2400" b="1" dirty="0" smtClean="0"/>
              <a:t>وأما مصاحبة الأشرار: فإنها بضد جميع ما ذكرنا، وهم مضرة من جميع الوجوه على من صَاحَبَهُمْ، وشر على من خالطهم. فكم هلك بسببهم أقوام. وكم قادوا أصحابهم إلى المهالك من حيث يشعرون، ومن حيث لا يشعرون. ولهذا كان من أعظم نعم الله على العبد المؤمن: أن يوفقه لصحبة الأخيار. ومن عقوبته لعبده: أن يبتليه بصحبة الأشرار. صحبة الأخيار توصل</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228600" y="152400"/>
            <a:ext cx="9220200" cy="5724644"/>
          </a:xfrm>
          <a:prstGeom prst="rect">
            <a:avLst/>
          </a:prstGeom>
        </p:spPr>
        <p:txBody>
          <a:bodyPr wrap="square">
            <a:spAutoFit/>
          </a:bodyPr>
          <a:lstStyle/>
          <a:p>
            <a:pPr algn="just"/>
            <a:r>
              <a:rPr lang="ar-SA" sz="2600" b="1" dirty="0" smtClean="0"/>
              <a:t>العبد إلى أعلى عليين، وصحبة الأشرار توصله إلى أسفل </a:t>
            </a:r>
            <a:r>
              <a:rPr lang="ar-SA" sz="2600" b="1" dirty="0" err="1" smtClean="0"/>
              <a:t>سافلين.</a:t>
            </a:r>
            <a:r>
              <a:rPr lang="ar-SA" sz="2600" b="1" dirty="0" smtClean="0"/>
              <a:t> صحبة الأخيار توجب له العلوم النافعة، والأخلاق الفاضلة، والأعمال </a:t>
            </a:r>
            <a:r>
              <a:rPr lang="ar-SA" sz="2600" b="1" dirty="0" err="1" smtClean="0"/>
              <a:t>الصالحة.</a:t>
            </a:r>
            <a:r>
              <a:rPr lang="ar-SA" sz="2600" b="1" dirty="0" smtClean="0"/>
              <a:t> وصحبة الأشرار: تحرمه ذلك </a:t>
            </a:r>
            <a:r>
              <a:rPr lang="ar-SA" sz="2600" b="1" dirty="0" err="1" smtClean="0"/>
              <a:t>أجمع: </a:t>
            </a:r>
            <a:r>
              <a:rPr lang="ar-SA" sz="2600" b="1" dirty="0" smtClean="0"/>
              <a:t>{وَيَوْمَ يَعَضُّ الظَّالِمُ عَلَى يَدَيْهِ يَقُولُ </a:t>
            </a:r>
            <a:r>
              <a:rPr lang="ar-SA" sz="2600" b="1" dirty="0" err="1" smtClean="0"/>
              <a:t>يَالَيْتَنِي</a:t>
            </a:r>
            <a:r>
              <a:rPr lang="ar-SA" sz="2600" b="1" dirty="0" smtClean="0"/>
              <a:t> اتَّخَذْتُ مَعَ الرَّسُولِ </a:t>
            </a:r>
            <a:r>
              <a:rPr lang="ar-SA" sz="2600" b="1" dirty="0" err="1" smtClean="0"/>
              <a:t>سَبِيلًا </a:t>
            </a:r>
            <a:r>
              <a:rPr lang="ar-SA" sz="2600" b="1" dirty="0" smtClean="0"/>
              <a:t>, </a:t>
            </a:r>
            <a:r>
              <a:rPr lang="ar-SA" sz="2600" b="1" dirty="0" err="1" smtClean="0"/>
              <a:t>يَاوَيْلَتَى</a:t>
            </a:r>
            <a:r>
              <a:rPr lang="ar-SA" sz="2600" b="1" dirty="0" smtClean="0"/>
              <a:t> </a:t>
            </a:r>
            <a:r>
              <a:rPr lang="ar-SA" sz="2600" b="1" dirty="0" err="1" smtClean="0"/>
              <a:t>لَيْتَنِي</a:t>
            </a:r>
            <a:r>
              <a:rPr lang="ar-SA" sz="2600" b="1" dirty="0" smtClean="0"/>
              <a:t> لَمْ أَتَّخِذْ فُلَانًا </a:t>
            </a:r>
            <a:r>
              <a:rPr lang="ar-SA" sz="2600" b="1" dirty="0" err="1" smtClean="0"/>
              <a:t>خَلِيلًا </a:t>
            </a:r>
            <a:r>
              <a:rPr lang="ar-SA" sz="2600" b="1" dirty="0" smtClean="0"/>
              <a:t>, لَقَدْ أَضَلَّنِي عَنِ الذِّكْرِ بَعْدَ إِذْ جَاءَنِي وَكَانَ الشَّيْطَانُ لِلْإِنْسَانِ </a:t>
            </a:r>
            <a:r>
              <a:rPr lang="ar-SA" sz="2600" b="1" dirty="0" err="1" smtClean="0"/>
              <a:t>خَذُولًا }</a:t>
            </a:r>
            <a:r>
              <a:rPr lang="ar-EG" sz="2600" b="1" dirty="0" smtClean="0"/>
              <a:t> الفرقان(27 </a:t>
            </a:r>
            <a:r>
              <a:rPr lang="ar-SA" sz="2600" b="1" dirty="0" err="1" smtClean="0"/>
              <a:t>-</a:t>
            </a:r>
            <a:r>
              <a:rPr lang="ar-EG" sz="2600" b="1" dirty="0" smtClean="0"/>
              <a:t> 29</a:t>
            </a:r>
            <a:r>
              <a:rPr lang="ar-EG" sz="2600" b="1" dirty="0" err="1" smtClean="0"/>
              <a:t>).</a:t>
            </a:r>
            <a:endParaRPr lang="ar-SA" sz="2600" b="1" dirty="0" smtClean="0"/>
          </a:p>
          <a:p>
            <a:pPr algn="just"/>
            <a:r>
              <a:rPr lang="ar-SA" sz="2600" b="1" dirty="0" smtClean="0"/>
              <a:t>إن أقل ما </a:t>
            </a:r>
            <a:r>
              <a:rPr lang="ar-SA" sz="2600" b="1" dirty="0" err="1" smtClean="0"/>
              <a:t>تستفيده</a:t>
            </a:r>
            <a:r>
              <a:rPr lang="ar-SA" sz="2600" b="1" dirty="0" smtClean="0"/>
              <a:t> من الجليس </a:t>
            </a:r>
            <a:r>
              <a:rPr lang="ar-SA" sz="2600" b="1" dirty="0" err="1" smtClean="0"/>
              <a:t>الصالح </a:t>
            </a:r>
            <a:r>
              <a:rPr lang="ar-SA" sz="2600" b="1" dirty="0" smtClean="0"/>
              <a:t>- وهي فائدة لا يستهان </a:t>
            </a:r>
            <a:r>
              <a:rPr lang="ar-SA" sz="2600" b="1" dirty="0" err="1" smtClean="0"/>
              <a:t>بها </a:t>
            </a:r>
            <a:r>
              <a:rPr lang="ar-SA" sz="2600" b="1" dirty="0" smtClean="0"/>
              <a:t>- أن </a:t>
            </a:r>
            <a:r>
              <a:rPr lang="ar-SA" sz="2600" b="1" dirty="0" err="1" smtClean="0"/>
              <a:t>تنكف</a:t>
            </a:r>
            <a:r>
              <a:rPr lang="ar-SA" sz="2600" b="1" dirty="0" smtClean="0"/>
              <a:t> بسببه عن السيئات والمعاصي، رعاية للصحبة، ومنافسة في الخير، وترفعاً عن الشر، وأن يحفظك في حضرتك ومغيبك، وأن تنفعك محبته ودعاؤه في حال حياتك وبعد مماتك، وأن يدافع عنك بسبب اتصاله بك، ومحبته </a:t>
            </a:r>
            <a:r>
              <a:rPr lang="ar-SA" sz="2600" b="1" dirty="0" err="1" smtClean="0"/>
              <a:t>لك.</a:t>
            </a:r>
            <a:r>
              <a:rPr lang="ar-SA" sz="2600" b="1" dirty="0" smtClean="0"/>
              <a:t> وتلك أمور لا تباشر أنت مدافعتها، كما أنه قد يصلك بأشخاص وأعمال ينفعك اتصالك </a:t>
            </a:r>
            <a:r>
              <a:rPr lang="ar-SA" sz="2600" b="1" dirty="0" err="1" smtClean="0"/>
              <a:t>بهم.</a:t>
            </a:r>
            <a:r>
              <a:rPr lang="ar-SA" sz="2600" b="1" dirty="0" smtClean="0"/>
              <a:t> وفوائد الأصحاب الصالحين لا تعد ولا </a:t>
            </a:r>
            <a:r>
              <a:rPr lang="ar-SA" sz="2600" b="1" dirty="0" err="1" smtClean="0"/>
              <a:t>تحصى.</a:t>
            </a:r>
            <a:r>
              <a:rPr lang="ar-SA" sz="2600" b="1" dirty="0" smtClean="0"/>
              <a:t> وحسب المرء أن يعتبر بقرينه، وأن يكون على دين </a:t>
            </a:r>
            <a:r>
              <a:rPr lang="ar-SA" sz="2600" b="1" dirty="0" err="1" smtClean="0"/>
              <a:t>خليله“.</a:t>
            </a:r>
            <a:endParaRPr lang="en-US" sz="2600" b="1" dirty="0" smtClean="0"/>
          </a:p>
          <a:p>
            <a:pPr algn="just"/>
            <a:r>
              <a:rPr lang="ar-SA" sz="2600" b="1" dirty="0" smtClean="0"/>
              <a:t>ويؤكد ما أسلفناه من أثر البيئة الفاسدة والبيئة الصالحة على المرء</a:t>
            </a:r>
            <a:r>
              <a:rPr lang="ar-EG" sz="2600" b="1" dirty="0" smtClean="0"/>
              <a:t>،</a:t>
            </a:r>
            <a:r>
              <a:rPr lang="ar-SA" sz="2600" b="1" dirty="0" smtClean="0"/>
              <a:t> قول </a:t>
            </a:r>
            <a:r>
              <a:rPr lang="ar-EG" sz="2600" b="1" dirty="0" smtClean="0"/>
              <a:t>النبي </a:t>
            </a:r>
            <a:r>
              <a:rPr lang="ar-SA" sz="2600" b="1" dirty="0" smtClean="0"/>
              <a:t>صَلَّى اللَّهُ عَلَيْهِ وَسَلَّمَ: </a:t>
            </a:r>
            <a:r>
              <a:rPr lang="ar-EG" sz="2600" b="1" dirty="0" smtClean="0"/>
              <a:t>"</a:t>
            </a:r>
            <a:r>
              <a:rPr lang="ar-SA" sz="2600" b="1" dirty="0" smtClean="0"/>
              <a:t>كَانَ فِيمَنْ كَانَ قَبْلَكُمْ رَجُلٌ قَتَلَ تِسْعَةً وَتِسْعِينَ نَفْسًا، فَسَأَلَ عَنْ أَعْلَمِ أَهْلِ الأَرْضِ فَدُلَّ عَلَى رَاهِبٍ فَأَتَاهُ،</a:t>
            </a:r>
            <a:r>
              <a:rPr lang="ar-SA" sz="2800" b="1" dirty="0" smtClean="0"/>
              <a:t> </a:t>
            </a:r>
            <a:r>
              <a:rPr lang="ar-SA" sz="2400" b="1" dirty="0" smtClean="0"/>
              <a:t>فَقَالَ: </a:t>
            </a:r>
            <a:r>
              <a:rPr lang="ar-SA" sz="2600" b="1" dirty="0" smtClean="0"/>
              <a:t>إِنَّهُ قَتَلَ تِسْعَةً وَتِسْعِينَ نَفْسًا</a:t>
            </a:r>
            <a:r>
              <a:rPr lang="ar-EG" sz="2600" b="1" dirty="0" err="1" smtClean="0"/>
              <a:t>،</a:t>
            </a:r>
            <a:r>
              <a:rPr lang="ar-SA" sz="2600" b="1" dirty="0" smtClean="0"/>
              <a:t> فَهَلْ لَهُ مِنْ تَوْبَةٍ</a:t>
            </a:r>
            <a:r>
              <a:rPr lang="ar-EG" sz="2600" b="1" dirty="0" err="1" smtClean="0"/>
              <a:t>؟</a:t>
            </a:r>
            <a:r>
              <a:rPr lang="ar-SA" sz="2400" b="1" dirty="0" smtClean="0"/>
              <a:t> </a:t>
            </a:r>
            <a:endParaRPr lang="en-US" sz="2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152400" y="304801"/>
            <a:ext cx="9372600" cy="5632311"/>
          </a:xfrm>
          <a:prstGeom prst="rect">
            <a:avLst/>
          </a:prstGeom>
        </p:spPr>
        <p:txBody>
          <a:bodyPr wrap="square">
            <a:spAutoFit/>
          </a:bodyPr>
          <a:lstStyle/>
          <a:p>
            <a:pPr algn="just"/>
            <a:r>
              <a:rPr lang="ar-SA" sz="2400" b="1" dirty="0" smtClean="0"/>
              <a:t>فَقَالَ: لا</a:t>
            </a:r>
            <a:r>
              <a:rPr lang="ar-EG" sz="2400" b="1" dirty="0" err="1" smtClean="0"/>
              <a:t>،</a:t>
            </a:r>
            <a:r>
              <a:rPr lang="ar-SA" sz="2400" b="1" dirty="0" smtClean="0"/>
              <a:t> فَقَتَلَهُ فَكَمَّلَ </a:t>
            </a:r>
            <a:r>
              <a:rPr lang="ar-SA" sz="2400" b="1" dirty="0" err="1" smtClean="0"/>
              <a:t>بِهِ</a:t>
            </a:r>
            <a:r>
              <a:rPr lang="ar-SA" sz="2400" b="1" dirty="0" smtClean="0"/>
              <a:t> مِائَةً، ثُمَّ سَأَلَ عَنْ أَعْلَمِ أَهْلِ الأَرْضِ</a:t>
            </a:r>
            <a:r>
              <a:rPr lang="ar-EG" sz="2400" b="1" dirty="0" err="1" smtClean="0"/>
              <a:t>،</a:t>
            </a:r>
            <a:r>
              <a:rPr lang="ar-SA" sz="2400" b="1" dirty="0" smtClean="0"/>
              <a:t> فَدُلَّ عَلَى رَجُلٍ عَالِمٍ، فَقَالَ: إِنَّهُ قَتَلَ مِائَةَ نَفْسٍ فَهَلْ لَهُ مِنْ تَوْبَةٍ</a:t>
            </a:r>
            <a:r>
              <a:rPr lang="ar-EG" sz="2400" b="1" dirty="0" err="1" smtClean="0"/>
              <a:t>؟</a:t>
            </a:r>
            <a:r>
              <a:rPr lang="ar-SA" sz="2400" b="1" dirty="0" smtClean="0"/>
              <a:t> فَقَالَ: نَعَمْ، وَمَنْ يَحُولُ بَيْنَهُ وَبَيْنَ التَّوْبَةِ، انْطَلِقْ إِلَى أَرْضِ كَذَا وَكَذَا؛ فَإِنَّ </a:t>
            </a:r>
            <a:r>
              <a:rPr lang="ar-SA" sz="2400" b="1" dirty="0" err="1" smtClean="0"/>
              <a:t>بِهَا</a:t>
            </a:r>
            <a:r>
              <a:rPr lang="ar-SA" sz="2400" b="1" dirty="0" smtClean="0"/>
              <a:t> أُنَاسًا يَعْبُدُونَ اللَّهَ فَاعْبُدْ اللَّهَ مَعَهُمْ، وَلا تَرْجِعْ إِلَى أَرْضِكَ فَإِنَّهَا أَرْضُ سَوْءٍ</a:t>
            </a:r>
            <a:r>
              <a:rPr lang="ar-EG" sz="2400" b="1" dirty="0" err="1" smtClean="0"/>
              <a:t>،</a:t>
            </a:r>
            <a:r>
              <a:rPr lang="ar-SA" sz="2400" b="1" dirty="0" smtClean="0"/>
              <a:t> فَانْطَلَقَ حَتَّى إِذَا نَصَفَ الطَّرِيقَ أَتَاهُ الْمَوْتُ، فَاخْتَصَمَتْ فِيهِ مَلائِكَةُ الرَّحْمَةِ وَمَلائِكَةُ الْعَذَابِ، فَقَالَتْ مَلائِكَةُ الرَّحْمَةِ</a:t>
            </a:r>
            <a:r>
              <a:rPr lang="ar-EG" sz="2400" b="1" dirty="0" err="1" smtClean="0"/>
              <a:t>:</a:t>
            </a:r>
            <a:r>
              <a:rPr lang="ar-SA" sz="2400" b="1" dirty="0" smtClean="0"/>
              <a:t> جَاءَ تَائِبًا مُقْبِلا بِقَلْبِهِ إِلَى اللَّهِ</a:t>
            </a:r>
            <a:r>
              <a:rPr lang="ar-EG" sz="2400" b="1" dirty="0" err="1" smtClean="0"/>
              <a:t>،</a:t>
            </a:r>
            <a:r>
              <a:rPr lang="ar-SA" sz="2400" b="1" dirty="0" smtClean="0"/>
              <a:t> وَقَالَتْ مَلائِكَةُ الْعَذَابِ</a:t>
            </a:r>
            <a:r>
              <a:rPr lang="ar-EG" sz="2400" b="1" dirty="0" err="1" smtClean="0"/>
              <a:t>:</a:t>
            </a:r>
            <a:r>
              <a:rPr lang="ar-SA" sz="2400" b="1" dirty="0" smtClean="0"/>
              <a:t> إِنَّهُ لَمْ يَعْمَلْ خَيْرًا قَط</a:t>
            </a:r>
            <a:r>
              <a:rPr lang="ar-EG" sz="2400" b="1" dirty="0" err="1" smtClean="0"/>
              <a:t>،</a:t>
            </a:r>
            <a:r>
              <a:rPr lang="ar-SA" sz="2400" b="1" dirty="0" smtClean="0"/>
              <a:t> فَأَتَاهُمْ مَلَكٌ فِي صُورَةِ آدَمِيٍّ فَجَعَلُوهُ بَيْنَهُمْ، فَقَالَ: قِيسُوا مَا بَيْنَ </a:t>
            </a:r>
            <a:r>
              <a:rPr lang="ar-SA" sz="2400" b="1" dirty="0" err="1" smtClean="0"/>
              <a:t>الأَرْضَيْنِ</a:t>
            </a:r>
            <a:r>
              <a:rPr lang="ar-EG" sz="2400" b="1" dirty="0" err="1" smtClean="0"/>
              <a:t>؛</a:t>
            </a:r>
            <a:r>
              <a:rPr lang="ar-SA" sz="2400" b="1" dirty="0" smtClean="0"/>
              <a:t> فَإِلَى </a:t>
            </a:r>
            <a:r>
              <a:rPr lang="ar-SA" sz="2400" b="1" dirty="0" err="1" smtClean="0"/>
              <a:t>أَيَّتِهِمَا</a:t>
            </a:r>
            <a:r>
              <a:rPr lang="ar-SA" sz="2400" b="1" dirty="0" smtClean="0"/>
              <a:t> كَانَ أَدْنَى فَهُوَ لَه</a:t>
            </a:r>
            <a:r>
              <a:rPr lang="ar-EG" sz="2400" b="1" dirty="0" smtClean="0"/>
              <a:t>ُ،</a:t>
            </a:r>
            <a:r>
              <a:rPr lang="ar-SA" sz="2400" b="1" dirty="0" smtClean="0"/>
              <a:t> فَقَاسُوهُ فَوَجَدُوهُ أَدْنَى إِلَى الأَرْضِ الَّتِي أَرَادَ، فَقَبَضَتْهُ مَلائِكَةُ الرَّحْمَةِ</a:t>
            </a:r>
            <a:r>
              <a:rPr lang="ar-EG" sz="2400" b="1" dirty="0" err="1" smtClean="0"/>
              <a:t>".</a:t>
            </a:r>
            <a:r>
              <a:rPr lang="ar-SA" sz="2400" b="1" dirty="0" smtClean="0"/>
              <a:t> </a:t>
            </a:r>
            <a:endParaRPr lang="ar-EG" sz="2400" b="1" dirty="0" smtClean="0"/>
          </a:p>
          <a:p>
            <a:pPr algn="just"/>
            <a:r>
              <a:rPr lang="ar-SA" sz="2400" b="1" dirty="0" smtClean="0"/>
              <a:t>فقد طالبه العالم بتغيير بيئته </a:t>
            </a:r>
            <a:r>
              <a:rPr lang="ar-SA" sz="2400" b="1" dirty="0" err="1" smtClean="0"/>
              <a:t>الفاسدة.</a:t>
            </a:r>
            <a:r>
              <a:rPr lang="ar-SA" sz="2400" b="1" dirty="0" smtClean="0"/>
              <a:t> قال </a:t>
            </a:r>
            <a:r>
              <a:rPr lang="ar-SA" sz="2400" b="1" dirty="0" err="1" smtClean="0"/>
              <a:t>النووي: </a:t>
            </a:r>
            <a:r>
              <a:rPr lang="ar-SA" sz="2400" b="1" dirty="0" smtClean="0"/>
              <a:t>"قال العلماء: في هذا استحباب مفارقة التائب المواضع التي أصاب بها الذنوب، والأخدان المساعدين له على ذلك</a:t>
            </a:r>
            <a:r>
              <a:rPr lang="ar-EG" sz="2400" b="1" dirty="0" err="1" smtClean="0"/>
              <a:t>،</a:t>
            </a:r>
            <a:r>
              <a:rPr lang="ar-SA" sz="2400" b="1" dirty="0" smtClean="0"/>
              <a:t> ومقاطعتهم ما داموا على حالهم، وأن يستبدل بهم صحبة أهل الخير والصلاح والعلماء والمتعبدين الورعين، ومن يقتدى بهم وينتفَع بصحبتهم</a:t>
            </a:r>
            <a:r>
              <a:rPr lang="ar-EG" sz="2400" b="1" dirty="0" err="1" smtClean="0"/>
              <a:t>".</a:t>
            </a:r>
            <a:endParaRPr lang="ar-EG" sz="2400" b="1" dirty="0" smtClean="0"/>
          </a:p>
          <a:p>
            <a:pPr algn="just"/>
            <a:r>
              <a:rPr lang="ar-SA" sz="2400" b="1" dirty="0" smtClean="0"/>
              <a:t>وفي نفس السياق ورد قول النَّبِيُّ صَلَّى اللَّهُ عَلَيْهِ </a:t>
            </a:r>
            <a:r>
              <a:rPr lang="ar-SA" sz="2400" b="1" dirty="0" err="1" smtClean="0"/>
              <a:t>وَسَلَّمَ:</a:t>
            </a:r>
            <a:r>
              <a:rPr lang="ar-SA" sz="2400" b="1" dirty="0" smtClean="0"/>
              <a:t> </a:t>
            </a:r>
            <a:r>
              <a:rPr lang="ar-EG" sz="2400" b="1" dirty="0" err="1" smtClean="0"/>
              <a:t>"</a:t>
            </a:r>
            <a:r>
              <a:rPr lang="ar-SA" sz="2400" b="1" dirty="0" smtClean="0"/>
              <a:t>كُلُّ مَوْلُودٍ يُولَدُ عَلَى الْفِطْرَةِ، فَأَبَوَاهُ يُهَوِّدَانِهِ أَوْ يُنَصِّرَانِهِ أَوْ </a:t>
            </a:r>
            <a:r>
              <a:rPr lang="ar-SA" sz="2400" b="1" dirty="0" err="1" smtClean="0"/>
              <a:t>يُمَجِّسَانِهِ</a:t>
            </a:r>
            <a:r>
              <a:rPr lang="ar-SA" sz="2400" b="1" dirty="0" smtClean="0"/>
              <a:t>، كَمَثَلِ الْبَهِيمَةِ تُنْتَجُ الْبَهِيمَةَ هَلْ تَرَى فِيهَا </a:t>
            </a:r>
            <a:r>
              <a:rPr lang="ar-SA" sz="2400" b="1" dirty="0" err="1" smtClean="0"/>
              <a:t>جَدْعَاءَ</a:t>
            </a:r>
            <a:r>
              <a:rPr lang="ar-EG" sz="2400" b="1" dirty="0" err="1" smtClean="0"/>
              <a:t>".</a:t>
            </a:r>
            <a:r>
              <a:rPr lang="ar-SA" sz="2400" b="1" dirty="0" smtClean="0"/>
              <a:t> حيث أكد على دور و</a:t>
            </a:r>
            <a:r>
              <a:rPr lang="ar-EG" sz="2400" b="1" dirty="0" smtClean="0"/>
              <a:t>تأثير البيئة </a:t>
            </a:r>
            <a:r>
              <a:rPr lang="ar-SA" sz="2400" b="1" dirty="0" smtClean="0"/>
              <a:t>المحيطة بالمرء </a:t>
            </a:r>
            <a:r>
              <a:rPr lang="ar-EG" sz="2400" b="1" dirty="0" smtClean="0"/>
              <a:t>في اكتساب الأخلاق</a:t>
            </a:r>
            <a:r>
              <a:rPr lang="ar-SA" sz="2400" b="1" dirty="0" smtClean="0"/>
              <a:t>, وكلما كانت البيئة </a:t>
            </a:r>
            <a:r>
              <a:rPr lang="ar-SA" sz="2400" b="1" dirty="0" err="1" smtClean="0"/>
              <a:t>به</a:t>
            </a:r>
            <a:r>
              <a:rPr lang="ar-SA" sz="2400" b="1" dirty="0" smtClean="0"/>
              <a:t> ألصق,وأكثر ملازمة, كان التأثير أكبر.</a:t>
            </a: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lvl="0" eaLnBrk="1" hangingPunct="1"/>
            <a:r>
              <a:rPr lang="ar-SA" sz="3600" b="1" dirty="0" smtClean="0"/>
              <a:t>ثالثاً- القدوة الحسنة:</a:t>
            </a:r>
            <a:r>
              <a:rPr lang="ar-SA" sz="3600" dirty="0" smtClean="0"/>
              <a:t> </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144000" cy="4602163"/>
          </a:xfrm>
        </p:spPr>
        <p:txBody>
          <a:bodyPr/>
          <a:lstStyle/>
          <a:p>
            <a:pPr algn="just" rtl="1"/>
            <a:r>
              <a:rPr lang="ar-SA" sz="2800" b="1" dirty="0" smtClean="0"/>
              <a:t>الإنسان بطبعه يميل إلى تقليد غيره ومحاكاته, وهذا أمرٌ واقعٌ ومحسوسٌ في دنيا الناس, لا يتجادل فيه اثنان, ولا يتناطح فيه كبشان. وقد قصَّ الله علينا في كتابه العزيز حال كثير من الكفار, ونبَّه إلى أن الذي قادهم إلى الضلال والكفر إنما هو تقليدهم الأعمى للآباء والأسلاف</a:t>
            </a:r>
            <a:r>
              <a:rPr lang="ar-EG" sz="2800" b="1" dirty="0" smtClean="0"/>
              <a:t>.</a:t>
            </a:r>
            <a:r>
              <a:rPr lang="ar-SA" sz="2800" b="1" dirty="0" smtClean="0"/>
              <a:t> قال تعالى: </a:t>
            </a:r>
            <a:r>
              <a:rPr lang="ar-EG" sz="2800" b="1" dirty="0" smtClean="0"/>
              <a:t>{</a:t>
            </a:r>
            <a:r>
              <a:rPr lang="ar-SA" sz="2800" b="1" dirty="0" smtClean="0"/>
              <a:t>وَإِذَا قِيلَ لَهُمُ اتَّبِعُوا مَا أَنْزَلَ اللهُ قَالُوا بَلْ نَتَّبِعُ مَا أَلْفَيْنَا عَلَيْهِ آَبَاءَنَا أَوَلَوْ كَانَ آَبَاؤُهُمْ لَا يَعْقِلُونَ شَيْئًا وَلَا يَهْتَدُونَ</a:t>
            </a:r>
            <a:r>
              <a:rPr lang="ar-EG" sz="2800" b="1" dirty="0" smtClean="0"/>
              <a:t>}</a:t>
            </a:r>
            <a:r>
              <a:rPr lang="ar-SA" sz="2800" b="1" dirty="0" smtClean="0"/>
              <a:t> {البقرة:170}. </a:t>
            </a:r>
          </a:p>
          <a:p>
            <a:pPr algn="just" rtl="1"/>
            <a:r>
              <a:rPr lang="ar-SA" sz="2800" b="1" dirty="0" smtClean="0"/>
              <a:t>إذاً فالمنكر في الأمر ليس هو التقليد, وإنما التقليد القائم على التبعية العمياء, وعلى تعطيل العقل, وإلا فلو كان قائماً على التبصر والتعقل وحسن الاختيار لكان مقبولاً, بل مطلوباً في كثير من الأحيان. </a:t>
            </a:r>
          </a:p>
          <a:p>
            <a:pPr eaLnBrk="1" hangingPunct="1"/>
            <a:endParaRPr lang="ar-SA" sz="28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152400" y="152401"/>
            <a:ext cx="9525000" cy="5632311"/>
          </a:xfrm>
          <a:prstGeom prst="rect">
            <a:avLst/>
          </a:prstGeom>
        </p:spPr>
        <p:txBody>
          <a:bodyPr wrap="square">
            <a:spAutoFit/>
          </a:bodyPr>
          <a:lstStyle/>
          <a:p>
            <a:r>
              <a:rPr lang="ar-SA" sz="2400" b="1" dirty="0" smtClean="0"/>
              <a:t>إن دور القدوة الصالحة وأهميتها في التربية الرشيدة لا ينكر, ومن ثمَّ رأينا القرآن الكريم يقص علينا سير الأنبياء والمرسلين, وفي مقدمتهم سيد ولد آدم محمد عليه الصلاة والسلام. وقال تعالى: </a:t>
            </a:r>
            <a:r>
              <a:rPr lang="ar-EG" sz="2400" b="1" dirty="0" smtClean="0"/>
              <a:t>{</a:t>
            </a:r>
            <a:r>
              <a:rPr lang="ar-SA" sz="2400" b="1" dirty="0" smtClean="0"/>
              <a:t>لَقَدْ كَانَ لَكُمْ فِي رَسُولِ اللهِ أُسْوَةٌ حَسَنَةٌ لِمَنْ كَانَ يَرْجُو اللهَ وَاليَوْمَ الآَخِرَ وَذَكَرَ اللهَ كَثِيرًا}{الأحزاب:21}. فهو خير قدوة يقتدي بها الأفراد ، وخصوصاً الطامحون لبلوغ الكمال الإنساني في السلوك. </a:t>
            </a:r>
          </a:p>
          <a:p>
            <a:pPr algn="just"/>
            <a:r>
              <a:rPr lang="ar-SA" sz="2400" b="1" dirty="0" smtClean="0"/>
              <a:t>ولئن انتقل رسول الله صلى الله عليه وسلم إلى جوار ربه فإن الله قد حفظ لنا من سيرته العطرة ما يكفي أن تكون شاهدة على سمو روحه وكمال نفسه ورفعة أخلاقه</a:t>
            </a:r>
            <a:r>
              <a:rPr lang="ar-EG" sz="2400" b="1" dirty="0" smtClean="0"/>
              <a:t>،</a:t>
            </a:r>
            <a:r>
              <a:rPr lang="ar-SA" sz="2400" b="1" dirty="0" smtClean="0"/>
              <a:t> فتقوم بها الحجة علينا, وهي بفضل الله مخدومة مدونة مطبوعة متوافرة في أصقاع الأرض, وما على الراغب في الوقوف عليها, والاقتداء بها إلا بذل جهد يسير ليتمكن من اقتنائها ومطالعتها  والعمل بما فيها.</a:t>
            </a:r>
          </a:p>
          <a:p>
            <a:pPr algn="just"/>
            <a:r>
              <a:rPr lang="ar-SA" sz="2400" b="1" dirty="0" smtClean="0"/>
              <a:t>إن الشخصية القيادية تفرض نفسها على الآخرين, وتنتزع منهم الإعجاب رغماً عنهم, وإن ميادين الحياة التي يمكن من خلالها أن تفرض هذه الشخصية أو تلك نفسها على الآخرين كثيرة جداً, فهذا في الشجاعة, وذاك في سداد الرأي والحكمة, وآخر في التربية, وآخر في الإحسان والإيثار وكظم الغيظ, بل قد يكون الميدان الذي يبرز فيه وينال إعجاب الناس مما لا يرضي الله ورسوله كالغناء الماجن, والتمثيل الساقط, وما أشبه ذلك, إلا أن العاقل هو الذي يختار القدوة الصالحة, والنموذج الراقي, الذي يكون التأسي </a:t>
            </a:r>
            <a:r>
              <a:rPr lang="ar-SA" sz="2400" b="1" dirty="0" err="1" smtClean="0"/>
              <a:t>به</a:t>
            </a:r>
            <a:r>
              <a:rPr lang="ar-SA" sz="2400" b="1" dirty="0" smtClean="0"/>
              <a:t> خيراً وبركة عليه في دنياه </a:t>
            </a:r>
            <a:r>
              <a:rPr lang="ar-SA" sz="2400" b="1" dirty="0" err="1" smtClean="0"/>
              <a:t>وأخراه.</a:t>
            </a:r>
            <a:r>
              <a:rPr lang="ar-SA" sz="2400" b="1" dirty="0" smtClean="0"/>
              <a:t> </a:t>
            </a:r>
            <a:endParaRPr lang="ar-EG" sz="24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152400" y="152400"/>
            <a:ext cx="9601200" cy="6140142"/>
          </a:xfrm>
          <a:prstGeom prst="rect">
            <a:avLst/>
          </a:prstGeom>
        </p:spPr>
        <p:txBody>
          <a:bodyPr wrap="square">
            <a:spAutoFit/>
          </a:bodyPr>
          <a:lstStyle/>
          <a:p>
            <a:r>
              <a:rPr lang="ar-SA" sz="2500" b="1" dirty="0" smtClean="0"/>
              <a:t>ومن ثمَّ وجدنا القرآن </a:t>
            </a:r>
            <a:r>
              <a:rPr lang="ar-EG" sz="2500" b="1" dirty="0" smtClean="0"/>
              <a:t>الكريم </a:t>
            </a:r>
            <a:r>
              <a:rPr lang="ar-SA" sz="2500" b="1" dirty="0" smtClean="0"/>
              <a:t>يقول للرسول صلى الله عليه وسلم بعد أن تحدث عن بعض الأنبياء والمرسلين</a:t>
            </a:r>
            <a:r>
              <a:rPr lang="ar-EG" sz="2500" b="1" dirty="0" err="1" smtClean="0"/>
              <a:t>:</a:t>
            </a:r>
            <a:r>
              <a:rPr lang="ar-SA" sz="2500" b="1" dirty="0" smtClean="0"/>
              <a:t> </a:t>
            </a:r>
            <a:r>
              <a:rPr lang="ar-EG" sz="2500" b="1" dirty="0" err="1" smtClean="0"/>
              <a:t>{</a:t>
            </a:r>
            <a:r>
              <a:rPr lang="ar-SA" sz="2500" b="1" dirty="0" smtClean="0"/>
              <a:t>أُولَئِكَ الَّذِينَ هَدَى اللهُ فَبِهُدَاهُمُ اقْتَدِهِ</a:t>
            </a:r>
            <a:r>
              <a:rPr lang="ar-SA" sz="2500" b="1" dirty="0" err="1" smtClean="0"/>
              <a:t>} </a:t>
            </a:r>
            <a:r>
              <a:rPr lang="ar-SA" sz="2500" b="1" dirty="0" smtClean="0"/>
              <a:t>{الأنعام:90</a:t>
            </a:r>
            <a:r>
              <a:rPr lang="ar-SA" sz="2500" b="1" dirty="0" err="1" smtClean="0"/>
              <a:t>}</a:t>
            </a:r>
            <a:endParaRPr lang="en-US" sz="2500" b="1" dirty="0" smtClean="0"/>
          </a:p>
          <a:p>
            <a:r>
              <a:rPr lang="ar-SA" sz="2500" b="1" dirty="0" smtClean="0"/>
              <a:t>إن للقدوة الصالحة تأثيراً كبيراً في</a:t>
            </a:r>
            <a:r>
              <a:rPr lang="ar-EG" sz="2500" b="1" dirty="0" smtClean="0"/>
              <a:t> </a:t>
            </a:r>
            <a:r>
              <a:rPr lang="ar-SA" sz="2500" b="1" dirty="0" smtClean="0"/>
              <a:t>دفع الناس إلى </a:t>
            </a:r>
            <a:r>
              <a:rPr lang="ar-EG" sz="2500" b="1" dirty="0" smtClean="0"/>
              <a:t>اكتساب</a:t>
            </a:r>
            <a:r>
              <a:rPr lang="ar-SA" sz="2500" b="1" dirty="0" smtClean="0"/>
              <a:t> الفضائل لأسباب عديدة</a:t>
            </a:r>
            <a:r>
              <a:rPr lang="ar-EG" sz="2500" b="1" dirty="0" smtClean="0"/>
              <a:t>،</a:t>
            </a:r>
            <a:r>
              <a:rPr lang="ar-SA" sz="2500" b="1" dirty="0" smtClean="0"/>
              <a:t> منها:</a:t>
            </a:r>
          </a:p>
          <a:p>
            <a:r>
              <a:rPr lang="ar-SA" sz="2500" b="1" dirty="0" smtClean="0"/>
              <a:t>1</a:t>
            </a:r>
            <a:r>
              <a:rPr lang="ar-EG" sz="2500" b="1" dirty="0" smtClean="0"/>
              <a:t>-</a:t>
            </a:r>
            <a:r>
              <a:rPr lang="ar-SA" sz="2500" b="1" dirty="0" smtClean="0"/>
              <a:t> لما كانت القدوة الصالحة محل تقدير وإعجاب كبيرين لدى الناس, فإن ذلك من شأنه أن يدفع الشخص المحروم من أسباب هذا المجد إلى تقليده ومحاكاته لعله يصبح يوماً مثله, فيتكون لديه حافز قوي يدفعه إلى تقليده, ومع مرور الوقت فإن هذا التقليد يتحول لديه إلى خلق مكتسب</a:t>
            </a:r>
            <a:r>
              <a:rPr lang="ar-EG" sz="2500" b="1" dirty="0" err="1" smtClean="0"/>
              <a:t>.</a:t>
            </a:r>
            <a:endParaRPr lang="ar-SA" sz="2500" b="1" dirty="0" smtClean="0"/>
          </a:p>
          <a:p>
            <a:r>
              <a:rPr lang="ar-SA" sz="2500" b="1" dirty="0" smtClean="0"/>
              <a:t>2- إن وجود </a:t>
            </a:r>
            <a:r>
              <a:rPr lang="ar-SA" sz="2500" b="1" dirty="0" err="1" smtClean="0"/>
              <a:t>القدوات</a:t>
            </a:r>
            <a:r>
              <a:rPr lang="ar-SA" sz="2500" b="1" dirty="0" smtClean="0"/>
              <a:t> الصالحة, والنماذج الطيبة الراقية, يعطي الآخرين قناعة بأن بلوغ هذه الفضائل أمر ممكن, وهو ما يدفعهم إلى محاولة التخلق بمثل أخلاقهم</a:t>
            </a:r>
            <a:r>
              <a:rPr lang="ar-EG" sz="2500" b="1" dirty="0" smtClean="0"/>
              <a:t>.</a:t>
            </a:r>
          </a:p>
          <a:p>
            <a:pPr algn="just" fontAlgn="auto">
              <a:spcBef>
                <a:spcPts val="0"/>
              </a:spcBef>
              <a:spcAft>
                <a:spcPts val="0"/>
              </a:spcAft>
              <a:defRPr/>
            </a:pPr>
            <a:r>
              <a:rPr lang="ar-EG" sz="2500" b="1" dirty="0" smtClean="0"/>
              <a:t>3- </a:t>
            </a:r>
            <a:r>
              <a:rPr lang="ar-SA" sz="2500" b="1" dirty="0" smtClean="0"/>
              <a:t>أن النفس البشرية تتأثر بالأمور العملية أكثر بكثير من تأثرها بالأمور النظرية, وإن موقفاً عملياً واحداً ربما يؤثر أكثر من عشر محاضرات نظرية, فمهما حثَّ أحدنا الناس على الصبر والتضحية سيبقى تأثيره قليلاً بالمقارنة مع موقف عملي يُبتلى فيه أحدُنا فيظهر الصبر والجلد والتضحية, وكثيراً ما يقال: إن الرجال مواقف. وموقف واحد قد يرفعه أو يسقطه, وأما الكلام فإن من يحسنه كثيرون, ولا يكلف صاحبه إلا جهداً بسيطاً.</a:t>
            </a:r>
            <a:r>
              <a:rPr lang="ar-EG" sz="2500" b="1" dirty="0" smtClean="0"/>
              <a:t> </a:t>
            </a:r>
            <a:r>
              <a:rPr lang="ar-SA" sz="2500" b="1" dirty="0" smtClean="0"/>
              <a:t>إن الناظر في سير العظماء لن يجد لهم الخطب الرنانة, والمحاضرات المنمقة, وإنما يجد المواقف, ودونك فانظر إلى سيرة</a:t>
            </a:r>
            <a:endParaRPr lang="ar-EG" dirty="0" smtClean="0"/>
          </a:p>
          <a:p>
            <a:endParaRPr lang="ar-SA"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228600" y="304800"/>
            <a:ext cx="9448800" cy="5539978"/>
          </a:xfrm>
          <a:prstGeom prst="rect">
            <a:avLst/>
          </a:prstGeom>
        </p:spPr>
        <p:txBody>
          <a:bodyPr wrap="square">
            <a:spAutoFit/>
          </a:bodyPr>
          <a:lstStyle/>
          <a:p>
            <a:pPr algn="just"/>
            <a:r>
              <a:rPr lang="ar-SA" sz="2400" b="1" dirty="0" smtClean="0"/>
              <a:t>أبي بكر أو عمر أو عثمان أو علي رضي الله عنهم, فإنك ستجد أن أكثر ما يعرف ويشتهر عنهم, هو مواقفهم الحاسمة في نصرة الدين, ووقوفهم الحازم في وجه </a:t>
            </a:r>
            <a:r>
              <a:rPr lang="ar-SA" sz="2400" b="1" dirty="0" err="1" smtClean="0"/>
              <a:t>أعدائه.</a:t>
            </a:r>
            <a:r>
              <a:rPr lang="ar-SA" sz="2400" b="1" dirty="0" smtClean="0"/>
              <a:t> </a:t>
            </a:r>
            <a:endParaRPr lang="ar-EG" sz="2400" b="1" dirty="0" smtClean="0"/>
          </a:p>
          <a:p>
            <a:pPr algn="just"/>
            <a:r>
              <a:rPr lang="ar-SA" sz="2400" b="1" dirty="0" smtClean="0"/>
              <a:t>إن أكثر ما يعرفه الناس عامة من سيرة أبي بكر رضي الله عنه, صحبته للنبي في هجرته, وتضحيته ببذل النفس والمال فداءً للرسول صلى الله عليه وسلم, ولدعوته, وكذا ثباته على الحق برباطة جأش يوم وفاة النبي, وقوله في الصحابة: أيها الناس من كان يعبد محمداً فإن محمداً قد مات, ومن كان يعبد الله, فإن الله حي لا يموت, ومثل ذلك وقفته الحازمة في وجه المرتدين وفي وجه مانعي الزكاة بعد وفاة النبي صلى الله عليه وسلم, وقوله: أينقص الدين وأنا حي, و الله لو لم يخرج إليهم أحدٌ لقاتلتهم بسيفي, والله </a:t>
            </a:r>
            <a:r>
              <a:rPr lang="ar-SA" sz="2400" b="1" dirty="0" err="1" smtClean="0"/>
              <a:t>لأقاتلن</a:t>
            </a:r>
            <a:r>
              <a:rPr lang="ar-SA" sz="2400" b="1" dirty="0" smtClean="0"/>
              <a:t> من فرق بين الصلاة والزكاة . </a:t>
            </a:r>
          </a:p>
          <a:p>
            <a:pPr algn="just"/>
            <a:r>
              <a:rPr lang="ar-SA" sz="2400" b="1" dirty="0" smtClean="0"/>
              <a:t>وإن أكثر ما يعرف من سيرة الإمام أحمد بن حنبل امتناعه عن القول بخلق القرآن, وتحمله التعذيب والسجن نصرةً للحق, وعدم إطاعته للخليفة في ذلك</a:t>
            </a:r>
            <a:r>
              <a:rPr lang="ar-EG" sz="2400" b="1" dirty="0" smtClean="0"/>
              <a:t>.</a:t>
            </a:r>
            <a:r>
              <a:rPr lang="ar-SA" sz="2400" b="1" dirty="0" smtClean="0"/>
              <a:t> وفي هذا المعنى أثر عن بعض السلف قوله:إن فعل رجل في ألف رجل أبلغ من قول ألف رجل في رجل. وهذا أمر في غاية الأهمية في التربية السلوكية. </a:t>
            </a:r>
          </a:p>
          <a:p>
            <a:pPr algn="just"/>
            <a:r>
              <a:rPr lang="ar-SA" sz="2200" b="1" dirty="0" smtClean="0"/>
              <a:t>إن من واجب المصلحين والدعاة المربين أن يبرزوا للناس</a:t>
            </a:r>
            <a:r>
              <a:rPr lang="ar-EG" sz="2200" b="1" dirty="0" smtClean="0"/>
              <a:t>؛</a:t>
            </a:r>
            <a:r>
              <a:rPr lang="ar-SA" sz="2200" b="1" dirty="0" smtClean="0"/>
              <a:t> وخصوص</a:t>
            </a:r>
            <a:r>
              <a:rPr lang="ar-EG" sz="2200" b="1" dirty="0" smtClean="0"/>
              <a:t>ً</a:t>
            </a:r>
            <a:r>
              <a:rPr lang="ar-SA" sz="2200" b="1" dirty="0" smtClean="0"/>
              <a:t>ا للشباب والنشء النماذج</a:t>
            </a:r>
            <a:r>
              <a:rPr lang="ar-EG" sz="2200" b="1" dirty="0" smtClean="0"/>
              <a:t>َ</a:t>
            </a:r>
            <a:r>
              <a:rPr lang="ar-SA" sz="2200" b="1" dirty="0" smtClean="0"/>
              <a:t> الصالحة </a:t>
            </a:r>
            <a:r>
              <a:rPr lang="ar-EG" sz="2200" b="1" dirty="0" smtClean="0"/>
              <a:t>من </a:t>
            </a:r>
            <a:r>
              <a:rPr lang="ar-SA" sz="2200" b="1" dirty="0" smtClean="0"/>
              <a:t>أسلافنا من الصحابة والتابعين</a:t>
            </a:r>
            <a:r>
              <a:rPr lang="ar-EG" sz="2200" b="1" dirty="0" err="1" smtClean="0"/>
              <a:t>،</a:t>
            </a:r>
            <a:r>
              <a:rPr lang="ar-SA" sz="2200" b="1" dirty="0" smtClean="0"/>
              <a:t> فيبرزوا سير العلماء الربانيين</a:t>
            </a:r>
            <a:r>
              <a:rPr lang="ar-EG" sz="2200" b="1" dirty="0" smtClean="0"/>
              <a:t>،</a:t>
            </a:r>
            <a:r>
              <a:rPr lang="ar-SA" sz="2200" b="1" dirty="0" smtClean="0"/>
              <a:t> والزهاد الأتقياء العابدين</a:t>
            </a:r>
            <a:r>
              <a:rPr lang="ar-EG" sz="2200" b="1" dirty="0" smtClean="0"/>
              <a:t>،</a:t>
            </a:r>
            <a:r>
              <a:rPr lang="ar-SA" sz="2200" b="1" dirty="0" smtClean="0"/>
              <a:t> والقادة الأفذاذ الفاتحين</a:t>
            </a:r>
            <a:r>
              <a:rPr lang="ar-EG" sz="2200" b="1" dirty="0" smtClean="0"/>
              <a:t>،</a:t>
            </a:r>
            <a:r>
              <a:rPr lang="ar-SA" sz="2200" b="1" dirty="0" smtClean="0"/>
              <a:t> والمربين الناجحين المؤثرين</a:t>
            </a:r>
            <a:r>
              <a:rPr lang="ar-EG" sz="2200" b="1" dirty="0" smtClean="0"/>
              <a:t>؛</a:t>
            </a:r>
            <a:r>
              <a:rPr lang="ar-SA" sz="2200" b="1" dirty="0" smtClean="0"/>
              <a:t> لتتحرك الهمم نحو التأسي بهم</a:t>
            </a:r>
            <a:r>
              <a:rPr lang="ar-EG" sz="2200" b="1" dirty="0" smtClean="0"/>
              <a:t>،</a:t>
            </a:r>
            <a:r>
              <a:rPr lang="ar-SA" sz="2200" b="1" dirty="0" smtClean="0"/>
              <a:t> والسير على نهجهم.</a:t>
            </a:r>
            <a:endParaRPr lang="en-US" sz="2200" b="1" baseline="30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371600"/>
          </a:xfrm>
        </p:spPr>
        <p:txBody>
          <a:bodyPr/>
          <a:lstStyle/>
          <a:p>
            <a:pPr lvl="0" rtl="1" eaLnBrk="1" hangingPunct="1"/>
            <a:r>
              <a:rPr lang="en-US" b="1" dirty="0" smtClean="0"/>
              <a:t> </a:t>
            </a:r>
            <a:r>
              <a:rPr lang="ar-SA" b="1" dirty="0" smtClean="0"/>
              <a:t>رابعاً- الضغط الاجتماعي: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372600" cy="4602163"/>
          </a:xfrm>
        </p:spPr>
        <p:txBody>
          <a:bodyPr/>
          <a:lstStyle/>
          <a:p>
            <a:pPr algn="just" rtl="1"/>
            <a:r>
              <a:rPr lang="ar-SA" sz="2600" b="1" dirty="0" smtClean="0"/>
              <a:t>ونعني بذلك المجتمع المسلم</a:t>
            </a:r>
            <a:r>
              <a:rPr lang="ar-EG" sz="2600" b="1" dirty="0" smtClean="0"/>
              <a:t>،</a:t>
            </a:r>
            <a:r>
              <a:rPr lang="ar-SA" sz="2600" b="1" dirty="0" smtClean="0"/>
              <a:t> بما يشكله من رقابة على سلوك الأفراد</a:t>
            </a:r>
            <a:r>
              <a:rPr lang="ar-EG" sz="2600" b="1" dirty="0" smtClean="0"/>
              <a:t>،</a:t>
            </a:r>
            <a:r>
              <a:rPr lang="ar-SA" sz="2600" b="1" dirty="0" smtClean="0"/>
              <a:t> ويُلزمهم بفضائل الأخلاق.</a:t>
            </a:r>
            <a:endParaRPr lang="ar-EG" sz="2600" b="1" dirty="0" smtClean="0"/>
          </a:p>
          <a:p>
            <a:pPr algn="just" rtl="1"/>
            <a:r>
              <a:rPr lang="ar-SA" sz="2600" b="1" dirty="0" smtClean="0"/>
              <a:t>وذلك أن الفرد يعيش مع الناس داخل هذا المجتمع أو ذاك</a:t>
            </a:r>
            <a:r>
              <a:rPr lang="ar-EG" sz="2600" b="1" dirty="0" smtClean="0"/>
              <a:t>،</a:t>
            </a:r>
            <a:r>
              <a:rPr lang="ar-SA" sz="2600" b="1" dirty="0" smtClean="0"/>
              <a:t> يحتاجهم في شؤون حياته</a:t>
            </a:r>
            <a:r>
              <a:rPr lang="ar-EG" sz="2600" b="1" dirty="0" smtClean="0"/>
              <a:t>،</a:t>
            </a:r>
            <a:r>
              <a:rPr lang="ar-SA" sz="2600" b="1" dirty="0" smtClean="0"/>
              <a:t> ولا يستغني عنهم</a:t>
            </a:r>
            <a:r>
              <a:rPr lang="ar-EG" sz="2600" b="1" dirty="0" smtClean="0"/>
              <a:t>،</a:t>
            </a:r>
            <a:r>
              <a:rPr lang="ar-SA" sz="2600" b="1" dirty="0" smtClean="0"/>
              <a:t> ويحتاج منهم التقدير والاحترام</a:t>
            </a:r>
            <a:r>
              <a:rPr lang="ar-EG" sz="2600" b="1" dirty="0" smtClean="0"/>
              <a:t>؛</a:t>
            </a:r>
            <a:r>
              <a:rPr lang="ar-SA" sz="2600" b="1" dirty="0" smtClean="0"/>
              <a:t> فإذا ما أقدم على تصرف </a:t>
            </a:r>
            <a:r>
              <a:rPr lang="ar-SA" sz="2600" b="1" dirty="0" err="1" smtClean="0"/>
              <a:t>سي</a:t>
            </a:r>
            <a:r>
              <a:rPr lang="ar-EG" sz="2600" b="1" dirty="0" smtClean="0"/>
              <a:t>ئ،</a:t>
            </a:r>
            <a:r>
              <a:rPr lang="ar-SA" sz="2600" b="1" dirty="0" smtClean="0"/>
              <a:t> فسيجد من يحاسبه على سلوكه ذاك</a:t>
            </a:r>
            <a:r>
              <a:rPr lang="ar-EG" sz="2600" b="1" dirty="0" smtClean="0"/>
              <a:t>،</a:t>
            </a:r>
            <a:r>
              <a:rPr lang="ar-SA" sz="2600" b="1" dirty="0" smtClean="0"/>
              <a:t> وسيشعره بأنه أقدم على سلوك غير مقبول</a:t>
            </a:r>
            <a:r>
              <a:rPr lang="ar-EG" sz="2600" b="1" dirty="0" smtClean="0"/>
              <a:t>،</a:t>
            </a:r>
            <a:r>
              <a:rPr lang="ar-SA" sz="2600" b="1" dirty="0" smtClean="0"/>
              <a:t> وأن عليه أن لا يعاوده. </a:t>
            </a:r>
            <a:endParaRPr lang="ar-EG" sz="2600" b="1" dirty="0" smtClean="0"/>
          </a:p>
          <a:p>
            <a:pPr algn="just" rtl="1"/>
            <a:r>
              <a:rPr lang="ar-SA" sz="2600" b="1" dirty="0" smtClean="0"/>
              <a:t>ويوم</a:t>
            </a:r>
            <a:r>
              <a:rPr lang="ar-EG" sz="2600" b="1" dirty="0" smtClean="0"/>
              <a:t>ً</a:t>
            </a:r>
            <a:r>
              <a:rPr lang="ar-SA" sz="2600" b="1" dirty="0" smtClean="0"/>
              <a:t>ا بعد يوم</a:t>
            </a:r>
            <a:r>
              <a:rPr lang="ar-EG" sz="2600" b="1" dirty="0" smtClean="0"/>
              <a:t>،</a:t>
            </a:r>
            <a:r>
              <a:rPr lang="ar-SA" sz="2600" b="1" dirty="0" smtClean="0"/>
              <a:t> ومع هذه الرقابة من المجتمع, والضغط الذي يشكله على سلوكه</a:t>
            </a:r>
            <a:r>
              <a:rPr lang="ar-EG" sz="2600" b="1" dirty="0" smtClean="0"/>
              <a:t>،</a:t>
            </a:r>
            <a:r>
              <a:rPr lang="ar-SA" sz="2600" b="1" dirty="0" smtClean="0"/>
              <a:t> فإنه سيهجر هذا التصرف السيئ</a:t>
            </a:r>
            <a:r>
              <a:rPr lang="ar-EG" sz="2600" b="1" dirty="0" smtClean="0"/>
              <a:t>،</a:t>
            </a:r>
            <a:r>
              <a:rPr lang="ar-SA" sz="2600" b="1" dirty="0" smtClean="0"/>
              <a:t> وسيبدله بتصرف آخر مقبول</a:t>
            </a:r>
            <a:r>
              <a:rPr lang="ar-EG" sz="2600" b="1" dirty="0" smtClean="0"/>
              <a:t>،</a:t>
            </a:r>
            <a:r>
              <a:rPr lang="ar-SA" sz="2600" b="1" dirty="0" smtClean="0"/>
              <a:t> يجلب له الرضا والاحترام والتقدير ممن حوله, وبذلك يستقيم خلقه.</a:t>
            </a:r>
            <a:endParaRPr lang="en-US" sz="2600" b="1" baseline="30000" dirty="0" smtClean="0"/>
          </a:p>
          <a:p>
            <a:pPr rtl="1">
              <a:buNone/>
            </a:pPr>
            <a:r>
              <a:rPr lang="ar-SA" sz="2600" b="1" dirty="0" smtClean="0"/>
              <a:t>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371600"/>
          </a:xfrm>
        </p:spPr>
        <p:txBody>
          <a:bodyPr/>
          <a:lstStyle/>
          <a:p>
            <a:pPr rtl="1" eaLnBrk="1" hangingPunct="1"/>
            <a:r>
              <a:rPr lang="ar-EG" sz="3600" b="1" dirty="0" smtClean="0"/>
              <a:t>الفرق بين الضغط الاجتماعي وتأثير البيئة الصالحة: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buNone/>
            </a:pPr>
            <a:endParaRPr lang="ar-EG" sz="1400" b="1" dirty="0" smtClean="0"/>
          </a:p>
          <a:p>
            <a:pPr algn="just" rtl="1"/>
            <a:r>
              <a:rPr lang="ar-SA" sz="2400" b="1" dirty="0" smtClean="0"/>
              <a:t>قد يشكل على البعض الفرق بين </a:t>
            </a:r>
            <a:r>
              <a:rPr lang="ar-EG" sz="2400" b="1" dirty="0" smtClean="0"/>
              <a:t>الضغط الاجتماعي </a:t>
            </a:r>
            <a:r>
              <a:rPr lang="ar-SA" sz="2400" b="1" dirty="0" smtClean="0"/>
              <a:t>والبيئة الصالحة, فيعتقد أنهما واحدٌ, والحق أن الضغط الاجتماعي </a:t>
            </a:r>
            <a:r>
              <a:rPr lang="ar-EG" sz="2400" b="1" dirty="0" smtClean="0"/>
              <a:t>أعم من البيئة؛ لأن </a:t>
            </a:r>
            <a:r>
              <a:rPr lang="ar-SA" sz="2400" b="1" dirty="0" smtClean="0"/>
              <a:t>المسؤولية </a:t>
            </a:r>
            <a:r>
              <a:rPr lang="ar-EG" sz="2400" b="1" dirty="0" smtClean="0"/>
              <a:t>فيه مس</a:t>
            </a:r>
            <a:r>
              <a:rPr lang="ar-SA" sz="2400" b="1" dirty="0" smtClean="0"/>
              <a:t>ؤ</a:t>
            </a:r>
            <a:r>
              <a:rPr lang="ar-EG" sz="2400" b="1" dirty="0" smtClean="0"/>
              <a:t>ولية </a:t>
            </a:r>
            <a:r>
              <a:rPr lang="ar-SA" sz="2400" b="1" dirty="0" smtClean="0"/>
              <a:t>اجتماعية</a:t>
            </a:r>
            <a:r>
              <a:rPr lang="ar-EG" sz="2400" b="1" dirty="0" smtClean="0"/>
              <a:t>، ويمكن التفريق بينهما من خلال ما يأتي</a:t>
            </a:r>
            <a:r>
              <a:rPr lang="ar-SA" sz="2400" b="1" dirty="0" smtClean="0"/>
              <a:t>:</a:t>
            </a:r>
            <a:endParaRPr lang="ar-EG" sz="2400" b="1" dirty="0" smtClean="0">
              <a:cs typeface="Traditional Arabic" pitchFamily="2" charset="-78"/>
            </a:endParaRPr>
          </a:p>
          <a:p>
            <a:pPr lvl="0" rtl="1"/>
            <a:r>
              <a:rPr lang="ar-EG" sz="2400" b="1" dirty="0" smtClean="0">
                <a:latin typeface="Calibri" pitchFamily="34" charset="0"/>
                <a:cs typeface="+mn-cs"/>
              </a:rPr>
              <a:t>البيئة</a:t>
            </a:r>
            <a:r>
              <a:rPr lang="ar-SA" sz="2400" b="1" dirty="0" smtClean="0">
                <a:latin typeface="Calibri" pitchFamily="34" charset="0"/>
                <a:cs typeface="+mn-cs"/>
              </a:rPr>
              <a:t>: </a:t>
            </a:r>
            <a:r>
              <a:rPr lang="ar-SA" sz="2400" b="1" dirty="0" smtClean="0"/>
              <a:t>تعني تلك المجموعة من الناس الذين يعيش معهم بشكل مباشر كل يوم</a:t>
            </a:r>
            <a:r>
              <a:rPr lang="ar-EG" sz="2400" b="1" dirty="0" smtClean="0"/>
              <a:t>،</a:t>
            </a:r>
            <a:r>
              <a:rPr lang="ar-SA" sz="2400" b="1" dirty="0" smtClean="0"/>
              <a:t> وبصورة مستمرة</a:t>
            </a:r>
            <a:r>
              <a:rPr lang="ar-EG" sz="2400" b="1" dirty="0" smtClean="0"/>
              <a:t>.</a:t>
            </a:r>
            <a:endParaRPr lang="ar-SA" sz="2400" b="1" dirty="0" smtClean="0">
              <a:cs typeface="AL-Hotham" pitchFamily="2" charset="-78"/>
            </a:endParaRPr>
          </a:p>
          <a:p>
            <a:pPr algn="just" rtl="1"/>
            <a:r>
              <a:rPr lang="ar-SA" sz="2400" b="1" dirty="0" smtClean="0"/>
              <a:t> وأما </a:t>
            </a:r>
            <a:r>
              <a:rPr lang="ar-EG" sz="2400" b="1" dirty="0" smtClean="0">
                <a:latin typeface="Calibri" pitchFamily="34" charset="0"/>
                <a:cs typeface="+mn-cs"/>
              </a:rPr>
              <a:t>الضغط الاجتماعي</a:t>
            </a:r>
            <a:r>
              <a:rPr lang="ar-SA" sz="2400" b="1" dirty="0" smtClean="0">
                <a:latin typeface="Calibri" pitchFamily="34" charset="0"/>
                <a:cs typeface="+mn-cs"/>
              </a:rPr>
              <a:t>: ف</a:t>
            </a:r>
            <a:r>
              <a:rPr lang="ar-SA" sz="2400" b="1" dirty="0" smtClean="0">
                <a:cs typeface="+mn-cs"/>
              </a:rPr>
              <a:t>يعني المجتمع بكل طبقاته وأطيافه وفئاته</a:t>
            </a:r>
            <a:r>
              <a:rPr lang="ar-EG" sz="2400" b="1" dirty="0" smtClean="0">
                <a:cs typeface="+mn-cs"/>
              </a:rPr>
              <a:t>؛</a:t>
            </a:r>
            <a:r>
              <a:rPr lang="ar-SA" sz="2400" b="1" dirty="0" smtClean="0">
                <a:cs typeface="+mn-cs"/>
              </a:rPr>
              <a:t> فهناك رقابة من المجتمع على وسائل الإعلام المختلفة من جرائد ومجلات وكتب وإذاعات وخطب ومقالات ومواعظ وحوارات</a:t>
            </a:r>
            <a:r>
              <a:rPr lang="ar-EG" sz="2400" b="1" dirty="0" smtClean="0">
                <a:cs typeface="+mn-cs"/>
              </a:rPr>
              <a:t>،</a:t>
            </a:r>
            <a:r>
              <a:rPr lang="ar-SA" sz="2400" b="1" dirty="0" smtClean="0">
                <a:cs typeface="+mn-cs"/>
              </a:rPr>
              <a:t> فيقوم مستمعوه وقراؤه بمحاسبته على أقواله وتصرفاته المخالفة للفضائل الخلقية</a:t>
            </a:r>
            <a:r>
              <a:rPr lang="ar-EG" sz="2400" b="1" dirty="0" smtClean="0">
                <a:cs typeface="+mn-cs"/>
              </a:rPr>
              <a:t>.</a:t>
            </a:r>
            <a:endParaRPr lang="en-US" sz="2400" b="1" dirty="0" smtClean="0">
              <a:cs typeface="+mn-cs"/>
            </a:endParaRPr>
          </a:p>
          <a:p>
            <a:pPr marL="0" lvl="0" algn="just" rtl="1" eaLnBrk="1" hangingPunct="1">
              <a:buNone/>
            </a:pPr>
            <a:r>
              <a:rPr lang="ar-SA" sz="2400" b="1" dirty="0" smtClean="0"/>
              <a:t>و</a:t>
            </a:r>
            <a:r>
              <a:rPr lang="ar-EG" sz="2400" b="1" dirty="0" smtClean="0"/>
              <a:t>هناك </a:t>
            </a:r>
            <a:r>
              <a:rPr lang="ar-SA" sz="2400" b="1" dirty="0" smtClean="0"/>
              <a:t>نصوصٌ </a:t>
            </a:r>
            <a:r>
              <a:rPr lang="ar-EG" sz="2400" b="1" dirty="0" smtClean="0"/>
              <a:t>كثير</a:t>
            </a:r>
            <a:r>
              <a:rPr lang="ar-SA" sz="2400" b="1" dirty="0" err="1" smtClean="0"/>
              <a:t>ةٌ</a:t>
            </a:r>
            <a:r>
              <a:rPr lang="ar-EG" sz="2400" b="1" dirty="0" smtClean="0"/>
              <a:t> حث فيها الإسلام على الضغط الاجتماعي من خلال الأمر بالمعروف والنهي عن المنكر، منها :</a:t>
            </a:r>
            <a:endParaRPr lang="en-US" sz="2400" b="1" baseline="30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18</a:t>
            </a:fld>
            <a:endParaRPr lang="en-US"/>
          </a:p>
        </p:txBody>
      </p:sp>
      <p:sp>
        <p:nvSpPr>
          <p:cNvPr id="3" name="مستطيل 2"/>
          <p:cNvSpPr/>
          <p:nvPr/>
        </p:nvSpPr>
        <p:spPr>
          <a:xfrm>
            <a:off x="381000" y="381000"/>
            <a:ext cx="9067800" cy="5262979"/>
          </a:xfrm>
          <a:prstGeom prst="rect">
            <a:avLst/>
          </a:prstGeom>
        </p:spPr>
        <p:txBody>
          <a:bodyPr wrap="square">
            <a:spAutoFit/>
          </a:bodyPr>
          <a:lstStyle/>
          <a:p>
            <a:pPr lvl="0" algn="just"/>
            <a:r>
              <a:rPr lang="ar-SA" sz="2400" b="1" dirty="0" smtClean="0"/>
              <a:t>1- في بيان ذلك يقول الرسول صلى الله عليه وسلم: </a:t>
            </a:r>
            <a:r>
              <a:rPr lang="ar-EG" sz="2400" b="1" dirty="0" smtClean="0"/>
              <a:t>"</a:t>
            </a:r>
            <a:r>
              <a:rPr lang="ar-SA" sz="2400" b="1" dirty="0" smtClean="0"/>
              <a:t>إِنَّ أَوَّلَ مَا دَخَلَ النَّقْصُ عَلَى بَنِى إِسْرَائِيلَ</a:t>
            </a:r>
            <a:r>
              <a:rPr lang="ar-EG" sz="2400" b="1" dirty="0" smtClean="0"/>
              <a:t>،</a:t>
            </a:r>
            <a:r>
              <a:rPr lang="ar-SA" sz="2400" b="1" dirty="0" smtClean="0"/>
              <a:t> كَانَ الرَّجُلُ يَلْقَى الرَّجُلَ</a:t>
            </a:r>
            <a:r>
              <a:rPr lang="ar-EG" sz="2400" b="1" dirty="0" smtClean="0"/>
              <a:t>،</a:t>
            </a:r>
            <a:r>
              <a:rPr lang="ar-SA" sz="2400" b="1" dirty="0" smtClean="0"/>
              <a:t> فَيَقُولُ</a:t>
            </a:r>
            <a:r>
              <a:rPr lang="ar-EG" sz="2400" b="1" dirty="0" smtClean="0"/>
              <a:t>:</a:t>
            </a:r>
            <a:r>
              <a:rPr lang="ar-SA" sz="2400" b="1" dirty="0" smtClean="0"/>
              <a:t> يَا هَذَا</a:t>
            </a:r>
            <a:r>
              <a:rPr lang="ar-EG" sz="2400" b="1" dirty="0" smtClean="0"/>
              <a:t>،</a:t>
            </a:r>
            <a:r>
              <a:rPr lang="ar-SA" sz="2400" b="1" dirty="0" smtClean="0"/>
              <a:t> اتَّقِّ اللَّهَ وَدَعْ مَا تَصْنَعُ</a:t>
            </a:r>
            <a:r>
              <a:rPr lang="ar-EG" sz="2400" b="1" dirty="0" smtClean="0"/>
              <a:t>؛</a:t>
            </a:r>
            <a:r>
              <a:rPr lang="ar-SA" sz="2400" b="1" dirty="0" smtClean="0"/>
              <a:t> فَإِنَّهُ لاَ يَحِلُّ لَكَ</a:t>
            </a:r>
            <a:r>
              <a:rPr lang="ar-EG" sz="2400" b="1" dirty="0" smtClean="0"/>
              <a:t>،</a:t>
            </a:r>
            <a:r>
              <a:rPr lang="ar-SA" sz="2400" b="1" dirty="0" smtClean="0"/>
              <a:t> ثُمَّ يَلْقَاهُ مِنَ الْغَدِ</a:t>
            </a:r>
            <a:r>
              <a:rPr lang="ar-EG" sz="2400" b="1" dirty="0" smtClean="0"/>
              <a:t>،</a:t>
            </a:r>
            <a:r>
              <a:rPr lang="ar-SA" sz="2400" b="1" dirty="0" smtClean="0"/>
              <a:t> فَلاَ يَمْنَعُهُ ذَلِكَ أَنْ يَكُونَ أَكِيلَهُ </a:t>
            </a:r>
            <a:r>
              <a:rPr lang="ar-SA" sz="2400" b="1" dirty="0" err="1" smtClean="0"/>
              <a:t>وَشَرِيبَهُ</a:t>
            </a:r>
            <a:r>
              <a:rPr lang="ar-SA" sz="2400" b="1" dirty="0" smtClean="0"/>
              <a:t> </a:t>
            </a:r>
            <a:r>
              <a:rPr lang="ar-SA" sz="2400" b="1" dirty="0" err="1" smtClean="0"/>
              <a:t>وَقَعِيدَهُ</a:t>
            </a:r>
            <a:r>
              <a:rPr lang="ar-EG" sz="2400" b="1" dirty="0" smtClean="0"/>
              <a:t>،</a:t>
            </a:r>
            <a:r>
              <a:rPr lang="ar-SA" sz="2400" b="1" dirty="0" smtClean="0"/>
              <a:t> فَلَمَّا فَعَلُوا ذَلِكَ ضَرَبَ اللَّهُ قُلُوبَ بَعْضِهِمْ بِبَعْضٍ ثُمَّ قَالَ</a:t>
            </a:r>
            <a:r>
              <a:rPr lang="ar-EG" sz="2400" b="1" dirty="0" smtClean="0"/>
              <a:t>:</a:t>
            </a:r>
            <a:r>
              <a:rPr lang="ar-SA" sz="2400" b="1" dirty="0" smtClean="0"/>
              <a:t> </a:t>
            </a:r>
            <a:r>
              <a:rPr lang="ar-EG" sz="2400" b="1" dirty="0" smtClean="0"/>
              <a:t>{</a:t>
            </a:r>
            <a:r>
              <a:rPr lang="ar-SA" sz="2400" b="1" dirty="0" smtClean="0"/>
              <a:t>لُعِنَ الَّذِينَ كَفَرُوا مِنْ بَنِى إِسْرَائِيلَ عَلَى لِسَانِ دَاوُدَ وَعِيسَى ابْنِ مَرْيَمَ ذَلِكَ بِمَا عَصَوْا وَكَانُوا يَعْتَدُونَ كَانُوا لاَ يَتَنَاهَوْنَ عَنْ مُنْكَرٍ فَعَلُوهُ </a:t>
            </a:r>
            <a:r>
              <a:rPr lang="ar-SA" sz="2400" b="1" dirty="0" err="1" smtClean="0"/>
              <a:t>لَبِئْسَ</a:t>
            </a:r>
            <a:r>
              <a:rPr lang="ar-SA" sz="2400" b="1" dirty="0" smtClean="0"/>
              <a:t> مَا كَانُوا يَفْعَلُونَ</a:t>
            </a:r>
            <a:r>
              <a:rPr lang="ar-EG" sz="2400" b="1" dirty="0" smtClean="0"/>
              <a:t>}</a:t>
            </a:r>
            <a:r>
              <a:rPr lang="ar-SA" sz="2400" b="1" dirty="0" smtClean="0"/>
              <a:t> ثُمَّ قَالَ</a:t>
            </a:r>
            <a:r>
              <a:rPr lang="ar-EG" sz="2400" b="1" dirty="0" smtClean="0"/>
              <a:t>:</a:t>
            </a:r>
            <a:r>
              <a:rPr lang="ar-SA" sz="2400" b="1" dirty="0" smtClean="0"/>
              <a:t> كَلاَّ وَاللَّهِ</a:t>
            </a:r>
            <a:r>
              <a:rPr lang="ar-EG" sz="2400" b="1" dirty="0" smtClean="0"/>
              <a:t>،</a:t>
            </a:r>
            <a:r>
              <a:rPr lang="ar-SA" sz="2400" b="1" dirty="0" smtClean="0"/>
              <a:t> </a:t>
            </a:r>
            <a:r>
              <a:rPr lang="ar-SA" sz="2400" b="1" dirty="0" err="1" smtClean="0"/>
              <a:t>لَتَأْمُرُنَّ</a:t>
            </a:r>
            <a:r>
              <a:rPr lang="ar-SA" sz="2400" b="1" dirty="0" smtClean="0"/>
              <a:t> بِالْمَعْرُوفِ</a:t>
            </a:r>
            <a:r>
              <a:rPr lang="ar-EG" sz="2400" b="1" dirty="0" smtClean="0"/>
              <a:t>،</a:t>
            </a:r>
            <a:r>
              <a:rPr lang="ar-SA" sz="2400" b="1" dirty="0" smtClean="0"/>
              <a:t> وَلَتَنْهَوُنَّ عَنِ الْمُنْكَرِ</a:t>
            </a:r>
            <a:r>
              <a:rPr lang="ar-EG" sz="2400" b="1" dirty="0" smtClean="0"/>
              <a:t>،</a:t>
            </a:r>
            <a:r>
              <a:rPr lang="ar-SA" sz="2400" b="1" dirty="0" smtClean="0"/>
              <a:t> </a:t>
            </a:r>
            <a:r>
              <a:rPr lang="ar-SA" sz="2400" b="1" dirty="0" err="1" smtClean="0"/>
              <a:t>وَلَتَأْخُذُنَّ</a:t>
            </a:r>
            <a:r>
              <a:rPr lang="ar-SA" sz="2400" b="1" dirty="0" smtClean="0"/>
              <a:t> عَلَى يَدِ الظَّالِمِ</a:t>
            </a:r>
            <a:r>
              <a:rPr lang="ar-EG" sz="2400" b="1" dirty="0" smtClean="0"/>
              <a:t>،</a:t>
            </a:r>
            <a:r>
              <a:rPr lang="ar-SA" sz="2400" b="1" dirty="0" smtClean="0"/>
              <a:t> </a:t>
            </a:r>
            <a:r>
              <a:rPr lang="ar-SA" sz="2400" b="1" dirty="0" err="1" smtClean="0"/>
              <a:t>وَلَتَأْطُرُنَّهُ</a:t>
            </a:r>
            <a:r>
              <a:rPr lang="ar-SA" sz="2400" b="1" dirty="0" smtClean="0"/>
              <a:t> عَلَى الْحَقِّ أَطْرًا</a:t>
            </a:r>
            <a:r>
              <a:rPr lang="ar-EG" sz="2400" b="1" dirty="0" smtClean="0"/>
              <a:t>،</a:t>
            </a:r>
            <a:r>
              <a:rPr lang="ar-SA" sz="2400" b="1" dirty="0" smtClean="0"/>
              <a:t> وَلَتَقْصُرُنَّهُ عَلَى الْحَقِّ قَصْرًا</a:t>
            </a:r>
            <a:r>
              <a:rPr lang="ar-EG" sz="2400" b="1" dirty="0" smtClean="0"/>
              <a:t>"</a:t>
            </a:r>
          </a:p>
          <a:p>
            <a:pPr algn="just"/>
            <a:r>
              <a:rPr lang="ar-EG" sz="2400" b="1" dirty="0" smtClean="0"/>
              <a:t>2- قال رسول الله صلى الله عليه وسلم</a:t>
            </a:r>
            <a:r>
              <a:rPr lang="ar-SA" sz="2400" b="1" dirty="0" smtClean="0"/>
              <a:t>: </a:t>
            </a:r>
            <a:r>
              <a:rPr lang="ar-EG" sz="2400" b="1" dirty="0" smtClean="0"/>
              <a:t>"</a:t>
            </a:r>
            <a:r>
              <a:rPr lang="ar-SA" sz="2400" b="1" dirty="0" smtClean="0"/>
              <a:t>مَثَلُ القَائِمِ في حُدُودِ اللهِ وَالوَاقعِ فِيهَا، كَمَثَلِ قَومٍ </a:t>
            </a:r>
            <a:r>
              <a:rPr lang="ar-SA" sz="2400" b="1" dirty="0" err="1" smtClean="0"/>
              <a:t>اسْتَهَمُوا</a:t>
            </a:r>
            <a:r>
              <a:rPr lang="ar-SA" sz="2400" b="1" dirty="0" smtClean="0"/>
              <a:t> عَلَى سَفِينَةٍ</a:t>
            </a:r>
            <a:r>
              <a:rPr lang="ar-EG" sz="2400" b="1" dirty="0" smtClean="0"/>
              <a:t>،</a:t>
            </a:r>
            <a:r>
              <a:rPr lang="ar-SA" sz="2400" b="1" dirty="0" smtClean="0"/>
              <a:t> فَصَارَ بَعْضُهُمْ أعْلاها وَبَعْضُهُمْ أَسْفَلَهَا</a:t>
            </a:r>
            <a:r>
              <a:rPr lang="ar-EG" sz="2400" b="1" dirty="0" smtClean="0"/>
              <a:t>،</a:t>
            </a:r>
            <a:r>
              <a:rPr lang="ar-SA" sz="2400" b="1" dirty="0" smtClean="0"/>
              <a:t> وَكَانَ الَّذِينَ في أَسْفَلِهَا إِذَا اسْتَقَوا مِنَ المَاءِ مَرُّوا عَلَى مَنْ فَوْقهُمْ</a:t>
            </a:r>
            <a:r>
              <a:rPr lang="ar-EG" sz="2400" b="1" dirty="0" smtClean="0"/>
              <a:t>،</a:t>
            </a:r>
            <a:r>
              <a:rPr lang="ar-SA" sz="2400" b="1" dirty="0" smtClean="0"/>
              <a:t> فَقَالُوا: لَوْ أنَّا خَرَقْنَا في نَصِيبِنَا خَرْق</a:t>
            </a:r>
            <a:r>
              <a:rPr lang="ar-EG" sz="2400" b="1" dirty="0" smtClean="0"/>
              <a:t>ً</a:t>
            </a:r>
            <a:r>
              <a:rPr lang="ar-SA" sz="2400" b="1" dirty="0" smtClean="0"/>
              <a:t>ا وَلَمْ نُؤذِ مَنْ فَوقَنَا، فَإِنْ تَرَكُوهُمْ وَمَا أرَادُوا هَلَكُوا جَميع</a:t>
            </a:r>
            <a:r>
              <a:rPr lang="ar-EG" sz="2400" b="1" dirty="0" smtClean="0"/>
              <a:t>ً</a:t>
            </a:r>
            <a:r>
              <a:rPr lang="ar-SA" sz="2400" b="1" dirty="0" smtClean="0"/>
              <a:t>ا، وَإنْ أخَذُوا عَلَى أيدِيهِمْ نَجَوا وَنَجَوْا جَميع</a:t>
            </a:r>
            <a:r>
              <a:rPr lang="ar-EG" sz="2400" b="1" dirty="0" smtClean="0"/>
              <a:t>ً</a:t>
            </a:r>
            <a:r>
              <a:rPr lang="ar-SA" sz="2400" b="1" dirty="0" smtClean="0"/>
              <a:t>ا</a:t>
            </a:r>
            <a:r>
              <a:rPr lang="ar-EG" sz="2400" b="1" dirty="0" smtClean="0"/>
              <a:t>"</a:t>
            </a:r>
            <a:r>
              <a:rPr lang="ar-EG" sz="2400" b="1" baseline="30000" dirty="0" smtClean="0"/>
              <a:t>(3</a:t>
            </a:r>
            <a:r>
              <a:rPr lang="ar-SA" sz="2400" b="1" baseline="30000" dirty="0" smtClean="0"/>
              <a:t>)</a:t>
            </a:r>
            <a:r>
              <a:rPr lang="ar-SA" sz="2400" b="1" dirty="0" smtClean="0"/>
              <a:t>. </a:t>
            </a:r>
            <a:endParaRPr lang="ar-EG" sz="2400" b="1" dirty="0" smtClean="0"/>
          </a:p>
          <a:p>
            <a:pPr algn="just"/>
            <a:r>
              <a:rPr lang="ar-SA" sz="2400" b="1" dirty="0" smtClean="0"/>
              <a:t>ومعنى (القَائِم في حُدُودِ اللهِ تَعَالَى): المنكر للوقوع في الحرام، والقائم بدفعِه وإزالتِه, (عكس الواقع فيه) وَالمُرادُ بالحُدُودِ: مَا نَهَى الله عَنْهُ. </a:t>
            </a:r>
            <a:endParaRPr lang="ar-EG" sz="2400" b="1" dirty="0" smtClean="0"/>
          </a:p>
          <a:p>
            <a:pPr algn="just"/>
            <a:r>
              <a:rPr lang="ar-SA" sz="2400" b="1" dirty="0" smtClean="0"/>
              <a:t>ومعنى: </a:t>
            </a:r>
            <a:r>
              <a:rPr lang="ar-EG" sz="2400" b="1" dirty="0" smtClean="0"/>
              <a:t>(</a:t>
            </a:r>
            <a:r>
              <a:rPr lang="ar-SA" sz="2400" b="1" dirty="0" err="1" smtClean="0"/>
              <a:t>اسْتَهَمُوا</a:t>
            </a:r>
            <a:r>
              <a:rPr lang="ar-EG" sz="2400" b="1" dirty="0" smtClean="0"/>
              <a:t>)</a:t>
            </a:r>
            <a:r>
              <a:rPr lang="ar-SA" sz="2400" b="1" dirty="0" smtClean="0"/>
              <a:t>: اقْتَرَعُوا</a:t>
            </a:r>
            <a:r>
              <a:rPr lang="ar-EG" sz="2400" b="1" dirty="0" smtClean="0"/>
              <a:t>.</a:t>
            </a:r>
            <a:endParaRPr lang="ar-EG"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lvl="0" rtl="1" eaLnBrk="1" hangingPunct="1"/>
            <a:r>
              <a:rPr lang="ar-SA" b="1" dirty="0" smtClean="0"/>
              <a:t>خامساً- سلطان الدولة: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r>
              <a:rPr lang="ar-SA" sz="2800" b="1" dirty="0" smtClean="0"/>
              <a:t>ونعني </a:t>
            </a:r>
            <a:r>
              <a:rPr lang="ar-SA" sz="2800" b="1" dirty="0" err="1" smtClean="0"/>
              <a:t>به</a:t>
            </a:r>
            <a:r>
              <a:rPr lang="ar-SA" sz="2800" b="1" dirty="0" smtClean="0"/>
              <a:t> السلطة الحاكمة بما تملكه من قوة ردع</a:t>
            </a:r>
            <a:r>
              <a:rPr lang="ar-EG" sz="2800" b="1" dirty="0" smtClean="0"/>
              <a:t>،</a:t>
            </a:r>
            <a:r>
              <a:rPr lang="ar-SA" sz="2800" b="1" dirty="0" smtClean="0"/>
              <a:t> وأجهزة رقابة ومحاسبة</a:t>
            </a:r>
            <a:r>
              <a:rPr lang="ar-EG" sz="2800" b="1" dirty="0" smtClean="0"/>
              <a:t>،</a:t>
            </a:r>
            <a:r>
              <a:rPr lang="ar-SA" sz="2800" b="1" dirty="0" smtClean="0"/>
              <a:t> وفي بيان أثر هذه الرقابة من الدولة وأهميتها يقول الخليفة الراشد عثمان بن عفان رضي الله عنه: </a:t>
            </a:r>
            <a:r>
              <a:rPr lang="ar-EG" sz="2800" b="1" dirty="0" smtClean="0"/>
              <a:t>"</a:t>
            </a:r>
            <a:r>
              <a:rPr lang="ar-SA" sz="2800" b="1" dirty="0" smtClean="0"/>
              <a:t>إن الله </a:t>
            </a:r>
            <a:r>
              <a:rPr lang="ar-SA" sz="2800" b="1" dirty="0" err="1" smtClean="0"/>
              <a:t>ليزع</a:t>
            </a:r>
            <a:r>
              <a:rPr lang="ar-SA" sz="2800" b="1" dirty="0" smtClean="0"/>
              <a:t> بالسلطان ما لا </a:t>
            </a:r>
            <a:r>
              <a:rPr lang="ar-SA" sz="2800" b="1" dirty="0" err="1" smtClean="0"/>
              <a:t>يزع</a:t>
            </a:r>
            <a:r>
              <a:rPr lang="ar-SA" sz="2800" b="1" dirty="0" smtClean="0"/>
              <a:t> بالقرآن</a:t>
            </a:r>
            <a:r>
              <a:rPr lang="ar-EG" sz="2800" b="1" dirty="0" smtClean="0"/>
              <a:t>"</a:t>
            </a:r>
            <a:r>
              <a:rPr lang="ar-SA" sz="2800" b="1" dirty="0" smtClean="0"/>
              <a:t>. </a:t>
            </a:r>
            <a:endParaRPr lang="ar-EG" sz="2800" b="1" dirty="0" smtClean="0"/>
          </a:p>
          <a:p>
            <a:pPr algn="just" rtl="1"/>
            <a:r>
              <a:rPr lang="ar-SA" sz="2800" b="1" dirty="0" smtClean="0"/>
              <a:t>أي أن الله </a:t>
            </a:r>
            <a:r>
              <a:rPr lang="ar-EG" sz="2800" b="1" dirty="0" smtClean="0"/>
              <a:t>تعالى </a:t>
            </a:r>
            <a:r>
              <a:rPr lang="ar-SA" sz="2800" b="1" dirty="0" smtClean="0"/>
              <a:t>يدفع بالسلطان أناساً عن اقتراف المنكر</a:t>
            </a:r>
            <a:r>
              <a:rPr lang="ar-EG" sz="2800" b="1" dirty="0" smtClean="0"/>
              <a:t>؛</a:t>
            </a:r>
            <a:r>
              <a:rPr lang="ar-SA" sz="2800" b="1" dirty="0" smtClean="0"/>
              <a:t> خوف</a:t>
            </a:r>
            <a:r>
              <a:rPr lang="ar-EG" sz="2800" b="1" dirty="0" smtClean="0"/>
              <a:t>ً</a:t>
            </a:r>
            <a:r>
              <a:rPr lang="ar-SA" sz="2800" b="1" dirty="0" smtClean="0"/>
              <a:t>ا من عقوبته</a:t>
            </a:r>
            <a:r>
              <a:rPr lang="ar-EG" sz="2800" b="1" dirty="0" smtClean="0"/>
              <a:t>؛</a:t>
            </a:r>
            <a:r>
              <a:rPr lang="ar-SA" sz="2800" b="1" dirty="0" smtClean="0"/>
              <a:t> لأن قلوبهم ميتة لا تستجيب لنداء القرآن الكريم وما فيه من الترغيب والترهيب, وإيمانهم قد استبد </a:t>
            </a:r>
            <a:r>
              <a:rPr lang="ar-SA" sz="2800" b="1" dirty="0" err="1" smtClean="0"/>
              <a:t>به</a:t>
            </a:r>
            <a:r>
              <a:rPr lang="ar-SA" sz="2800" b="1" dirty="0" smtClean="0"/>
              <a:t> الضعف, فأصبحوا لا يرتدعون إلا خوفاً من العقوبة, ومن سياط السلطان, حال العبد الذي يُقرع بالعصا, ولا تكفيه الإشارة</a:t>
            </a:r>
            <a:r>
              <a:rPr lang="ar-EG" sz="2800" b="1" dirty="0" smtClean="0"/>
              <a:t>.</a:t>
            </a:r>
            <a:endParaRPr lang="en-US" sz="2800" b="1" baseline="30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1450</TotalTime>
  <Words>3135</Words>
  <Application>Microsoft Office PowerPoint</Application>
  <PresentationFormat>A4 Paper (210x297 mm)‎</PresentationFormat>
  <Paragraphs>100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الرابعة</vt:lpstr>
      <vt:lpstr>المقدمة</vt:lpstr>
      <vt:lpstr>أولاً- التدريب العملي والرياضة النفسية: </vt:lpstr>
      <vt:lpstr>الشريحة 5</vt:lpstr>
      <vt:lpstr>تابع للتدريب العملي والرياضة النفسية:  العلاقة بين القلب والجوارح:</vt:lpstr>
      <vt:lpstr>الشريحة 7</vt:lpstr>
      <vt:lpstr>ثانياً- البيئة الصالحة والجليس الصالح: </vt:lpstr>
      <vt:lpstr>الشريحة 9</vt:lpstr>
      <vt:lpstr>الشريحة 10</vt:lpstr>
      <vt:lpstr>الشريحة 11</vt:lpstr>
      <vt:lpstr>ثالثاً- القدوة الحسنة: </vt:lpstr>
      <vt:lpstr>الشريحة 13</vt:lpstr>
      <vt:lpstr>الشريحة 14</vt:lpstr>
      <vt:lpstr>الشريحة 15</vt:lpstr>
      <vt:lpstr> رابعاً- الضغط الاجتماعي: </vt:lpstr>
      <vt:lpstr>الفرق بين الضغط الاجتماعي وتأثير البيئة الصالحة:</vt:lpstr>
      <vt:lpstr>الشريحة 18</vt:lpstr>
      <vt:lpstr>خامساً- سلطان الدولة: </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96</cp:revision>
  <dcterms:created xsi:type="dcterms:W3CDTF">2009-10-14T19:14:34Z</dcterms:created>
  <dcterms:modified xsi:type="dcterms:W3CDTF">2012-10-19T08:18:43Z</dcterms:modified>
</cp:coreProperties>
</file>