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257" r:id="rId3"/>
    <p:sldId id="267" r:id="rId4"/>
    <p:sldId id="259" r:id="rId5"/>
    <p:sldId id="287" r:id="rId6"/>
    <p:sldId id="288" r:id="rId7"/>
    <p:sldId id="289" r:id="rId8"/>
    <p:sldId id="290" r:id="rId9"/>
    <p:sldId id="266" r:id="rId10"/>
  </p:sldIdLst>
  <p:sldSz cx="9906000" cy="6858000" type="A4"/>
  <p:notesSz cx="6808788" cy="99266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1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7625" y="0"/>
            <a:ext cx="2951163"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51162" cy="496888"/>
          </a:xfrm>
          <a:prstGeom prst="rect">
            <a:avLst/>
          </a:prstGeom>
        </p:spPr>
        <p:txBody>
          <a:bodyPr vert="horz" lIns="91440" tIns="45720" rIns="91440" bIns="45720" rtlCol="1"/>
          <a:lstStyle>
            <a:lvl1pPr algn="l">
              <a:defRPr sz="1200"/>
            </a:lvl1pPr>
          </a:lstStyle>
          <a:p>
            <a:fld id="{0E3FC044-0AFC-40E5-9E8F-D2B9941230C2}" type="datetimeFigureOut">
              <a:rPr lang="ar-SA" smtClean="0"/>
              <a:t>24/12/1433</a:t>
            </a:fld>
            <a:endParaRPr lang="ar-SA"/>
          </a:p>
        </p:txBody>
      </p:sp>
      <p:sp>
        <p:nvSpPr>
          <p:cNvPr id="4" name="عنصر نائب للتذييل 3"/>
          <p:cNvSpPr>
            <a:spLocks noGrp="1"/>
          </p:cNvSpPr>
          <p:nvPr>
            <p:ph type="ftr" sz="quarter" idx="2"/>
          </p:nvPr>
        </p:nvSpPr>
        <p:spPr>
          <a:xfrm>
            <a:off x="3857625" y="9428163"/>
            <a:ext cx="2951163" cy="4968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9428163"/>
            <a:ext cx="2951162" cy="496887"/>
          </a:xfrm>
          <a:prstGeom prst="rect">
            <a:avLst/>
          </a:prstGeom>
        </p:spPr>
        <p:txBody>
          <a:bodyPr vert="horz" lIns="91440" tIns="45720" rIns="91440" bIns="45720" rtlCol="1" anchor="b"/>
          <a:lstStyle>
            <a:lvl1pPr algn="l">
              <a:defRPr sz="1200"/>
            </a:lvl1pPr>
          </a:lstStyle>
          <a:p>
            <a:fld id="{0B650832-36B4-45A4-8664-A7D17C8EB40C}"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633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6737" y="0"/>
            <a:ext cx="2950475" cy="49633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715963" y="744538"/>
            <a:ext cx="5376862"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0879" y="4715153"/>
            <a:ext cx="5447030" cy="44669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583"/>
            <a:ext cx="2950475" cy="49633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6737" y="9428583"/>
            <a:ext cx="2950475" cy="49633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376092"/>
                </a:solidFill>
                <a:cs typeface="Arial" pitchFamily="34" charset="0"/>
              </a:rPr>
              <a:t>المحاضرة التاسعة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400" b="1" dirty="0" smtClean="0">
                <a:solidFill>
                  <a:schemeClr val="tx1"/>
                </a:solidFill>
              </a:rPr>
              <a:t>الأخلاق الجامعة للمهنة</a:t>
            </a:r>
            <a:endParaRPr lang="en-US" sz="4400" b="1" dirty="0" smtClean="0">
              <a:solidFill>
                <a:schemeClr val="tx1"/>
              </a:solidFill>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53500" cy="1096962"/>
          </a:xfrm>
        </p:spPr>
        <p:txBody>
          <a:bodyPr/>
          <a:lstStyle/>
          <a:p>
            <a:pPr eaLnBrk="1" hangingPunct="1">
              <a:defRPr/>
            </a:pPr>
            <a:r>
              <a:rPr lang="ar-SA" sz="4800" b="1" dirty="0" smtClean="0"/>
              <a:t>التمهيد</a:t>
            </a:r>
            <a:r>
              <a:rPr lang="ar-SA" dirty="0" smtClean="0"/>
              <a:t>:</a:t>
            </a:r>
            <a:endParaRPr lang="en-US" dirty="0"/>
          </a:p>
        </p:txBody>
      </p:sp>
      <p:sp>
        <p:nvSpPr>
          <p:cNvPr id="7171" name="Text Placeholder 5"/>
          <p:cNvSpPr>
            <a:spLocks noGrp="1"/>
          </p:cNvSpPr>
          <p:nvPr>
            <p:ph idx="1"/>
          </p:nvPr>
        </p:nvSpPr>
        <p:spPr>
          <a:xfrm>
            <a:off x="495300" y="1371600"/>
            <a:ext cx="8915400" cy="4754563"/>
          </a:xfrm>
        </p:spPr>
        <p:txBody>
          <a:bodyPr/>
          <a:lstStyle/>
          <a:p>
            <a:pPr algn="just" rtl="1"/>
            <a:r>
              <a:rPr lang="ar-SA" sz="2800" b="1" dirty="0" smtClean="0"/>
              <a:t>للمهنة عناصر أربعة هي: العامل ورب العمل والمستفيد والمجتمع. ويُقصد بأخلاق المهنة هنا تلك الصفات التي تنشد الكمال في هذه العناصر الأربعة.</a:t>
            </a:r>
            <a:endParaRPr lang="en-US" sz="2800" b="1" dirty="0" smtClean="0"/>
          </a:p>
          <a:p>
            <a:pPr algn="just" rtl="1"/>
            <a:r>
              <a:rPr lang="ar-SA" sz="2800" b="1" dirty="0" smtClean="0"/>
              <a:t>ولما كانت ممارسة المهنة تتم في إطار التزام قانوني أو تعاقدي فإنه غالباً ما </a:t>
            </a:r>
            <a:r>
              <a:rPr lang="ar-SA" sz="2800" b="1" dirty="0" err="1" smtClean="0"/>
              <a:t>يشتمل</a:t>
            </a:r>
            <a:r>
              <a:rPr lang="ar-SA" sz="2800" b="1" dirty="0" smtClean="0"/>
              <a:t> هذا القانون أو العقد على بعض الخصال باعتبارها التزاماً واجباً. ومن ثمَّ فإننا سنستبعد هذه الخصال عن محل البحث. كما سنستبعد الأخلاق العامة كبر الوالدين والإحسان للجار بل سنقتصر على ما له صلة بكمال المهنة كما أسلفنا.</a:t>
            </a:r>
            <a:endParaRPr lang="en-US" sz="2800" b="1" dirty="0" smtClean="0"/>
          </a:p>
          <a:p>
            <a:pPr algn="just" rtl="1"/>
            <a:r>
              <a:rPr lang="ar-SA" sz="2800" b="1" dirty="0" smtClean="0"/>
              <a:t>وسنجمع هذه الأخلاق (أخلاق المهنة) في خمس مجموعات هي:</a:t>
            </a:r>
            <a:endParaRPr lang="en-US" sz="2800" b="1" dirty="0" smtClean="0"/>
          </a:p>
          <a:p>
            <a:pPr algn="just" rtl="1"/>
            <a:r>
              <a:rPr lang="ar-SA" sz="2800" b="1" dirty="0" smtClean="0"/>
              <a:t>الطهارة المهنية, الاستقامة المهنية, التعاون المهني, الأمانة المهنية, المحبة المهنية.</a:t>
            </a:r>
            <a:endParaRPr lang="en-US" sz="2800" b="1" dirty="0" smtClean="0"/>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t>الطهارة المهنية</a:t>
            </a: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371600"/>
            <a:ext cx="9448800" cy="4876800"/>
          </a:xfrm>
        </p:spPr>
        <p:txBody>
          <a:bodyPr/>
          <a:lstStyle/>
          <a:p>
            <a:pPr rtl="1"/>
            <a:r>
              <a:rPr lang="ar-SA" sz="2800" b="1" dirty="0" smtClean="0"/>
              <a:t>الطهارة لغة: مصدر يدلّ على النقاء والنظافة وزوال الدنس والتنزه.</a:t>
            </a:r>
            <a:endParaRPr lang="en-US" sz="2800" b="1" dirty="0" smtClean="0"/>
          </a:p>
          <a:p>
            <a:pPr rtl="1"/>
            <a:r>
              <a:rPr lang="ar-SA" sz="2800" b="1" dirty="0" smtClean="0"/>
              <a:t>والطّهارة في الاصطلاح: لا تخرج عن المعنى اللغوي. </a:t>
            </a:r>
            <a:endParaRPr lang="en-US" sz="2800" b="1" dirty="0" smtClean="0"/>
          </a:p>
          <a:p>
            <a:pPr rtl="1"/>
            <a:r>
              <a:rPr lang="ar-SA" sz="2800" b="1" dirty="0" smtClean="0"/>
              <a:t>وهي على ضربين: طهارة حسية, وطهارة معنوية. </a:t>
            </a:r>
            <a:endParaRPr lang="en-US" sz="2800" b="1" dirty="0" smtClean="0"/>
          </a:p>
          <a:p>
            <a:pPr rtl="1"/>
            <a:r>
              <a:rPr lang="ar-SA" sz="2800" b="1" dirty="0" smtClean="0"/>
              <a:t>الطهارة الحسية: وتتحقق برفع الحدث أو إزالة النجس أو ما في معناهما وعلى صورتهما. </a:t>
            </a:r>
            <a:endParaRPr lang="en-US" sz="2800" b="1" dirty="0" smtClean="0"/>
          </a:p>
          <a:p>
            <a:pPr rtl="1"/>
            <a:r>
              <a:rPr lang="ar-SA" sz="2800" b="1" dirty="0" smtClean="0"/>
              <a:t>الطهارة المعنوية: وتتحقق بترك الذّنب وتنقية النّفس من العيوب. </a:t>
            </a:r>
          </a:p>
          <a:p>
            <a:pPr rtl="1"/>
            <a:r>
              <a:rPr lang="ar-SA" sz="2800" b="1" dirty="0" smtClean="0"/>
              <a:t>ويدخل تحت هذا الضرب الأخير أيضاً الطهارة المهنية. أي؛ تطهيرها وتنزيهها عن النقائص. ويتحقق ذلك من خلال المحافظة على أمرين:</a:t>
            </a:r>
            <a:endParaRPr lang="en-US" sz="2800" b="1" dirty="0" smtClean="0"/>
          </a:p>
          <a:p>
            <a:pPr lvl="0" rtl="1"/>
            <a:r>
              <a:rPr lang="ar-SA" sz="2800" b="1" dirty="0" smtClean="0"/>
              <a:t>1 - السمعة الطيبة: وذلك من خلال التنزه والتطهر للمهنة من قبل من يقدمها.</a:t>
            </a:r>
            <a:endParaRPr lang="en-US" sz="2800" b="1" dirty="0" smtClean="0"/>
          </a:p>
          <a:p>
            <a:pPr lvl="0" rtl="1"/>
            <a:r>
              <a:rPr lang="ar-SA" sz="2800" b="1" dirty="0" smtClean="0"/>
              <a:t>2 - جودة الأداء: وذلك من خلال تنزيه المهنة نفسها عن العيوب والنواقص.</a:t>
            </a:r>
            <a:endParaRPr lang="en-US" sz="2800" b="1" dirty="0" smtClean="0"/>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066800"/>
          </a:xfrm>
        </p:spPr>
        <p:txBody>
          <a:bodyPr/>
          <a:lstStyle/>
          <a:p>
            <a:pPr rtl="1" eaLnBrk="1" hangingPunct="1"/>
            <a:r>
              <a:rPr lang="ar-SA" sz="4000" b="1" dirty="0" smtClean="0"/>
              <a:t>شروط الطهارة المهنية:</a:t>
            </a:r>
            <a:endParaRPr lang="ar-SA" sz="4000" dirty="0" smtClean="0">
              <a:solidFill>
                <a:srgbClr val="FF3300"/>
              </a:solidFill>
              <a:cs typeface="Arial" pitchFamily="34" charset="0"/>
            </a:endParaRPr>
          </a:p>
        </p:txBody>
      </p:sp>
      <p:sp>
        <p:nvSpPr>
          <p:cNvPr id="9219" name="Content Placeholder 2"/>
          <p:cNvSpPr>
            <a:spLocks noGrp="1"/>
          </p:cNvSpPr>
          <p:nvPr>
            <p:ph idx="4294967295"/>
          </p:nvPr>
        </p:nvSpPr>
        <p:spPr>
          <a:xfrm>
            <a:off x="0" y="1371600"/>
            <a:ext cx="9906000" cy="5029200"/>
          </a:xfrm>
        </p:spPr>
        <p:txBody>
          <a:bodyPr/>
          <a:lstStyle/>
          <a:p>
            <a:pPr rtl="1">
              <a:buNone/>
            </a:pPr>
            <a:r>
              <a:rPr lang="ar-SA" sz="2200" b="1" dirty="0" smtClean="0"/>
              <a:t>يشترط في المهنة لتتصف بالطهارة أن تتوافر فيها ما يأتي:</a:t>
            </a:r>
            <a:endParaRPr lang="en-US" sz="2200" b="1" dirty="0" smtClean="0"/>
          </a:p>
          <a:p>
            <a:pPr lvl="0" rtl="1">
              <a:buNone/>
            </a:pPr>
            <a:r>
              <a:rPr lang="ar-SA" sz="2200" b="1" dirty="0" smtClean="0"/>
              <a:t>1- أن يكون كل من العامل ورب العمل </a:t>
            </a:r>
            <a:r>
              <a:rPr lang="ar-SA" sz="2200" b="1" u="sng" dirty="0" smtClean="0"/>
              <a:t>صاحب صفحة بيضاء في سجل المهنة</a:t>
            </a:r>
            <a:r>
              <a:rPr lang="ar-SA" sz="2200" b="1" dirty="0" smtClean="0"/>
              <a:t>, ويحرص على استمرارها كذلك (شهادة حسن سلوك). فلو عرف عن قاض قبوله للهدية تلوثت صفحته المهنية, ولو عرف عن طبيب تتبعه لعورات النساء تلوثت صفحته المهنية ... وهكذا الموظف الذي يرتشي, والتاجر الغشاش.</a:t>
            </a:r>
            <a:endParaRPr lang="en-US" sz="2200" b="1" dirty="0" smtClean="0"/>
          </a:p>
          <a:p>
            <a:pPr lvl="0" rtl="1">
              <a:buNone/>
            </a:pPr>
            <a:r>
              <a:rPr lang="ar-SA" sz="2200" b="1" dirty="0" smtClean="0"/>
              <a:t>2- أن يلتزم كل من طرفي المهنة العامل ورب العمل </a:t>
            </a:r>
            <a:r>
              <a:rPr lang="ar-SA" sz="2200" b="1" u="sng" dirty="0" smtClean="0"/>
              <a:t>بالقواعد المنظمة لممارستها</a:t>
            </a:r>
            <a:r>
              <a:rPr lang="ar-SA" sz="2200" b="1" dirty="0" smtClean="0"/>
              <a:t>, فرب العمل يحصل على ترخيص مزاولة المهنة قبل ممارستها, ولا يتعاقد مع غير المستوفين لشروط التعيين (من مثل السن القانونية والمؤهل الدراسي وغيرها) وإلا تلوثت صفحته المهنية. والعامل يكون حاصلاً على المؤهل الدراسي في المهن التي تشترطه كالطب والصيدلة مثلاً.</a:t>
            </a:r>
            <a:endParaRPr lang="en-US" sz="2200" b="1" dirty="0" smtClean="0"/>
          </a:p>
          <a:p>
            <a:pPr lvl="0" rtl="1">
              <a:buNone/>
            </a:pPr>
            <a:r>
              <a:rPr lang="ar-SA" sz="2200" b="1" dirty="0" smtClean="0"/>
              <a:t>3- أن يكون لدى العامل </a:t>
            </a:r>
            <a:r>
              <a:rPr lang="ar-SA" sz="2200" b="1" u="sng" dirty="0" smtClean="0"/>
              <a:t>خبرة كافية </a:t>
            </a:r>
            <a:r>
              <a:rPr lang="ar-SA" sz="2200" b="1" dirty="0" smtClean="0"/>
              <a:t>في الأعمال التي يستلزم ممارستها تلك الخبرة كالعمليات الجراحية مثلاً فلا يقوم </a:t>
            </a:r>
            <a:r>
              <a:rPr lang="ar-SA" sz="2200" b="1" dirty="0" err="1" smtClean="0"/>
              <a:t>بها</a:t>
            </a:r>
            <a:r>
              <a:rPr lang="ar-SA" sz="2200" b="1" dirty="0" smtClean="0"/>
              <a:t> إلا ممارس, وكالمناقصات أو المزايدات الكبيرة فلا يقوم </a:t>
            </a:r>
            <a:r>
              <a:rPr lang="ar-SA" sz="2200" b="1" dirty="0" err="1" smtClean="0"/>
              <a:t>بها</a:t>
            </a:r>
            <a:r>
              <a:rPr lang="ar-SA" sz="2200" b="1" dirty="0" smtClean="0"/>
              <a:t> عامل مبتدئ, وكإنتاج المصنوعات التي تحتاج إلى تقنية عالية فلا يشرف عليها إلا خبير.</a:t>
            </a:r>
            <a:endParaRPr lang="en-US" sz="2200" b="1" dirty="0" smtClean="0"/>
          </a:p>
          <a:p>
            <a:pPr lvl="0" rtl="1">
              <a:buNone/>
            </a:pPr>
            <a:r>
              <a:rPr lang="ar-SA" sz="2200" b="1" dirty="0" smtClean="0"/>
              <a:t>4- أن يشتهر عن صاحب المهنة (سواء أكان عاملاً أو رب عمل) </a:t>
            </a:r>
            <a:r>
              <a:rPr lang="ar-SA" sz="2200" b="1" u="sng" dirty="0" smtClean="0"/>
              <a:t>الحرص على الإتقان </a:t>
            </a:r>
            <a:r>
              <a:rPr lang="ar-SA" sz="2200" b="1" dirty="0" smtClean="0"/>
              <a:t>وعدم إجازة المنتج إلا في درجة عالية من الجودة.</a:t>
            </a:r>
            <a:endParaRPr lang="en-US" sz="2200" b="1" dirty="0" smtClean="0"/>
          </a:p>
          <a:p>
            <a:pPr rtl="1">
              <a:buNone/>
            </a:pPr>
            <a:r>
              <a:rPr lang="ar-SA" sz="2200" b="1" dirty="0" smtClean="0"/>
              <a:t>فإذا افتقد أي شرط من هذه الشروط كان ذلك مسَّاً بخلق الطهارة المهنية.</a:t>
            </a:r>
            <a:endParaRPr lang="en-US" sz="2200" b="1"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التوجيه الفقهي لخلق الطهارة المهنية:</a:t>
            </a:r>
            <a:endParaRPr lang="ar-SA" dirty="0"/>
          </a:p>
        </p:txBody>
      </p:sp>
      <p:sp>
        <p:nvSpPr>
          <p:cNvPr id="3" name="عنصر نائب للمحتوى 2"/>
          <p:cNvSpPr>
            <a:spLocks noGrp="1"/>
          </p:cNvSpPr>
          <p:nvPr>
            <p:ph idx="1"/>
          </p:nvPr>
        </p:nvSpPr>
        <p:spPr>
          <a:xfrm>
            <a:off x="0" y="1371600"/>
            <a:ext cx="9906000" cy="4754563"/>
          </a:xfrm>
        </p:spPr>
        <p:txBody>
          <a:bodyPr/>
          <a:lstStyle/>
          <a:p>
            <a:pPr rtl="1"/>
            <a:r>
              <a:rPr lang="ar-SA" sz="2300" b="1" dirty="0" smtClean="0"/>
              <a:t>لا تقوم مهنة معتبرة بغير طهارة, ومن ثَمَّ كان الحد الأدنى من هذه الطهارة ضرورة لازمة, لعدم قيام المهنة إلا </a:t>
            </a:r>
            <a:r>
              <a:rPr lang="ar-SA" sz="2300" b="1" dirty="0" err="1" smtClean="0"/>
              <a:t>به</a:t>
            </a:r>
            <a:r>
              <a:rPr lang="ar-SA" sz="2300" b="1" dirty="0" smtClean="0"/>
              <a:t>. وهو ما استلزم مع مرور الزمن وتطور الأحوال صدور القوانين المنظمة للمهن, كما تطلَّب وضع صيغٍ للعقود تتضمن نصوصاً في شكل بنود إلزامية مباشرة, أو غير مباشرة كالإحالة إلى عرف ونحوه, فتحولت تلك الصفات الأخلاقية الحميدة من كونها أخلاقاً كريمة إلى التزام يوجب مخالفته مساءلة قضائية بعد أن تم النص عليها.</a:t>
            </a:r>
            <a:endParaRPr lang="en-US" sz="2300" b="1" dirty="0" smtClean="0"/>
          </a:p>
          <a:p>
            <a:pPr rtl="1"/>
            <a:r>
              <a:rPr lang="ar-SA" sz="2300" b="1" dirty="0" smtClean="0"/>
              <a:t>ولما كان من غير الممكن الإحاطة بخصال الطهارة المهنية من خلال تلك القوانين والعقود, كان الحد الزائد عن الواجب هو المراد بخصال الطهارة المهنية, وهو الذي يدخل في أخلاق وآداب المهنة, ويترتب على الإخلال </a:t>
            </a:r>
            <a:r>
              <a:rPr lang="ar-SA" sz="2300" b="1" dirty="0" err="1" smtClean="0"/>
              <a:t>بها</a:t>
            </a:r>
            <a:r>
              <a:rPr lang="ar-SA" sz="2300" b="1" dirty="0" smtClean="0"/>
              <a:t> المساءلة الأخلاقية دون القضائية.</a:t>
            </a:r>
            <a:endParaRPr lang="en-US" sz="2300" b="1" dirty="0" smtClean="0"/>
          </a:p>
          <a:p>
            <a:pPr rtl="1"/>
            <a:r>
              <a:rPr lang="ar-SA" sz="2300" b="1" dirty="0" smtClean="0"/>
              <a:t>وهنا يجب علينا أن ننبه لأمرين :</a:t>
            </a:r>
            <a:endParaRPr lang="en-US" sz="2300" b="1" dirty="0" smtClean="0"/>
          </a:p>
          <a:p>
            <a:pPr lvl="0" rtl="1"/>
            <a:r>
              <a:rPr lang="ar-SA" sz="2300" b="1" dirty="0" smtClean="0"/>
              <a:t>أولهما- لكل مهنة ما يناسبها من أخلاق الطهارة المهنية, فما هو مطلوب لمهنة القضاء قد يختلف عن ما هو مطلوب لمهنة الطب أو الصيدلة أو التجارة وهكذا. وما يلزم للقاضي للحفاظ على سمعته الطيبة, يختلف عن الذي يلزم للطبيب, أو للتاجر, ويقال الشيء نفسه عن آداب ممارسة المهنة.</a:t>
            </a:r>
            <a:endParaRPr lang="en-US" sz="2300" b="1" dirty="0" smtClean="0"/>
          </a:p>
          <a:p>
            <a:pPr lvl="0" rtl="1"/>
            <a:r>
              <a:rPr lang="ar-SA" sz="2300" b="1" dirty="0" smtClean="0"/>
              <a:t>ثانيهما- المقصود هنا ما يؤثر على سمعة المهنة وطهارتها, وليس الأوجه التي لا شأن لها بالمهنة كسمعته بين أهله أو لدى جيرانه مثلاً.  </a:t>
            </a:r>
            <a:endParaRPr lang="en-US" sz="23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أدلة الطهارة المهنية:</a:t>
            </a:r>
            <a:endParaRPr lang="ar-SA" dirty="0"/>
          </a:p>
        </p:txBody>
      </p:sp>
      <p:sp>
        <p:nvSpPr>
          <p:cNvPr id="3" name="عنصر نائب للمحتوى 2"/>
          <p:cNvSpPr>
            <a:spLocks noGrp="1"/>
          </p:cNvSpPr>
          <p:nvPr>
            <p:ph idx="1"/>
          </p:nvPr>
        </p:nvSpPr>
        <p:spPr>
          <a:xfrm>
            <a:off x="495300" y="1371600"/>
            <a:ext cx="8915400" cy="4754563"/>
          </a:xfrm>
        </p:spPr>
        <p:txBody>
          <a:bodyPr/>
          <a:lstStyle/>
          <a:p>
            <a:pPr rtl="1"/>
            <a:r>
              <a:rPr lang="ar-SA" sz="2400" b="1" dirty="0" smtClean="0"/>
              <a:t>يدل لخلق الطهارة المهنية آيات عديدة من كتاب الله وأحاديث كثيرة من سنة رسول الله صلى الله عليه وسلم, منها:</a:t>
            </a:r>
            <a:endParaRPr lang="en-US" sz="2400" b="1" dirty="0" smtClean="0"/>
          </a:p>
          <a:p>
            <a:pPr lvl="0" rtl="1"/>
            <a:r>
              <a:rPr lang="ar-SA" sz="2400" b="1" dirty="0" smtClean="0"/>
              <a:t>1- قول الله تعالى: {صُنْعَ اللهِ الَّذِي أَتْقَنَ كُلَّ شَيْءٍ} {النمل:88} والإتقان والجودة معنى من معاني الطهارة المهنية. ومنها قوله تعالى: {ومن الناس من يعجبك قوله في الحياة الدنيا ويشهد الله على ما في قلبه وهو ألد الخصام, وإذا تولى سعى في الأرض ليفسد فيها ويهلك الحرث والنسل والله لا يحب الفساد}, ومنها: { وعباد الرحمن الذين يمشون على الأرض هوناً, وإذا خاطبهم الجاهلون قالوا سلاماً} وغيرها كثير.</a:t>
            </a:r>
            <a:endParaRPr lang="en-US" sz="2400" b="1" dirty="0" smtClean="0"/>
          </a:p>
          <a:p>
            <a:pPr lvl="0" rtl="1"/>
            <a:r>
              <a:rPr lang="ar-SA" sz="2400" b="1" dirty="0" smtClean="0"/>
              <a:t>2- قوله عليه الصلاة والسلام: (إن الله يحب إذا عمل أحدكم عملاً أن يتقنه). وهذا في معنى الآية السابقة من حيث الدلالة على طلب الإتقان في العمل, وجودة الأداء.</a:t>
            </a:r>
            <a:endParaRPr lang="en-US" sz="2400" b="1" dirty="0" smtClean="0"/>
          </a:p>
          <a:p>
            <a:pPr lvl="0" rtl="1"/>
            <a:r>
              <a:rPr lang="ar-SA" sz="2400" b="1" dirty="0" smtClean="0"/>
              <a:t>وقوله عليه الصلاة والسلام: (مثل الجليس الصالح وجليس السوء كحامل المسك ونافخ الكير...). فيه الدلالة على أهمية السمعة الطيبة والسلوك القويم, وهو من معاني الطهارة المهنية كما تقدم, وقوله عليه الصلاة والسلام</a:t>
            </a:r>
            <a:r>
              <a:rPr lang="ar-SA" sz="2400" b="1" dirty="0" smtClean="0">
                <a:sym typeface="Wingdings" pitchFamily="2" charset="2"/>
              </a:rPr>
              <a:t>: (من غش فليس منا)</a:t>
            </a:r>
            <a:r>
              <a:rPr lang="ar-SA" sz="2400" b="1" dirty="0" smtClean="0"/>
              <a:t>. </a:t>
            </a:r>
            <a:endParaRPr lang="en-US" sz="2400" b="1" dirty="0" smtClean="0"/>
          </a:p>
          <a:p>
            <a:endParaRPr lang="ar-SA" sz="1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t>مظاهر الطهارة المهنية عند الفقهاء:</a:t>
            </a:r>
            <a:endParaRPr lang="ar-SA" sz="4000" dirty="0"/>
          </a:p>
        </p:txBody>
      </p:sp>
      <p:sp>
        <p:nvSpPr>
          <p:cNvPr id="3" name="عنصر نائب للمحتوى 2"/>
          <p:cNvSpPr>
            <a:spLocks noGrp="1"/>
          </p:cNvSpPr>
          <p:nvPr>
            <p:ph idx="1"/>
          </p:nvPr>
        </p:nvSpPr>
        <p:spPr>
          <a:xfrm>
            <a:off x="0" y="1371600"/>
            <a:ext cx="9906000" cy="5029200"/>
          </a:xfrm>
        </p:spPr>
        <p:txBody>
          <a:bodyPr/>
          <a:lstStyle/>
          <a:p>
            <a:pPr rtl="1"/>
            <a:r>
              <a:rPr lang="ar-SA" sz="2300" b="1" dirty="0" smtClean="0"/>
              <a:t>تكلم الفقهاء عن الطهارة المهنية التي تعني السمعة الطيبة, والسيرة الحميدة, وجودة الأداء والإتقان. ولنأخذ أمثلة من باب القضاء على سبيل التمثيل والبيان وليس الحصر:</a:t>
            </a:r>
            <a:endParaRPr lang="en-US" sz="2300" b="1" dirty="0" smtClean="0"/>
          </a:p>
          <a:p>
            <a:pPr lvl="0" rtl="1"/>
            <a:r>
              <a:rPr lang="ar-SA" sz="2300" b="1" dirty="0" smtClean="0"/>
              <a:t>- قال الفقهاء ببطلان </a:t>
            </a:r>
            <a:r>
              <a:rPr lang="ar-SA" sz="2300" b="1" u="sng" dirty="0" smtClean="0"/>
              <a:t>تولية الفاسق القضاء </a:t>
            </a:r>
            <a:r>
              <a:rPr lang="ar-SA" sz="2300" b="1" dirty="0" smtClean="0"/>
              <a:t>مع وجود العادل للحفاظ على سمعة القضاء وسمعة القاضي, ولتحقيق جودة الأداء في الحكم, ولا يخفى أنهما من خصال الطهارة المهنية.</a:t>
            </a:r>
            <a:endParaRPr lang="en-US" sz="2300" b="1" dirty="0" smtClean="0"/>
          </a:p>
          <a:p>
            <a:pPr lvl="0" rtl="1"/>
            <a:r>
              <a:rPr lang="ar-SA" sz="2300" b="1" dirty="0" smtClean="0"/>
              <a:t>- وقال الفقهاء يحرم </a:t>
            </a:r>
            <a:r>
              <a:rPr lang="ar-SA" sz="2300" b="1" u="sng" dirty="0" smtClean="0"/>
              <a:t>تولية الجاهل القضاء </a:t>
            </a:r>
            <a:r>
              <a:rPr lang="ar-SA" sz="2300" b="1" dirty="0" smtClean="0"/>
              <a:t>مع وجود العالم للحفاظ على جودة الأداء وهي من خصال الطهارة المهنية.</a:t>
            </a:r>
            <a:endParaRPr lang="en-US" sz="2300" b="1" dirty="0" smtClean="0"/>
          </a:p>
          <a:p>
            <a:pPr lvl="0" rtl="1"/>
            <a:r>
              <a:rPr lang="ar-SA" sz="2300" b="1" dirty="0" smtClean="0"/>
              <a:t>- ومثلهما ما ذهبوا إليه من </a:t>
            </a:r>
            <a:r>
              <a:rPr lang="ar-SA" sz="2300" b="1" u="sng" dirty="0" smtClean="0"/>
              <a:t>كراهة تولية </a:t>
            </a:r>
            <a:r>
              <a:rPr lang="ar-SA" sz="2300" b="1" u="sng" dirty="0" err="1" smtClean="0"/>
              <a:t>المفضول</a:t>
            </a:r>
            <a:r>
              <a:rPr lang="ar-SA" sz="2300" b="1" u="sng" dirty="0" smtClean="0"/>
              <a:t> </a:t>
            </a:r>
            <a:r>
              <a:rPr lang="ar-SA" sz="2300" b="1" dirty="0" smtClean="0"/>
              <a:t>القضاء مع وجود الفاضل (أو الأفضل) للحفاظ على جودة الأداء أيضاً.</a:t>
            </a:r>
            <a:endParaRPr lang="en-US" sz="2300" b="1" dirty="0" smtClean="0"/>
          </a:p>
          <a:p>
            <a:pPr rtl="1"/>
            <a:r>
              <a:rPr lang="ar-SA" sz="2300" b="1" dirty="0" smtClean="0"/>
              <a:t>ومثل هذه المسائل نجدها أيضاً في باب الإمامة في الصلاة, وفي الولاية في النكاح, وفي الولاية على المال للقصر (من مجانين وسفهاء ويتامى), وفي ناظر الوقف, وفي ولاية الحسبة وغيرها.</a:t>
            </a:r>
            <a:endParaRPr lang="en-US" sz="2300" b="1" dirty="0" smtClean="0"/>
          </a:p>
          <a:p>
            <a:pPr rtl="1"/>
            <a:r>
              <a:rPr lang="ar-SA" sz="2000" b="1" dirty="0" smtClean="0"/>
              <a:t>ومن هذا الباب ما نجده من طلب جهات التعاقد شهادة حسن السلوك من الطالب والمدرس والموظف, ومنه ما نجده في بعض المواثيق من النص على أنه يفصل من العمل من يرتكب ما يخل بالآداب العامة في مكان الوظيفة, كسرقة مثلاً, أو جريمة تمس الشرف أو الأخلاق أو الأمانة من غير حاجة إلى إعلان. وهكذا.</a:t>
            </a:r>
            <a:endParaRPr lang="en-US" sz="2000" b="1" dirty="0" smtClean="0"/>
          </a:p>
          <a:p>
            <a:endParaRPr lang="ar-SA" sz="20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1674</TotalTime>
  <Words>1079</Words>
  <Application>Microsoft Office PowerPoint</Application>
  <PresentationFormat>A4 Paper (210x297 mm)‎</PresentationFormat>
  <Paragraphs>58</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Office Theme</vt:lpstr>
      <vt:lpstr>الشريحة 1</vt:lpstr>
      <vt:lpstr>المحاضرة التاسعة</vt:lpstr>
      <vt:lpstr>التمهيد:</vt:lpstr>
      <vt:lpstr>الطهارة المهنية</vt:lpstr>
      <vt:lpstr>شروط الطهارة المهنية:</vt:lpstr>
      <vt:lpstr>التوجيه الفقهي لخلق الطهارة المهنية:</vt:lpstr>
      <vt:lpstr>أدلة الطهارة المهنية:</vt:lpstr>
      <vt:lpstr>مظاهر الطهارة المهنية عند الفقهاء:</vt:lpstr>
      <vt:lpstr>الشريحة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102</cp:revision>
  <dcterms:created xsi:type="dcterms:W3CDTF">2009-10-14T19:14:34Z</dcterms:created>
  <dcterms:modified xsi:type="dcterms:W3CDTF">2012-11-08T13:46:53Z</dcterms:modified>
</cp:coreProperties>
</file>