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88" r:id="rId5"/>
    <p:sldId id="287" r:id="rId6"/>
    <p:sldId id="308" r:id="rId7"/>
    <p:sldId id="300" r:id="rId8"/>
    <p:sldId id="290" r:id="rId9"/>
    <p:sldId id="291" r:id="rId10"/>
    <p:sldId id="305" r:id="rId11"/>
    <p:sldId id="293" r:id="rId12"/>
    <p:sldId id="306" r:id="rId13"/>
    <p:sldId id="307" r:id="rId14"/>
    <p:sldId id="29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2652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0" y="4648200"/>
            <a:ext cx="4235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الآداب</a:t>
            </a: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الدراسات الإسلامية</a:t>
            </a:r>
            <a:endParaRPr lang="en-US" sz="24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2743200"/>
            <a:ext cx="5403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4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الأخلاق الإسلامية وآداب المهنة- سلم 317</a:t>
            </a:r>
            <a:r>
              <a:rPr lang="ar-EG" sz="24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4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400" b="1" dirty="0">
              <a:solidFill>
                <a:srgbClr val="7F7F7F"/>
              </a:solidFill>
              <a:latin typeface="Calibri" pitchFamily="34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4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 الله </a:t>
            </a:r>
            <a:r>
              <a:rPr lang="ar-SA" sz="24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الديرشوي</a:t>
            </a:r>
            <a:endParaRPr lang="en-US" sz="24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sz="4600" b="1" dirty="0" smtClean="0">
                <a:solidFill>
                  <a:srgbClr val="0070C0"/>
                </a:solidFill>
              </a:rPr>
              <a:t>المحاضرة الثانية عشرة</a:t>
            </a:r>
            <a:endParaRPr lang="en-US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</a:rPr>
              <a:t>الأمانة المهنية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000" b="1" dirty="0" smtClean="0"/>
              <a:t>تعريف الأمانة المهنية:</a:t>
            </a:r>
            <a:endParaRPr lang="en-US" sz="4000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9220200" cy="4191000"/>
          </a:xfrm>
        </p:spPr>
        <p:txBody>
          <a:bodyPr/>
          <a:lstStyle/>
          <a:p>
            <a:pPr algn="just" rtl="1"/>
            <a:r>
              <a:rPr lang="ar-SA" sz="2600" b="1" dirty="0" smtClean="0"/>
              <a:t>الأمانة لغة: عكس الخيانة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وتفيد الأمن والاطمئنان وعدم </a:t>
            </a:r>
            <a:r>
              <a:rPr lang="ar-SA" sz="2600" b="1" dirty="0" err="1" smtClean="0"/>
              <a:t>الخوف.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وتطلق أيضاً على كل ما عُهِد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إلى الإنسان من حقوق أو واجبات أو حاجات للآخرين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فيُطالب بالحفاظ عليها وإيصالها إلى ذويها </a:t>
            </a:r>
            <a:r>
              <a:rPr lang="ar-SA" sz="2600" b="1" dirty="0" err="1" smtClean="0"/>
              <a:t>سالمة.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إِنَّ اللهَ </a:t>
            </a:r>
            <a:r>
              <a:rPr lang="ar-SA" sz="2600" b="1" dirty="0" err="1" smtClean="0"/>
              <a:t>يَأْمُرُكُمْ</a:t>
            </a:r>
            <a:r>
              <a:rPr lang="ar-SA" sz="2600" b="1" dirty="0" smtClean="0"/>
              <a:t> أَنْ </a:t>
            </a:r>
            <a:r>
              <a:rPr lang="ar-SA" sz="2600" b="1" dirty="0" err="1" smtClean="0"/>
              <a:t>تُؤَدُّوا</a:t>
            </a:r>
            <a:r>
              <a:rPr lang="ar-SA" sz="2600" b="1" dirty="0" smtClean="0"/>
              <a:t> الأَمَانَاتِ إِلَى أَهْلِهَا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58</a:t>
            </a:r>
            <a:r>
              <a:rPr lang="ar-SA" sz="2600" b="1" dirty="0" err="1" smtClean="0"/>
              <a:t>)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وقال </a:t>
            </a:r>
            <a:r>
              <a:rPr lang="ar-SA" sz="2600" b="1" dirty="0" err="1" smtClean="0"/>
              <a:t>أيضاً: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(الأنفال 28</a:t>
            </a:r>
            <a:r>
              <a:rPr lang="ar-SA" sz="2600" b="1" dirty="0" err="1" smtClean="0"/>
              <a:t>).</a:t>
            </a:r>
            <a:endParaRPr lang="ar-SA" sz="2600" b="1" dirty="0" smtClean="0"/>
          </a:p>
          <a:p>
            <a:pPr algn="just" rtl="1"/>
            <a:r>
              <a:rPr lang="ar-SA" sz="2600" b="1" dirty="0" smtClean="0"/>
              <a:t>والأمانة المهنية في الاصطلاح لا تخرج عن معناها اللغوي, وهي تعني الحفاظ على المهنة بحفظ عهدها, وعدم الخيانة فيها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وتتمثل في أصول ثلاثة هي:</a:t>
            </a:r>
            <a:endParaRPr lang="en-US" sz="2600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533400" y="914400"/>
            <a:ext cx="8915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2600" b="1" dirty="0" err="1" smtClean="0"/>
              <a:t>1-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حقيقة المهنة:</a:t>
            </a:r>
            <a:r>
              <a:rPr lang="ar-SA" sz="2600" b="1" dirty="0" smtClean="0"/>
              <a:t> وذلك بالحفاظ على خصوصية العلاقة بين أطراف المهنة بحسب طبيعة المهنة, والحفاظ على كل ما يعرف عند الناس بأنه إفشاءه نقض للعهد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وخيانة لأسرار المهنة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6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600" b="1" dirty="0" err="1" smtClean="0"/>
              <a:t>2-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التصرف في المهنة:</a:t>
            </a:r>
            <a:r>
              <a:rPr lang="ar-SA" sz="2600" b="1" dirty="0" smtClean="0"/>
              <a:t> وذلك بالحفاظ على مصالح المهنة </a:t>
            </a:r>
            <a:r>
              <a:rPr lang="ar-SA" sz="2600" b="1" dirty="0" err="1" smtClean="0"/>
              <a:t>الحقيقية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وعدم تقديم مصالحه الشخصية على مصالح المهنة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فلا يسرف في الإنفاق فيما يستلزم الإنفاق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يستغل مهنته أو منصبه من أجل مصالحه الشخصية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6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600" b="1" dirty="0" err="1" smtClean="0"/>
              <a:t>3-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وسيلة المهنة:</a:t>
            </a:r>
            <a:r>
              <a:rPr lang="ar-SA" sz="2600" b="1" dirty="0" smtClean="0"/>
              <a:t> سواءٌ في الوصول إليها أو في أدائها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فيجب أن تكون مشروعة لأن الغاية لا تبرر الوسيلة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وللوسائل حكم المقاصد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فلا كذب ولا غش ولا نفاق ولا غيبة ولا نميمة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ar-EG" sz="2600" b="1" dirty="0" smtClean="0"/>
          </a:p>
          <a:p>
            <a:pPr marL="514350" indent="-514350"/>
            <a:endParaRPr lang="en-US" sz="2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915400" cy="1371600"/>
          </a:xfrm>
        </p:spPr>
        <p:txBody>
          <a:bodyPr/>
          <a:lstStyle/>
          <a:p>
            <a:pPr rtl="1"/>
            <a:r>
              <a:rPr lang="ar-SA" sz="3600" b="1" dirty="0" smtClean="0"/>
              <a:t>شروط الأمانة المهنية:</a:t>
            </a:r>
            <a:endParaRPr lang="en-US" sz="36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04800" y="1371600"/>
            <a:ext cx="9220200" cy="4876800"/>
          </a:xfrm>
        </p:spPr>
        <p:txBody>
          <a:bodyPr/>
          <a:lstStyle/>
          <a:p>
            <a:pPr rtl="1">
              <a:buNone/>
            </a:pPr>
            <a:r>
              <a:rPr lang="ar-SA" sz="2500" b="1" dirty="0" smtClean="0"/>
              <a:t>يمكن إجمال أهم الشروط التي يجب توافرها لتحقيق الأمانة المهنية, في </a:t>
            </a:r>
            <a:r>
              <a:rPr lang="ar-SA" sz="2500" b="1" dirty="0" err="1" smtClean="0"/>
              <a:t>الآتي:</a:t>
            </a:r>
            <a:endParaRPr lang="ar-SA" sz="2500" b="1" dirty="0" smtClean="0"/>
          </a:p>
          <a:p>
            <a:pPr algn="just" rtl="1">
              <a:buNone/>
            </a:pPr>
            <a:r>
              <a:rPr lang="ar-SA" sz="2800" b="1" u="sng" dirty="0" smtClean="0"/>
              <a:t>الشرط </a:t>
            </a:r>
            <a:r>
              <a:rPr lang="ar-SA" sz="2800" b="1" u="sng" dirty="0" err="1" smtClean="0"/>
              <a:t>الأول:</a:t>
            </a:r>
            <a:r>
              <a:rPr lang="ar-SA" sz="2800" b="1" u="sng" dirty="0" smtClean="0"/>
              <a:t> </a:t>
            </a:r>
          </a:p>
          <a:p>
            <a:pPr algn="just" rtl="1">
              <a:buNone/>
            </a:pPr>
            <a:r>
              <a:rPr lang="ar-SA" sz="2500" b="1" dirty="0" smtClean="0"/>
              <a:t>أن يحافظ جميع الأطراف على أسرار المهنة</a:t>
            </a:r>
            <a:r>
              <a:rPr lang="ar-EG" sz="2500" b="1" dirty="0" err="1" smtClean="0"/>
              <a:t>؛</a:t>
            </a:r>
            <a:r>
              <a:rPr lang="ar-SA" sz="2500" b="1" dirty="0" smtClean="0"/>
              <a:t> مما يعد إفشاؤه نقضاً للعهد.</a:t>
            </a:r>
          </a:p>
          <a:p>
            <a:pPr algn="just" rtl="1">
              <a:buNone/>
            </a:pPr>
            <a:r>
              <a:rPr lang="ar-EG" sz="2500" b="1" dirty="0" smtClean="0"/>
              <a:t> </a:t>
            </a:r>
            <a:r>
              <a:rPr lang="ar-SA" sz="2500" b="1" u="sng" dirty="0" smtClean="0"/>
              <a:t>فمثلاً الطبيب يطالب بالحفاظ على نوعين من الأسرار:</a:t>
            </a:r>
            <a:r>
              <a:rPr lang="ar-EG" sz="2500" b="1" u="sng" dirty="0" smtClean="0"/>
              <a:t> </a:t>
            </a:r>
            <a:endParaRPr lang="ar-SA" sz="2500" b="1" u="sng" dirty="0" smtClean="0"/>
          </a:p>
          <a:p>
            <a:pPr marL="514350" indent="-514350" algn="just" rtl="1">
              <a:buAutoNum type="arabic1Minus"/>
            </a:pPr>
            <a:r>
              <a:rPr lang="ar-SA" sz="2500" b="1" dirty="0" smtClean="0"/>
              <a:t>ما يتعلق بجهة عمله كالمستشفى فلا يفشي أسراره.</a:t>
            </a:r>
          </a:p>
          <a:p>
            <a:pPr marL="514350" indent="-514350" algn="just" rtl="1">
              <a:buAutoNum type="arabic1Minus"/>
            </a:pPr>
            <a:r>
              <a:rPr lang="ar-SA" sz="2500" b="1" dirty="0" smtClean="0"/>
              <a:t>ما يتعلق بالمريض ووضعه الصحي مما يعد سراً فلا يفشيه</a:t>
            </a:r>
            <a:r>
              <a:rPr lang="ar-EG" sz="2500" b="1" dirty="0" err="1" smtClean="0"/>
              <a:t>.</a:t>
            </a:r>
            <a:endParaRPr lang="ar-SA" sz="2500" b="1" dirty="0" smtClean="0"/>
          </a:p>
          <a:p>
            <a:pPr algn="just" rtl="1">
              <a:buNone/>
            </a:pPr>
            <a:r>
              <a:rPr lang="ar-SA" sz="2500" b="1" u="sng" dirty="0" smtClean="0"/>
              <a:t>وعليه فلا يدخل في أسرار المهنة</a:t>
            </a:r>
            <a:r>
              <a:rPr lang="ar-EG" sz="2500" b="1" u="sng" dirty="0" err="1" smtClean="0"/>
              <a:t>:</a:t>
            </a:r>
            <a:endParaRPr lang="ar-SA" sz="2500" b="1" u="sng" dirty="0" smtClean="0"/>
          </a:p>
          <a:p>
            <a:pPr rtl="1">
              <a:buNone/>
            </a:pPr>
            <a:r>
              <a:rPr lang="ar-EG" sz="2500" b="1" dirty="0" err="1" smtClean="0"/>
              <a:t>1-</a:t>
            </a:r>
            <a:r>
              <a:rPr lang="ar-EG" sz="2500" b="1" dirty="0" smtClean="0"/>
              <a:t> </a:t>
            </a:r>
            <a:r>
              <a:rPr lang="ar-SA" sz="2500" b="1" dirty="0" smtClean="0"/>
              <a:t>ما لا علاقة له بالمهنة</a:t>
            </a:r>
            <a:r>
              <a:rPr lang="ar-EG" sz="2500" b="1" dirty="0" err="1" smtClean="0"/>
              <a:t>؛</a:t>
            </a:r>
            <a:r>
              <a:rPr lang="ar-SA" sz="2500" b="1" dirty="0" smtClean="0"/>
              <a:t> كأن يعترف المريض أمام الطبيب بأنه قد ارتكب جريمة أو جناية في حق آخرين</a:t>
            </a:r>
            <a:r>
              <a:rPr lang="ar-EG" sz="2500" b="1" dirty="0" err="1" smtClean="0"/>
              <a:t>،</a:t>
            </a:r>
            <a:r>
              <a:rPr lang="ar-SA" sz="2500" b="1" dirty="0" smtClean="0"/>
              <a:t> أو أنه اعتدى عليهم, فهذه لا علاقة لها بالأسرار الطبية ويجب الكشف عنها إذا تعلقت بها حقوق </a:t>
            </a:r>
            <a:r>
              <a:rPr lang="ar-SA" sz="2500" b="1" dirty="0" err="1" smtClean="0"/>
              <a:t>للآخرين.</a:t>
            </a:r>
            <a:r>
              <a:rPr lang="ar-SA" sz="2500" b="1" dirty="0" smtClean="0"/>
              <a:t> </a:t>
            </a:r>
            <a:endParaRPr lang="ar-EG" sz="2500" b="1" dirty="0" smtClean="0"/>
          </a:p>
          <a:p>
            <a:pPr algn="just" rtl="1"/>
            <a:endParaRPr lang="ar-EG" sz="2800" dirty="0" smtClean="0"/>
          </a:p>
          <a:p>
            <a:pPr rtl="1">
              <a:buNone/>
            </a:pPr>
            <a:endParaRPr lang="ar-SA" sz="2600" b="1" dirty="0" smtClean="0"/>
          </a:p>
          <a:p>
            <a:pPr rtl="1">
              <a:buNone/>
            </a:pPr>
            <a:endParaRPr lang="en-US" sz="2600" b="1" dirty="0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381000"/>
            <a:ext cx="90678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EG" sz="2400" b="1" dirty="0" err="1" smtClean="0"/>
              <a:t>2-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لا يعد سراً بين الناس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ولا يعد الكشف عنه نقضاً للعهد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كأن يذكر اسم المريض أو مهنته أو مكان إقامته, وما أشبه </a:t>
            </a:r>
            <a:r>
              <a:rPr lang="ar-SA" sz="2400" b="1" dirty="0" err="1" smtClean="0"/>
              <a:t>ذلك.</a:t>
            </a:r>
            <a:endParaRPr lang="ar-SA" sz="2400" b="1" dirty="0" smtClean="0"/>
          </a:p>
          <a:p>
            <a:pPr algn="just"/>
            <a:r>
              <a:rPr lang="ar-EG" sz="2400" b="1" dirty="0" err="1" smtClean="0"/>
              <a:t>3-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يعد سراً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ولكن إفشاءه في تلك الحالة مطلوب لجهات معينة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لتعلق مصالحهم بالكشف عنها</a:t>
            </a:r>
            <a:r>
              <a:rPr lang="ar-EG" sz="2400" b="1" dirty="0" err="1" smtClean="0"/>
              <a:t>.</a:t>
            </a:r>
            <a:r>
              <a:rPr lang="ar-SA" sz="2400" b="1" dirty="0" smtClean="0"/>
              <a:t> وذلك </a:t>
            </a:r>
            <a:r>
              <a:rPr lang="ar-EG" sz="2400" b="1" dirty="0" smtClean="0"/>
              <a:t>عند وجود </a:t>
            </a:r>
            <a:r>
              <a:rPr lang="ar-SA" sz="2400" b="1" dirty="0" smtClean="0"/>
              <a:t>نزاع حول </a:t>
            </a:r>
            <a:r>
              <a:rPr lang="ar-EG" sz="2400" b="1" dirty="0" smtClean="0"/>
              <a:t>حق يتوقف </a:t>
            </a:r>
            <a:r>
              <a:rPr lang="ar-SA" sz="2400" b="1" dirty="0" smtClean="0"/>
              <a:t>البت فيه </a:t>
            </a:r>
            <a:r>
              <a:rPr lang="ar-EG" sz="2400" b="1" dirty="0" smtClean="0"/>
              <a:t>على الكشف عن حقيقة</a:t>
            </a:r>
            <a:r>
              <a:rPr lang="ar-SA" sz="2400" b="1" dirty="0" smtClean="0"/>
              <a:t> </a:t>
            </a:r>
            <a:r>
              <a:rPr lang="ar-EG" sz="2400" b="1" dirty="0" smtClean="0"/>
              <a:t>وضع الف</a:t>
            </a:r>
            <a:r>
              <a:rPr lang="ar-SA" sz="2400" b="1" dirty="0" err="1" smtClean="0"/>
              <a:t>حوصات</a:t>
            </a:r>
            <a:r>
              <a:rPr lang="ar-SA" sz="2400" b="1" dirty="0" smtClean="0"/>
              <a:t> </a:t>
            </a:r>
            <a:r>
              <a:rPr lang="ar-EG" sz="2400" b="1" dirty="0" smtClean="0"/>
              <a:t>ال</a:t>
            </a:r>
            <a:r>
              <a:rPr lang="ar-SA" sz="2400" b="1" dirty="0" smtClean="0"/>
              <a:t>طبية </a:t>
            </a:r>
            <a:r>
              <a:rPr lang="ar-EG" sz="2400" b="1" dirty="0" smtClean="0"/>
              <a:t>التي تم</a:t>
            </a:r>
            <a:r>
              <a:rPr lang="ar-SA" sz="2400" b="1" dirty="0" smtClean="0"/>
              <a:t> إجراؤها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</a:t>
            </a:r>
            <a:r>
              <a:rPr lang="ar-EG" sz="2400" b="1" dirty="0" smtClean="0"/>
              <a:t>ف</a:t>
            </a:r>
            <a:r>
              <a:rPr lang="ar-SA" sz="2400" b="1" dirty="0" smtClean="0"/>
              <a:t>في هذه الحالة يجب الكشف عنها للأطراف المتنازعة, وإن كانت تبقى أسراراً بالنسبة إلى غيرهم, لأن الكشف إنما هو للضرورة, والضرورة تقدر بقدرها, ولا ضرورة للكشف عنها أمام غيرهم.</a:t>
            </a:r>
          </a:p>
          <a:p>
            <a:pPr algn="just"/>
            <a:r>
              <a:rPr lang="ar-SA" sz="2400" b="1" u="sng" dirty="0" smtClean="0"/>
              <a:t>والمستشفى تحتفظ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بالطبيب من حيث أجرته أو الجزاءات الإدارية الواقعة عليه مثلاً.</a:t>
            </a:r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بالمريض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كشفه نقضاً للعهد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ومضراً </a:t>
            </a:r>
            <a:r>
              <a:rPr lang="ar-SA" sz="2400" b="1" dirty="0" err="1" smtClean="0"/>
              <a:t>به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/>
            <a:r>
              <a:rPr lang="ar-SA" sz="2400" b="1" u="sng" dirty="0" smtClean="0"/>
              <a:t>و</a:t>
            </a:r>
            <a:r>
              <a:rPr lang="ar-EG" sz="2400" b="1" u="sng" dirty="0" smtClean="0"/>
              <a:t>المريض أيضا</a:t>
            </a:r>
            <a:r>
              <a:rPr lang="ar-SA" sz="2400" b="1" u="sng" dirty="0" smtClean="0"/>
              <a:t> </a:t>
            </a:r>
            <a:r>
              <a:rPr lang="ar-EG" sz="2400" b="1" u="sng" dirty="0" smtClean="0"/>
              <a:t>ي</a:t>
            </a:r>
            <a:r>
              <a:rPr lang="ar-SA" sz="2400" b="1" u="sng" dirty="0" err="1" smtClean="0"/>
              <a:t>حتفظ</a:t>
            </a:r>
            <a:r>
              <a:rPr lang="ar-SA" sz="2400" b="1" u="sng" dirty="0" smtClean="0"/>
              <a:t>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مستشفى</a:t>
            </a:r>
            <a:r>
              <a:rPr lang="ar-SA" sz="2400" b="1" dirty="0" smtClean="0"/>
              <a:t>, كتخفيض الأجرة مثلاً, ومراعاة ظروفه الخاصة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طبيب</a:t>
            </a:r>
            <a:r>
              <a:rPr lang="ar-SA" sz="2400" b="1" dirty="0" smtClean="0"/>
              <a:t>, كأن يكون قد عامله بصورة مخصوصة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مثل السماح له بمراجعته خارج أوقات الدوام الرسمي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مراجعته في بيته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غير ذلك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الكشف عنه مزعجاً للطبيب.</a:t>
            </a:r>
            <a:endParaRPr lang="ar-EG" sz="2400" b="1" dirty="0" smtClean="0"/>
          </a:p>
          <a:p>
            <a:pPr marL="514350" indent="-514350" algn="just"/>
            <a:endParaRPr lang="ar-EG" sz="2600" b="1" dirty="0" smtClean="0"/>
          </a:p>
          <a:p>
            <a:pPr algn="just"/>
            <a:endParaRPr lang="ar-SA" sz="26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04800" y="4572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 smtClean="0">
                <a:cs typeface="+mn-cs"/>
              </a:rPr>
              <a:t>الشرط </a:t>
            </a:r>
            <a:r>
              <a:rPr lang="ar-SA" sz="2800" b="1" u="sng" dirty="0" err="1" smtClean="0">
                <a:cs typeface="+mn-cs"/>
              </a:rPr>
              <a:t>الثاني:</a:t>
            </a:r>
            <a:r>
              <a:rPr lang="ar-SA" sz="2800" b="1" dirty="0" smtClean="0">
                <a:cs typeface="+mn-cs"/>
              </a:rPr>
              <a:t> </a:t>
            </a:r>
          </a:p>
          <a:p>
            <a:pPr algn="just"/>
            <a:r>
              <a:rPr lang="ar-SA" sz="2600" b="1" dirty="0" smtClean="0">
                <a:cs typeface="+mn-cs"/>
              </a:rPr>
              <a:t>أن يلتزم أصحاب الشأن في المهنة الرشد</a:t>
            </a:r>
            <a:r>
              <a:rPr lang="ar-EG" sz="2600" b="1" dirty="0" smtClean="0">
                <a:cs typeface="+mn-cs"/>
              </a:rPr>
              <a:t>َ</a:t>
            </a:r>
            <a:r>
              <a:rPr lang="ar-SA" sz="2600" b="1" dirty="0" smtClean="0">
                <a:cs typeface="+mn-cs"/>
              </a:rPr>
              <a:t> في التصرف من غير إسراف أو </a:t>
            </a:r>
            <a:r>
              <a:rPr lang="ar-SA" sz="2600" b="1" dirty="0" err="1" smtClean="0">
                <a:cs typeface="+mn-cs"/>
              </a:rPr>
              <a:t>استغلال.</a:t>
            </a:r>
            <a:r>
              <a:rPr lang="ar-SA" sz="2600" b="1" dirty="0" smtClean="0">
                <a:cs typeface="+mn-cs"/>
              </a:rPr>
              <a:t> فمثلاً</a:t>
            </a:r>
            <a:r>
              <a:rPr lang="ar-EG" sz="2600" b="1" dirty="0" err="1" smtClean="0">
                <a:cs typeface="+mn-cs"/>
              </a:rPr>
              <a:t>:</a:t>
            </a:r>
            <a:r>
              <a:rPr lang="ar-SA" sz="2600" b="1" dirty="0" smtClean="0">
                <a:cs typeface="+mn-cs"/>
              </a:rPr>
              <a:t> الطبيب لا يستغل ما وضع تحت تصرفه من الأجهزة في سبيل معالجة أصحابه وقرابته من غير إذن صاحب العمل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كما أنه لا يسرف في استعمال الأدوات الطبية التي وضعت تحت تصرفه.</a:t>
            </a:r>
            <a:endParaRPr lang="ar-EG" sz="26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والمستشفى لا تستغل الطبيب في طلبه خارج أوقات دوامه في سبيل مصالحها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الكشف على مرضى غير مدرجين في قائمة عمله.</a:t>
            </a:r>
            <a:endParaRPr lang="ar-EG" sz="26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والمر</a:t>
            </a:r>
            <a:r>
              <a:rPr lang="ar-EG" sz="2600" b="1" dirty="0" smtClean="0">
                <a:cs typeface="+mn-cs"/>
              </a:rPr>
              <a:t>ي</a:t>
            </a:r>
            <a:r>
              <a:rPr lang="ar-SA" sz="2600" b="1" dirty="0" smtClean="0">
                <a:cs typeface="+mn-cs"/>
              </a:rPr>
              <a:t>ض لا يستغل فرصة وجوده مع الطبيب في السؤال عن أعراض مرضية يعاني منها بعض من يخصونه</a:t>
            </a:r>
            <a:r>
              <a:rPr lang="ar-EG" sz="2600" b="1" dirty="0" smtClean="0">
                <a:cs typeface="+mn-cs"/>
              </a:rPr>
              <a:t> </a:t>
            </a:r>
            <a:r>
              <a:rPr lang="ar-EG" sz="2600" b="1" dirty="0" err="1" smtClean="0">
                <a:cs typeface="+mn-cs"/>
              </a:rPr>
              <a:t>...</a:t>
            </a:r>
            <a:r>
              <a:rPr lang="ar-SA" sz="2600" b="1" dirty="0" smtClean="0">
                <a:cs typeface="+mn-cs"/>
              </a:rPr>
              <a:t> وهكذا</a:t>
            </a:r>
            <a:r>
              <a:rPr lang="ar-EG" sz="2600" b="1" dirty="0" err="1" smtClean="0">
                <a:cs typeface="+mn-cs"/>
              </a:rPr>
              <a:t>.</a:t>
            </a:r>
            <a:endParaRPr lang="ar-SA" sz="2600" b="1" dirty="0" smtClean="0">
              <a:cs typeface="+mn-cs"/>
            </a:endParaRPr>
          </a:p>
          <a:p>
            <a:pPr algn="just"/>
            <a:endParaRPr lang="ar-SA" sz="2600" b="1" dirty="0" smtClean="0">
              <a:cs typeface="+mn-cs"/>
            </a:endParaRPr>
          </a:p>
          <a:p>
            <a:pPr algn="just"/>
            <a:r>
              <a:rPr lang="ar-SA" sz="2800" b="1" u="sng" dirty="0" smtClean="0">
                <a:cs typeface="+mn-cs"/>
              </a:rPr>
              <a:t>الشرط </a:t>
            </a:r>
            <a:r>
              <a:rPr lang="ar-SA" sz="2800" b="1" u="sng" dirty="0" err="1" smtClean="0">
                <a:cs typeface="+mn-cs"/>
              </a:rPr>
              <a:t>الثالث:</a:t>
            </a:r>
            <a:r>
              <a:rPr lang="ar-SA" sz="2800" b="1" u="sng" dirty="0" smtClean="0">
                <a:cs typeface="+mn-cs"/>
              </a:rPr>
              <a:t> </a:t>
            </a:r>
          </a:p>
          <a:p>
            <a:pPr algn="just"/>
            <a:r>
              <a:rPr lang="ar-SA" sz="2600" b="1" dirty="0" smtClean="0">
                <a:cs typeface="+mn-cs"/>
              </a:rPr>
              <a:t>أن يسلك أصحاب الشأن في المهنة السبل المشروعة التي تحفظ شرف الوسيلة وشرف المقصد</a:t>
            </a:r>
            <a:r>
              <a:rPr lang="ar-EG" sz="2600" b="1" dirty="0" err="1" smtClean="0">
                <a:cs typeface="+mn-cs"/>
              </a:rPr>
              <a:t>؛</a:t>
            </a:r>
            <a:r>
              <a:rPr lang="ar-SA" sz="2600" b="1" dirty="0" smtClean="0">
                <a:cs typeface="+mn-cs"/>
              </a:rPr>
              <a:t> فلا مجال للكذب ولا للنفاق ولا للغش ولا الغيبة ولا النميمة.</a:t>
            </a:r>
            <a:endParaRPr lang="ar-EG" sz="2600" b="1" dirty="0" smtClean="0">
              <a:cs typeface="+mn-cs"/>
            </a:endParaRPr>
          </a:p>
          <a:p>
            <a:pPr algn="just"/>
            <a:endParaRPr lang="en-US" sz="2800" dirty="0" smtClean="0"/>
          </a:p>
          <a:p>
            <a:pPr algn="just"/>
            <a:endParaRPr lang="en-US" sz="2600" b="1" dirty="0" smtClean="0"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877300" cy="914400"/>
          </a:xfrm>
        </p:spPr>
        <p:txBody>
          <a:bodyPr/>
          <a:lstStyle/>
          <a:p>
            <a:pPr rtl="1"/>
            <a:r>
              <a:rPr lang="ar-SA" sz="3600" b="1" dirty="0" smtClean="0"/>
              <a:t>التوجيه الفقهي لخلق الأمانة 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754563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ما ذكرناه سابقاً في الطهارة المهنية وما بعدها يتكرر هنا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ومن ثمَّ فلا داعي لإعادته مرة </a:t>
            </a:r>
            <a:r>
              <a:rPr lang="ar-SA" sz="2600" b="1" dirty="0" err="1" smtClean="0">
                <a:cs typeface="+mn-cs"/>
              </a:rPr>
              <a:t>أخرى.</a:t>
            </a:r>
            <a:r>
              <a:rPr lang="ar-SA" sz="2600" b="1" dirty="0" smtClean="0">
                <a:cs typeface="+mn-cs"/>
              </a:rPr>
              <a:t> </a:t>
            </a:r>
            <a:endParaRPr lang="ar-EG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بمعنى أن الحد الأدنى من الأمانة المهنية ضرورية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وقد تم التنصيص عليه من خلال القوانين والعقود</a:t>
            </a:r>
            <a:r>
              <a:rPr lang="ar-EG" sz="2600" b="1" dirty="0" err="1" smtClean="0">
                <a:cs typeface="+mn-cs"/>
              </a:rPr>
              <a:t>؛</a:t>
            </a:r>
            <a:r>
              <a:rPr lang="ar-SA" sz="2600" b="1" dirty="0" smtClean="0">
                <a:cs typeface="+mn-cs"/>
              </a:rPr>
              <a:t> ومن ثمَّ فإننا دراستنا </a:t>
            </a:r>
            <a:r>
              <a:rPr lang="ar-SA" sz="2600" b="1" dirty="0" smtClean="0"/>
              <a:t>هنا </a:t>
            </a:r>
            <a:r>
              <a:rPr lang="ar-SA" sz="2600" b="1" dirty="0" smtClean="0">
                <a:cs typeface="+mn-cs"/>
              </a:rPr>
              <a:t>تقتصر على ما وراء ذلك.</a:t>
            </a:r>
            <a:endParaRPr lang="en-US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كما أن الأمانة المهنية تختلف من مهنة إلى أخرى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فما يطالب </a:t>
            </a:r>
            <a:r>
              <a:rPr lang="ar-SA" sz="2600" b="1" dirty="0" err="1" smtClean="0">
                <a:cs typeface="+mn-cs"/>
              </a:rPr>
              <a:t>به</a:t>
            </a:r>
            <a:r>
              <a:rPr lang="ar-SA" sz="2600" b="1" dirty="0" smtClean="0">
                <a:cs typeface="+mn-cs"/>
              </a:rPr>
              <a:t> الطبيب يختلف عن المدرس والمهندس وهكذا, وكذلك لا شأن لنا بما وراء المهنة كالبيت والشارع  ونحوهما</a:t>
            </a:r>
            <a:r>
              <a:rPr lang="ar-EG" sz="2600" b="1" dirty="0" err="1" smtClean="0">
                <a:cs typeface="+mn-cs"/>
              </a:rPr>
              <a:t>.</a:t>
            </a:r>
            <a:endParaRPr lang="en-US" sz="2600" b="1" dirty="0"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sz="3600" b="1" dirty="0" smtClean="0"/>
              <a:t>الأدلة في الحث على الأمانة </a:t>
            </a:r>
            <a:r>
              <a:rPr lang="ar-SA" sz="3600" b="1" dirty="0" err="1" smtClean="0"/>
              <a:t>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953000"/>
          </a:xfrm>
        </p:spPr>
        <p:txBody>
          <a:bodyPr/>
          <a:lstStyle/>
          <a:p>
            <a:pPr rtl="1"/>
            <a:r>
              <a:rPr lang="ar-SA" sz="2400" b="1" dirty="0" smtClean="0">
                <a:cs typeface="+mn-cs"/>
              </a:rPr>
              <a:t>يدل لخلق </a:t>
            </a:r>
            <a:r>
              <a:rPr lang="ar-EG" sz="2400" b="1" dirty="0" smtClean="0">
                <a:cs typeface="+mn-cs"/>
              </a:rPr>
              <a:t>الأمانة </a:t>
            </a:r>
            <a:r>
              <a:rPr lang="ar-SA" sz="2400" b="1" dirty="0" smtClean="0">
                <a:cs typeface="+mn-cs"/>
              </a:rPr>
              <a:t>المهني</a:t>
            </a:r>
            <a:r>
              <a:rPr lang="ar-EG" sz="2400" b="1" dirty="0" smtClean="0">
                <a:cs typeface="+mn-cs"/>
              </a:rPr>
              <a:t>ة</a:t>
            </a:r>
            <a:r>
              <a:rPr lang="ar-SA" sz="2400" b="1" dirty="0" smtClean="0">
                <a:cs typeface="+mn-cs"/>
              </a:rPr>
              <a:t> آيات عديدة من كتاب الله وأحاديث كثيرة من سنة رسول الله صلى الله عليه وسلم</a:t>
            </a:r>
            <a:r>
              <a:rPr lang="ar-EG" sz="2400" b="1" dirty="0" err="1" smtClean="0">
                <a:cs typeface="+mn-cs"/>
              </a:rPr>
              <a:t>،</a:t>
            </a:r>
            <a:r>
              <a:rPr lang="ar-SA" sz="2400" b="1" dirty="0" smtClean="0">
                <a:cs typeface="+mn-cs"/>
              </a:rPr>
              <a:t> منها</a:t>
            </a:r>
            <a:r>
              <a:rPr lang="ar-EG" sz="2400" b="1" dirty="0" smtClean="0">
                <a:cs typeface="+mn-cs"/>
              </a:rPr>
              <a:t> ما يلي</a:t>
            </a:r>
            <a:r>
              <a:rPr lang="ar-SA" sz="2400" b="1" dirty="0" err="1" smtClean="0">
                <a:cs typeface="+mn-cs"/>
              </a:rPr>
              <a:t>:</a:t>
            </a:r>
            <a:endParaRPr lang="en-US" sz="2400" b="1" dirty="0" smtClean="0">
              <a:cs typeface="+mn-cs"/>
            </a:endParaRPr>
          </a:p>
          <a:p>
            <a:pPr marL="0" lvl="0" algn="just" rtl="1" eaLnBrk="1" hangingPunct="1"/>
            <a:r>
              <a:rPr lang="ar-SA" sz="2400" b="1" dirty="0" err="1" smtClean="0">
                <a:cs typeface="+mn-cs"/>
              </a:rPr>
              <a:t>1-</a:t>
            </a:r>
            <a:r>
              <a:rPr lang="ar-SA" sz="2400" b="1" dirty="0" smtClean="0">
                <a:cs typeface="+mn-cs"/>
              </a:rPr>
              <a:t> </a:t>
            </a:r>
            <a:r>
              <a:rPr lang="ar-EG" sz="2400" b="1" dirty="0" smtClean="0">
                <a:cs typeface="+mn-cs"/>
              </a:rPr>
              <a:t>قال الله </a:t>
            </a:r>
            <a:r>
              <a:rPr lang="ar-EG" sz="2400" b="1" dirty="0" err="1" smtClean="0"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إِنَّ اللهَ </a:t>
            </a:r>
            <a:r>
              <a:rPr lang="ar-SA" sz="2400" b="1" dirty="0" err="1" smtClean="0">
                <a:cs typeface="+mn-cs"/>
              </a:rPr>
              <a:t>يَأْمُرُكُمْ</a:t>
            </a:r>
            <a:r>
              <a:rPr lang="ar-SA" sz="2400" b="1" dirty="0" smtClean="0">
                <a:cs typeface="+mn-cs"/>
              </a:rPr>
              <a:t> أَنْ </a:t>
            </a:r>
            <a:r>
              <a:rPr lang="ar-SA" sz="2400" b="1" dirty="0" err="1" smtClean="0">
                <a:cs typeface="+mn-cs"/>
              </a:rPr>
              <a:t>تُؤَدُّوا</a:t>
            </a:r>
            <a:r>
              <a:rPr lang="ar-SA" sz="2400" b="1" dirty="0" smtClean="0">
                <a:cs typeface="+mn-cs"/>
              </a:rPr>
              <a:t> الأَمَانَاتِ إِلَى أَهْلِهَا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(النساء 58</a:t>
            </a:r>
            <a:r>
              <a:rPr lang="ar-SA" sz="2400" b="1" dirty="0" err="1" smtClean="0">
                <a:cs typeface="+mn-cs"/>
              </a:rPr>
              <a:t>).</a:t>
            </a:r>
            <a:endParaRPr lang="ar-EG" sz="2400" b="1" dirty="0" smtClean="0">
              <a:cs typeface="+mn-cs"/>
            </a:endParaRPr>
          </a:p>
          <a:p>
            <a:pPr marL="0" lvl="0" algn="just" rtl="1" eaLnBrk="1" hangingPunct="1"/>
            <a:r>
              <a:rPr lang="ar-EG" sz="2400" b="1" dirty="0" smtClean="0">
                <a:cs typeface="+mn-cs"/>
              </a:rPr>
              <a:t>وقال </a:t>
            </a:r>
            <a:r>
              <a:rPr lang="ar-EG" sz="2400" b="1" dirty="0" err="1" smtClean="0"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(الأنفال 27</a:t>
            </a:r>
            <a:r>
              <a:rPr lang="ar-SA" sz="2400" b="1" dirty="0" err="1" smtClean="0">
                <a:cs typeface="+mn-cs"/>
              </a:rPr>
              <a:t>)</a:t>
            </a:r>
            <a:r>
              <a:rPr lang="ar-EG" sz="2400" b="1" dirty="0" err="1" smtClean="0">
                <a:solidFill>
                  <a:srgbClr val="1F497D"/>
                </a:solidFill>
                <a:latin typeface="Century Gothic" pitchFamily="34" charset="0"/>
                <a:cs typeface="+mn-cs"/>
              </a:rPr>
              <a:t>.</a:t>
            </a:r>
            <a:endParaRPr lang="ar-EG" sz="2400" b="1" dirty="0" smtClean="0">
              <a:solidFill>
                <a:srgbClr val="1F497D"/>
              </a:solidFill>
              <a:latin typeface="Century Gothic" pitchFamily="34" charset="0"/>
              <a:cs typeface="+mn-cs"/>
            </a:endParaRPr>
          </a:p>
          <a:p>
            <a:pPr marL="0" lvl="0" algn="just" rtl="1" eaLnBrk="1" hangingPunct="1"/>
            <a:r>
              <a:rPr lang="ar-SA" sz="2400" b="1" dirty="0" smtClean="0">
                <a:cs typeface="+mn-cs"/>
              </a:rPr>
              <a:t>ف</a:t>
            </a:r>
            <a:r>
              <a:rPr lang="ar-EG" sz="2400" b="1" dirty="0" smtClean="0">
                <a:cs typeface="+mn-cs"/>
              </a:rPr>
              <a:t>الآيتان </a:t>
            </a:r>
            <a:r>
              <a:rPr lang="ar-SA" sz="2400" b="1" dirty="0" smtClean="0">
                <a:cs typeface="+mn-cs"/>
              </a:rPr>
              <a:t>تأمر</a:t>
            </a:r>
            <a:r>
              <a:rPr lang="ar-EG" sz="2400" b="1" dirty="0" smtClean="0">
                <a:cs typeface="+mn-cs"/>
              </a:rPr>
              <a:t>ان</a:t>
            </a:r>
            <a:r>
              <a:rPr lang="ar-SA" sz="2400" b="1" dirty="0" smtClean="0">
                <a:cs typeface="+mn-cs"/>
              </a:rPr>
              <a:t> بالحفاظ على الأمانات وأدائها على وجهها المطلوب</a:t>
            </a:r>
            <a:r>
              <a:rPr lang="ar-EG" sz="2400" b="1" dirty="0" err="1" smtClean="0">
                <a:cs typeface="+mn-cs"/>
              </a:rPr>
              <a:t>،</a:t>
            </a:r>
            <a:r>
              <a:rPr lang="ar-SA" sz="2400" b="1" dirty="0" smtClean="0">
                <a:cs typeface="+mn-cs"/>
              </a:rPr>
              <a:t> والأمانة المهنية جزء منها</a:t>
            </a:r>
            <a:r>
              <a:rPr lang="ar-EG" sz="2400" b="1" dirty="0" err="1" smtClean="0">
                <a:cs typeface="+mn-cs"/>
              </a:rPr>
              <a:t>.</a:t>
            </a:r>
            <a:endParaRPr lang="ar-SA" sz="2400" b="1" dirty="0" smtClean="0">
              <a:solidFill>
                <a:srgbClr val="1F497D"/>
              </a:solidFill>
              <a:latin typeface="Century Gothic" pitchFamily="34" charset="0"/>
              <a:cs typeface="+mn-cs"/>
            </a:endParaRPr>
          </a:p>
          <a:p>
            <a:pPr marL="0" lvl="0" algn="just" rtl="1" eaLnBrk="1" hangingPunct="1"/>
            <a:r>
              <a:rPr lang="ar-SA" sz="2400" b="1" dirty="0" err="1" smtClean="0">
                <a:latin typeface="Century Gothic" pitchFamily="34" charset="0"/>
                <a:cs typeface="+mn-cs"/>
              </a:rPr>
              <a:t>2-</a:t>
            </a:r>
            <a:r>
              <a:rPr lang="ar-SA" sz="2400" b="1" dirty="0" smtClean="0">
                <a:latin typeface="Century Gothic" pitchFamily="34" charset="0"/>
                <a:cs typeface="+mn-cs"/>
              </a:rPr>
              <a:t> </a:t>
            </a:r>
            <a:r>
              <a:rPr lang="ar-EG" sz="2400" b="1" dirty="0" smtClean="0">
                <a:latin typeface="Century Gothic" pitchFamily="34" charset="0"/>
                <a:cs typeface="+mn-cs"/>
              </a:rPr>
              <a:t>قال </a:t>
            </a:r>
            <a:r>
              <a:rPr lang="ar-EG" sz="2400" b="1" dirty="0" err="1" smtClean="0">
                <a:latin typeface="Century Gothic" pitchFamily="34" charset="0"/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وَإِذْ أَسَرَّ النَّبِيُّ إِلَى بَعْضِ أَزْوَاجِهِ حَدِيثًا فَلَمَّا نَبَّأَتْ </a:t>
            </a:r>
            <a:r>
              <a:rPr lang="ar-SA" sz="2400" b="1" dirty="0" err="1" smtClean="0">
                <a:cs typeface="+mn-cs"/>
              </a:rPr>
              <a:t>بِهِ</a:t>
            </a:r>
            <a:r>
              <a:rPr lang="ar-SA" sz="2400" b="1" dirty="0" smtClean="0">
                <a:cs typeface="+mn-cs"/>
              </a:rPr>
              <a:t> وَأَظْهَرَهُ اللهُ عَلَيْهِ عَرَّفَ بَعْضَهُ وَأَعْرَضَ عَنْ بَعْضٍ فَلَمَّا نَبَّأَهَا </a:t>
            </a:r>
            <a:r>
              <a:rPr lang="ar-SA" sz="2400" b="1" dirty="0" err="1" smtClean="0">
                <a:cs typeface="+mn-cs"/>
              </a:rPr>
              <a:t>بِهِ</a:t>
            </a:r>
            <a:r>
              <a:rPr lang="ar-SA" sz="2400" b="1" dirty="0" smtClean="0">
                <a:cs typeface="+mn-cs"/>
              </a:rPr>
              <a:t> قَالَتْ مَنْ أَنْبَأَكَ هَذَا قَالَ </a:t>
            </a:r>
            <a:r>
              <a:rPr lang="ar-SA" sz="2400" b="1" dirty="0" err="1" smtClean="0">
                <a:cs typeface="+mn-cs"/>
              </a:rPr>
              <a:t>نَبَّأَنِيَ</a:t>
            </a:r>
            <a:r>
              <a:rPr lang="ar-SA" sz="2400" b="1" dirty="0" smtClean="0">
                <a:cs typeface="+mn-cs"/>
              </a:rPr>
              <a:t> العَلِيمُ الخَبِيرُ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</a:t>
            </a:r>
            <a:r>
              <a:rPr lang="ar-SA" sz="1800" b="1" dirty="0" smtClean="0">
                <a:cs typeface="+mn-cs"/>
              </a:rPr>
              <a:t>(التحريم 3</a:t>
            </a:r>
            <a:r>
              <a:rPr lang="ar-SA" sz="1800" b="1" dirty="0" err="1" smtClean="0">
                <a:cs typeface="+mn-cs"/>
              </a:rPr>
              <a:t>)</a:t>
            </a:r>
            <a:r>
              <a:rPr lang="ar-EG" sz="1800" b="1" dirty="0" err="1" smtClean="0">
                <a:cs typeface="+mn-cs"/>
              </a:rPr>
              <a:t>.</a:t>
            </a:r>
            <a:r>
              <a:rPr lang="ar-SA" sz="1800" b="1" dirty="0" smtClean="0">
                <a:cs typeface="+mn-cs"/>
              </a:rPr>
              <a:t> </a:t>
            </a:r>
            <a:endParaRPr lang="ar-SA" sz="2400" b="1" dirty="0" smtClean="0">
              <a:cs typeface="+mn-cs"/>
            </a:endParaRPr>
          </a:p>
          <a:p>
            <a:pPr marL="0" lvl="0" algn="just" rtl="1" eaLnBrk="1" hangingPunct="1"/>
            <a:r>
              <a:rPr lang="ar-SA" sz="2400" b="1" dirty="0" smtClean="0">
                <a:cs typeface="+mn-cs"/>
              </a:rPr>
              <a:t>وفي هذا ما يدل على أنه ما كان ينبغي لهن الإفضاء بالسر الذي أسره النبي صلى الله عليه وسلم لهن</a:t>
            </a:r>
            <a:r>
              <a:rPr lang="ar-EG" sz="2400" b="1" dirty="0" err="1" smtClean="0">
                <a:cs typeface="+mn-cs"/>
              </a:rPr>
              <a:t>.</a:t>
            </a:r>
            <a:endParaRPr lang="ar-EG" sz="2400" b="1" dirty="0" smtClean="0"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04800" y="457200"/>
            <a:ext cx="9296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err="1" smtClean="0">
                <a:latin typeface="Century Gothic" pitchFamily="34" charset="0"/>
              </a:rPr>
              <a:t>3-</a:t>
            </a:r>
            <a:r>
              <a:rPr lang="ar-SA" sz="2600" b="1" dirty="0" smtClean="0">
                <a:latin typeface="Century Gothic" pitchFamily="34" charset="0"/>
              </a:rPr>
              <a:t> </a:t>
            </a:r>
            <a:r>
              <a:rPr lang="ar-EG" sz="2600" b="1" dirty="0" smtClean="0">
                <a:latin typeface="Century Gothic" pitchFamily="34" charset="0"/>
              </a:rPr>
              <a:t>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تَلْمِزُوا أَنْفُسَكُمْ وَلَا </a:t>
            </a:r>
            <a:r>
              <a:rPr lang="ar-SA" sz="2600" b="1" dirty="0" err="1" smtClean="0"/>
              <a:t>تَنَابَزُوا</a:t>
            </a:r>
            <a:r>
              <a:rPr lang="ar-SA" sz="2600" b="1" dirty="0" smtClean="0"/>
              <a:t> بِالأَلْقَابِ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11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تَجَسَّسُوا وَلَا يَغْتَبْ بَعْضُكُمْ بَعْضًا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12</a:t>
            </a:r>
            <a:r>
              <a:rPr lang="ar-SA" sz="2600" b="1" dirty="0" err="1" smtClean="0"/>
              <a:t>).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وَجَاءُوا عَلَى قَمِيصِهِ بِدَمٍ كَذِبٍ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(يوسف 18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فهذه الآيات تنهى عن صفات خلقية ذميمة</a:t>
            </a:r>
            <a:r>
              <a:rPr lang="ar-EG" sz="2600" b="1" dirty="0" err="1" smtClean="0"/>
              <a:t>،</a:t>
            </a:r>
            <a:r>
              <a:rPr lang="ar-EG" sz="2600" b="1" dirty="0" smtClean="0"/>
              <a:t> </a:t>
            </a:r>
            <a:r>
              <a:rPr lang="ar-SA" sz="2600" b="1" dirty="0" smtClean="0"/>
              <a:t>مثل الكذب والغش والغيبة واللمز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EG" sz="2600" b="1" dirty="0" smtClean="0"/>
              <a:t>و</a:t>
            </a:r>
            <a:r>
              <a:rPr lang="ar-SA" sz="2600" b="1" dirty="0" smtClean="0"/>
              <a:t>كلها </a:t>
            </a:r>
            <a:r>
              <a:rPr lang="ar-EG" sz="2600" b="1" dirty="0" smtClean="0"/>
              <a:t>تتعارض</a:t>
            </a:r>
            <a:r>
              <a:rPr lang="ar-SA" sz="2600" b="1" dirty="0" smtClean="0"/>
              <a:t> مع خلق الأمانة التي يجب التحلي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ومنها الأمانة المهنية.</a:t>
            </a:r>
          </a:p>
          <a:p>
            <a:pPr lvl="0" algn="just"/>
            <a:endParaRPr lang="ar-SA" sz="2600" b="1" dirty="0" smtClean="0"/>
          </a:p>
          <a:p>
            <a:pPr algn="just"/>
            <a:r>
              <a:rPr lang="ar-SA" sz="2600" b="1" dirty="0" err="1" smtClean="0"/>
              <a:t>4-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رسول الله صلى الله عليه وسلم في صفات </a:t>
            </a:r>
            <a:r>
              <a:rPr lang="ar-EG" sz="2600" b="1" dirty="0" err="1" smtClean="0"/>
              <a:t>المنافقين: "</a:t>
            </a:r>
            <a:r>
              <a:rPr lang="ar-SA" sz="2600" b="1" dirty="0" smtClean="0"/>
              <a:t>وإذا أؤتمن خان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EG" sz="2600" b="1" dirty="0" smtClean="0"/>
              <a:t>وقال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أد الأمانة إلى من ائتمنك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تخن من خانك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والحديثان في معنى الآيات السابقة, وتؤكد </a:t>
            </a:r>
            <a:r>
              <a:rPr lang="ar-SA" sz="2600" b="1" smtClean="0"/>
              <a:t>المعنى ذاته.</a:t>
            </a:r>
            <a:endParaRPr lang="ar-EG" sz="2600" b="1" dirty="0" smtClean="0"/>
          </a:p>
          <a:p>
            <a:pPr algn="just"/>
            <a:r>
              <a:rPr lang="ar-SA" sz="2600" b="1" dirty="0" err="1" smtClean="0"/>
              <a:t>5-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مَنْ حَدَّثَ فِي مَجْلِسٍ بِحَدِيثٍ فَالْتَفَتَ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فَهِيَ أَمَانَةٌ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أي أنه لا يجوز نقل كلام شخص </a:t>
            </a:r>
            <a:r>
              <a:rPr lang="ar-SA" sz="2600" b="1" dirty="0" err="1" smtClean="0"/>
              <a:t>وإفشا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حتى وإن لم يطلب كتمانه صراحة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يقل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هذه أمانة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بل يكفي أن يفهم منه ذلك بمجرد الإشارة والإيماء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كالالتفاتة التي تومئ إلى أن صاحبها يريد أن يخفي الخبر عن الآخرين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يريد أن يسمعه غير من يتحدث إليه</a:t>
            </a:r>
            <a:r>
              <a:rPr lang="ar-EG" sz="2600" b="1" dirty="0" err="1" smtClean="0"/>
              <a:t>.</a:t>
            </a:r>
            <a:endParaRPr lang="ar-SA" sz="2600" b="1" dirty="0" smtClean="0"/>
          </a:p>
          <a:p>
            <a:pPr lvl="0" algn="just"/>
            <a:endParaRPr lang="ar-EG" sz="26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sz="3600" b="1" dirty="0" smtClean="0"/>
              <a:t>مظاهر الأمانة </a:t>
            </a:r>
            <a:r>
              <a:rPr lang="ar-SA" sz="3600" b="1" dirty="0" err="1" smtClean="0"/>
              <a:t>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371600"/>
            <a:ext cx="9220200" cy="4754563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ذكر الفقهاء كثيراً من الأحكام الفقهية ذات العلاقة بخصال الأمانة المهنية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منها:</a:t>
            </a:r>
            <a:endParaRPr lang="ar-EG" sz="2600" b="1" dirty="0" smtClean="0">
              <a:cs typeface="+mn-cs"/>
            </a:endParaRPr>
          </a:p>
          <a:p>
            <a:pPr algn="just" rtl="1"/>
            <a:r>
              <a:rPr lang="ar-EG" sz="2600" b="1" u="sng" dirty="0" err="1" smtClean="0">
                <a:cs typeface="+mn-cs"/>
              </a:rPr>
              <a:t>أولا:</a:t>
            </a:r>
            <a:r>
              <a:rPr lang="ar-EG" sz="2600" b="1" u="sng" dirty="0" smtClean="0">
                <a:cs typeface="+mn-cs"/>
              </a:rPr>
              <a:t> </a:t>
            </a:r>
            <a:r>
              <a:rPr lang="ar-SA" sz="2600" b="1" u="sng" dirty="0" smtClean="0">
                <a:cs typeface="+mn-cs"/>
              </a:rPr>
              <a:t>المنع من استغلال المهنة:</a:t>
            </a:r>
            <a:r>
              <a:rPr lang="ar-SA" sz="2600" b="1" dirty="0" smtClean="0">
                <a:cs typeface="+mn-cs"/>
              </a:rPr>
              <a:t> و</a:t>
            </a:r>
            <a:r>
              <a:rPr lang="ar-SA" sz="2600" b="1" dirty="0" smtClean="0"/>
              <a:t>المقصود باستغلال المهنة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هو تسخيرها لتحقيق مصالحه الشخصية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لما يمكن أن تحقق له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ومن صورها الفقهية قبول الهدايا, فقد حذر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من استغلال المهنة فحرم الرشوة, وحرم كذلك هدايا العمال </a:t>
            </a:r>
            <a:r>
              <a:rPr lang="ar-SA" sz="2600" b="1" dirty="0" err="1" smtClean="0"/>
              <a:t>والمسؤولين</a:t>
            </a:r>
            <a:r>
              <a:rPr lang="ar-SA" sz="2600" b="1" dirty="0" smtClean="0"/>
              <a:t> التي تأخذ صورة الهدية لكنها في حقيقتها رشوة, إذ لولا ذلك لما كانت تهدى إليه, ومن هنا أنكر الرسول صلى الله عليه وسلم على ابن </a:t>
            </a:r>
            <a:r>
              <a:rPr lang="ar-SA" sz="2600" b="1" dirty="0" err="1" smtClean="0"/>
              <a:t>اللتبية</a:t>
            </a:r>
            <a:r>
              <a:rPr lang="ar-SA" sz="2600" b="1" dirty="0" smtClean="0"/>
              <a:t> فعله حين استعمله على </a:t>
            </a:r>
            <a:r>
              <a:rPr lang="ar-SA" sz="2600" b="1" dirty="0" err="1" smtClean="0"/>
              <a:t>الزكاة </a:t>
            </a:r>
            <a:r>
              <a:rPr lang="ar-SA" sz="2600" b="1" dirty="0" smtClean="0"/>
              <a:t>(ليجمعها) فجاء وقال: هذا لكم وهذا أهدي </a:t>
            </a:r>
            <a:r>
              <a:rPr lang="ar-SA" sz="2600" b="1" dirty="0" err="1" smtClean="0"/>
              <a:t>إليَّ!</a:t>
            </a:r>
            <a:r>
              <a:rPr lang="ar-SA" sz="2600" b="1" dirty="0" smtClean="0"/>
              <a:t> فَقَامَ رَسُولُ اللهِ صَلَّى اللهُ عَلَيْهِ وَسَلَّمَ عَلَى الْمِنْبَرِ، فَحَمِدَ اللهَ، وَأَثْنَى عَلَيْهِ، </a:t>
            </a:r>
            <a:r>
              <a:rPr lang="ar-SA" sz="2600" b="1" dirty="0" err="1" smtClean="0"/>
              <a:t>وَقَالَ: </a:t>
            </a:r>
            <a:r>
              <a:rPr lang="ar-SA" sz="2600" b="1" dirty="0" smtClean="0"/>
              <a:t>" مَا بَالُ عَامِلٍ أَبْعَثُهُ، فَيَقُولُ: هَذَا لَكُمْ، وَهَذَا أُهْدِيَ لِي، أَفَلَا قَعَدَ فِي بَيْتِ أَبِيهِ، أَوْ فِي بَيْتِ أُمِّهِ، حَتَّى يَنْظُرَ أَيُهْدَى إِلَيْهِ أَمْ </a:t>
            </a:r>
            <a:r>
              <a:rPr lang="ar-SA" sz="2600" b="1" dirty="0" err="1" smtClean="0"/>
              <a:t>لَا؟</a:t>
            </a:r>
            <a:r>
              <a:rPr lang="ar-SA" sz="2600" b="1" dirty="0" smtClean="0"/>
              <a:t> ثم حذر من عقوبة هذا الفعل يوم </a:t>
            </a:r>
            <a:r>
              <a:rPr lang="ar-SA" sz="2600" b="1" dirty="0" err="1" smtClean="0"/>
              <a:t>القيامة“.</a:t>
            </a:r>
            <a:r>
              <a:rPr lang="ar-SA" sz="2600" b="1" dirty="0" smtClean="0"/>
              <a:t> وقال في حديث </a:t>
            </a:r>
            <a:r>
              <a:rPr lang="ar-SA" sz="2600" b="1" dirty="0" err="1" smtClean="0"/>
              <a:t>آخر: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هدايا العمال </a:t>
            </a:r>
            <a:r>
              <a:rPr lang="ar-SA" sz="2600" b="1" dirty="0" err="1" smtClean="0"/>
              <a:t>غلول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وقال </a:t>
            </a:r>
            <a:r>
              <a:rPr lang="ar-SA" sz="2600" b="1" dirty="0" err="1" smtClean="0"/>
              <a:t>أيضاً: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من استعملناه منكم على عمل فكتمنا</a:t>
            </a:r>
            <a:endParaRPr lang="ar-EG" sz="2600" b="1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533400"/>
            <a:ext cx="9067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مِخ</a:t>
            </a:r>
            <a:r>
              <a:rPr lang="ar-EG" sz="2600" b="1" dirty="0" smtClean="0"/>
              <a:t>ْ</a:t>
            </a:r>
            <a:r>
              <a:rPr lang="ar-SA" sz="2600" b="1" dirty="0" err="1" smtClean="0"/>
              <a:t>يطاً</a:t>
            </a:r>
            <a:r>
              <a:rPr lang="ar-SA" sz="2600" b="1" dirty="0" smtClean="0"/>
              <a:t> فما فوقه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كان </a:t>
            </a:r>
            <a:r>
              <a:rPr lang="ar-SA" sz="2600" b="1" dirty="0" err="1" smtClean="0"/>
              <a:t>غلولاً</a:t>
            </a:r>
            <a:r>
              <a:rPr lang="ar-SA" sz="2600" b="1" dirty="0" smtClean="0"/>
              <a:t> يأتي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يوم القيامة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endParaRPr lang="ar-SA" sz="2600" b="1" dirty="0" smtClean="0"/>
          </a:p>
          <a:p>
            <a:pPr lvl="0" algn="just"/>
            <a:r>
              <a:rPr lang="ar-SA" sz="2600" b="1" dirty="0" err="1" smtClean="0"/>
              <a:t>والغلول</a:t>
            </a:r>
            <a:r>
              <a:rPr lang="ar-SA" sz="2600" b="1" dirty="0" smtClean="0"/>
              <a:t> في الأصل: أخذ شيء من مال الغنيمة أو المال المشترك قبل القسمة, وسمي هذا </a:t>
            </a:r>
            <a:r>
              <a:rPr lang="ar-SA" sz="2600" b="1" dirty="0" err="1" smtClean="0"/>
              <a:t>غلولاً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لما فيه من نقض العهد, وخيانة </a:t>
            </a:r>
            <a:r>
              <a:rPr lang="ar-SA" sz="2600" b="1" dirty="0" err="1" smtClean="0"/>
              <a:t>الأمانة.</a:t>
            </a:r>
            <a:r>
              <a:rPr lang="ar-SA" sz="2600" b="1" dirty="0" smtClean="0"/>
              <a:t> </a:t>
            </a:r>
          </a:p>
          <a:p>
            <a:pPr lvl="0" algn="just"/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u="sng" dirty="0" smtClean="0">
                <a:cs typeface="+mn-cs"/>
              </a:rPr>
              <a:t>ثانياً: المنع من الغش في المهنة: </a:t>
            </a:r>
            <a:r>
              <a:rPr lang="ar-SA" sz="2600" b="1" dirty="0" smtClean="0">
                <a:cs typeface="+mn-cs"/>
              </a:rPr>
              <a:t>والغش في المهنة يعني التدليس والخداع في أدائها بما يوهم السلامة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كثرة </a:t>
            </a:r>
            <a:r>
              <a:rPr lang="ar-SA" sz="2600" b="1" dirty="0" err="1" smtClean="0">
                <a:cs typeface="+mn-cs"/>
              </a:rPr>
              <a:t>راغبيها</a:t>
            </a:r>
            <a:r>
              <a:rPr lang="ar-SA" sz="2600" b="1" dirty="0" smtClean="0">
                <a:cs typeface="+mn-cs"/>
              </a:rPr>
              <a:t> لإغراء الآخرين بها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رفع الأجر عليهم.</a:t>
            </a:r>
            <a:r>
              <a:rPr lang="ar-EG" sz="2600" b="1" dirty="0" smtClean="0">
                <a:cs typeface="+mn-cs"/>
              </a:rPr>
              <a:t> </a:t>
            </a:r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dirty="0" smtClean="0">
                <a:cs typeface="+mn-cs"/>
              </a:rPr>
              <a:t>والأصل الفقهي الذي يتأسس عليه المنع من التدليس والخداع في المهنة هو تحريم </a:t>
            </a:r>
            <a:r>
              <a:rPr lang="ar-SA" sz="2600" b="1" dirty="0" err="1" smtClean="0">
                <a:cs typeface="+mn-cs"/>
              </a:rPr>
              <a:t>التصرية.</a:t>
            </a:r>
            <a:r>
              <a:rPr lang="ar-EG" sz="2600" b="1" dirty="0" smtClean="0">
                <a:cs typeface="+mn-cs"/>
              </a:rPr>
              <a:t> </a:t>
            </a:r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dirty="0" smtClean="0">
                <a:cs typeface="+mn-cs"/>
              </a:rPr>
              <a:t>والأصل الفقهي الذي يتأسس عليه المنع من ادعاء كثرة الطالبين للمهنة هو تحريم </a:t>
            </a:r>
            <a:r>
              <a:rPr lang="ar-SA" sz="2600" b="1" dirty="0" err="1" smtClean="0">
                <a:cs typeface="+mn-cs"/>
              </a:rPr>
              <a:t>النجش</a:t>
            </a:r>
            <a:r>
              <a:rPr lang="ar-EG" sz="2600" b="1" dirty="0" err="1" smtClean="0">
                <a:latin typeface="Century Gothic" pitchFamily="34" charset="0"/>
                <a:cs typeface="+mn-cs"/>
              </a:rPr>
              <a:t>.</a:t>
            </a:r>
            <a:endParaRPr lang="ar-SA" sz="2600" b="1" dirty="0" smtClean="0">
              <a:latin typeface="Century Gothic" pitchFamily="34" charset="0"/>
              <a:cs typeface="+mn-cs"/>
            </a:endParaRPr>
          </a:p>
          <a:p>
            <a:pPr lvl="0" algn="just"/>
            <a:r>
              <a:rPr lang="ar-SA" sz="2600" b="1" u="sng" dirty="0" smtClean="0"/>
              <a:t>أما </a:t>
            </a:r>
            <a:r>
              <a:rPr lang="ar-SA" sz="2600" b="1" u="sng" dirty="0" err="1" smtClean="0"/>
              <a:t>التصرية</a:t>
            </a:r>
            <a:r>
              <a:rPr lang="ar-SA" sz="2600" b="1" u="sng" dirty="0" smtClean="0"/>
              <a:t> فهي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ترك حلب الدابة مدة من الزمن, حتى يجتمع قدرٌ كبيرٌ منه في ضرع الدابة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فيتوهم الراغب في الشراء أنها كثيرة اللبن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فيقدم على شرائها.</a:t>
            </a:r>
          </a:p>
          <a:p>
            <a:pPr algn="just"/>
            <a:r>
              <a:rPr lang="ar-SA" sz="2600" b="1" dirty="0" smtClean="0"/>
              <a:t>وهذا العمل محرم بلا خلاف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لما فيه من الخداع والغش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والإخلال بالأمانة المهنية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457200"/>
            <a:ext cx="9067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وقد وردت الأحاديث في النهي عن الغش بصورة عامة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وعن </a:t>
            </a:r>
            <a:r>
              <a:rPr lang="ar-SA" sz="2600" b="1" dirty="0" err="1" smtClean="0"/>
              <a:t>التصرية</a:t>
            </a:r>
            <a:r>
              <a:rPr lang="ar-SA" sz="2600" b="1" dirty="0" smtClean="0"/>
              <a:t> بشكل خاص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فقال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لا تَصُروا الإبل والغنم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بهذا كل عمل من شأنه خداع الآخرين بالشيء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وإغرا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هم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, مع كون الحقيقة على خلاف ذلك, كأن يستخدم أصباغاً أو ألواناً خادعةً تخفي حقيقة وضع السلعة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نكهات تخفي حقيقة الطعم الأصلي لها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أنواعاً من زيوت المحركات لإخفاء وضع محرك السيارة ساعة من الزمن حتى يتم بيعها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وهكذا..</a:t>
            </a:r>
            <a:r>
              <a:rPr lang="ar-SA" sz="2600" b="1" dirty="0" smtClean="0"/>
              <a:t> وهذا كله تدليسٌ وغشٌ محرمٌ, ويخالف الأمانة </a:t>
            </a:r>
            <a:r>
              <a:rPr lang="ar-SA" sz="2600" b="1" dirty="0" err="1" smtClean="0"/>
              <a:t>الخُلقية.</a:t>
            </a:r>
            <a:r>
              <a:rPr lang="ar-SA" sz="2600" b="1" dirty="0" smtClean="0"/>
              <a:t> </a:t>
            </a:r>
            <a:endParaRPr lang="ar-SA" sz="2600" b="1" dirty="0" smtClean="0">
              <a:latin typeface="Century Gothic" pitchFamily="34" charset="0"/>
            </a:endParaRPr>
          </a:p>
          <a:p>
            <a:pPr lvl="0" algn="just"/>
            <a:r>
              <a:rPr lang="ar-SA" sz="2600" b="1" u="sng" dirty="0" smtClean="0"/>
              <a:t>وأما </a:t>
            </a:r>
            <a:r>
              <a:rPr lang="ar-SA" sz="2600" b="1" u="sng" dirty="0" err="1" smtClean="0"/>
              <a:t>النجش</a:t>
            </a:r>
            <a:r>
              <a:rPr lang="ar-SA" sz="2600" b="1" u="sng" dirty="0" smtClean="0"/>
              <a:t> فهو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أن يبدي الشخص رغبة في شراء سلعة, لا ليشتريها, بل لإغراء غيره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وللإيهام بكثرة الراغبين </a:t>
            </a:r>
            <a:r>
              <a:rPr lang="ar-SA" sz="2600" b="1" dirty="0" err="1" smtClean="0"/>
              <a:t>فيها.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وهو محرمٌ شرعاً, ومن أنواع الغش, لما فيه من خداع الآخرين, والتغرير بهم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وقد وردت أحاديث نبوية شريفة في النهي عن هذا الفعل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منها قوله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ولا </a:t>
            </a:r>
            <a:r>
              <a:rPr lang="ar-SA" sz="2600" b="1" dirty="0" err="1" smtClean="0"/>
              <a:t>تناجشوا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ما يشبهه من أنواع الغش والخداع مما يستثير الناس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ويغريهم </a:t>
            </a:r>
            <a:r>
              <a:rPr lang="ar-SA" sz="2600" b="1" dirty="0" err="1" smtClean="0"/>
              <a:t>بالشراء.</a:t>
            </a:r>
            <a:r>
              <a:rPr lang="ar-SA" sz="2600" b="1" dirty="0" smtClean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381000" y="457200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600" b="1" u="sng" dirty="0" err="1" smtClean="0"/>
              <a:t>ثالثا:</a:t>
            </a:r>
            <a:r>
              <a:rPr lang="ar-EG" sz="2600" b="1" u="sng" dirty="0" smtClean="0"/>
              <a:t> </a:t>
            </a:r>
            <a:r>
              <a:rPr lang="ar-SA" sz="2600" b="1" u="sng" dirty="0" smtClean="0"/>
              <a:t>الحجر على </a:t>
            </a:r>
            <a:r>
              <a:rPr lang="ar-EG" sz="2600" b="1" u="sng" dirty="0" smtClean="0"/>
              <a:t>السف</a:t>
            </a:r>
            <a:r>
              <a:rPr lang="ar-SA" sz="2600" b="1" u="sng" dirty="0" smtClean="0"/>
              <a:t>ي</a:t>
            </a:r>
            <a:r>
              <a:rPr lang="ar-EG" sz="2600" b="1" u="sng" dirty="0" smtClean="0"/>
              <a:t>ه</a:t>
            </a:r>
            <a:r>
              <a:rPr lang="ar-SA" sz="2600" b="1" dirty="0" smtClean="0"/>
              <a:t>: والسفيه هو الذي لا يحسن التصرف في المال, ولا يقدر عواقب تصرفاته, فيقدم عليها بدافع الطيش والهوى, وبعيداً عن العقلانية والرشد الذي هو إصلاح المال وتنميته والمحافظة </a:t>
            </a:r>
            <a:r>
              <a:rPr lang="ar-SA" sz="2600" b="1" dirty="0" err="1" smtClean="0"/>
              <a:t>عليه.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إذاً فالسفيه عكس الرشيد, والسفه عكس </a:t>
            </a:r>
            <a:r>
              <a:rPr lang="ar-SA" sz="2600" b="1" dirty="0" err="1" smtClean="0"/>
              <a:t>الرشد.</a:t>
            </a:r>
            <a:r>
              <a:rPr lang="ar-SA" sz="2600" b="1" dirty="0" smtClean="0"/>
              <a:t> ومن صور السفه مثلاً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أن يستهلك الممرض أضعاف المطلوب من الشاش والمراهم في معالجة جرح مريض </a:t>
            </a:r>
            <a:r>
              <a:rPr lang="ar-SA" sz="2600" b="1" dirty="0" err="1" smtClean="0"/>
              <a:t>مثلاً.</a:t>
            </a:r>
            <a:r>
              <a:rPr lang="ar-SA" sz="2600" b="1" dirty="0" smtClean="0"/>
              <a:t> أو أن يستهلك العامل أضعاف ما يحتاج من الوقود للسيارة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الأسلاك لتمديدات </a:t>
            </a:r>
            <a:r>
              <a:rPr lang="ar-SA" sz="2600" b="1" dirty="0" err="1" smtClean="0"/>
              <a:t>كهربائية.</a:t>
            </a:r>
            <a:r>
              <a:rPr lang="ar-SA" sz="2600" b="1" dirty="0" smtClean="0"/>
              <a:t> ونحو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وقد طالب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بالحجر على السفيه ومنعه من التصرف بأمواله, حفاظاً عليها من الضياع والتبديد, فقال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وَلَا تُؤْتُوا السُّفَهَاءَ أَمْوَالَكُمُ الَّتِي جَعَلَ اللهُ لَكُمْ قِيَامًا وَارْزُقُوهُمْ فِيهَا وَاكْسُوهُمْ وَقُولُوا لَهُمْ قَوْلًا مَعْرُوفًا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</a:t>
            </a:r>
            <a:r>
              <a:rPr lang="ar-SA" sz="2600" b="1" dirty="0" err="1" smtClean="0"/>
              <a:t>).</a:t>
            </a:r>
            <a:r>
              <a:rPr lang="ar-SA" sz="2800" dirty="0" smtClean="0"/>
              <a:t> </a:t>
            </a:r>
          </a:p>
          <a:p>
            <a:pPr algn="just"/>
            <a:endParaRPr lang="ar-SA" sz="2800" b="1" dirty="0" smtClean="0"/>
          </a:p>
          <a:p>
            <a:pPr algn="just"/>
            <a:r>
              <a:rPr lang="ar-SA" sz="2600" b="1" dirty="0" smtClean="0"/>
              <a:t>ولا شك أن النهي عن هذه </a:t>
            </a:r>
            <a:r>
              <a:rPr lang="ar-SA" sz="2600" b="1" dirty="0" err="1" smtClean="0"/>
              <a:t>التصرفات </a:t>
            </a:r>
            <a:r>
              <a:rPr lang="ar-SA" sz="2600" b="1" dirty="0" smtClean="0"/>
              <a:t>(</a:t>
            </a:r>
            <a:r>
              <a:rPr lang="ar-SA" sz="2600" b="1" dirty="0" err="1" smtClean="0"/>
              <a:t>الغلول</a:t>
            </a:r>
            <a:r>
              <a:rPr lang="ar-SA" sz="2600" b="1" dirty="0" smtClean="0"/>
              <a:t> والرشوة </a:t>
            </a:r>
            <a:r>
              <a:rPr lang="ar-SA" sz="2600" b="1" dirty="0" err="1" smtClean="0"/>
              <a:t>والتصرية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والنجش</a:t>
            </a:r>
            <a:r>
              <a:rPr lang="ar-SA" sz="2600" b="1" dirty="0" smtClean="0"/>
              <a:t> والإسراف) من شأنها أن تؤسس لخلق الأمانة المهنية.</a:t>
            </a:r>
            <a:r>
              <a:rPr lang="en-US" sz="2600" b="1" dirty="0" smtClean="0"/>
              <a:t> </a:t>
            </a:r>
          </a:p>
          <a:p>
            <a:pPr lvl="0" algn="just"/>
            <a:endParaRPr lang="ar-SA" sz="2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1803</Words>
  <Application>Microsoft Office PowerPoint</Application>
  <PresentationFormat>A4 Paper (210x297 mm)‎</PresentationFormat>
  <Paragraphs>104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الثانية عشرة</vt:lpstr>
      <vt:lpstr>تعريف الأمانة المهنية:</vt:lpstr>
      <vt:lpstr>الشريحة 4</vt:lpstr>
      <vt:lpstr>شروط الأمانة المهنية:</vt:lpstr>
      <vt:lpstr>الشريحة 6</vt:lpstr>
      <vt:lpstr>الشريحة 7</vt:lpstr>
      <vt:lpstr>التوجيه الفقهي لخلق الأمانة المهنية:</vt:lpstr>
      <vt:lpstr>الأدلة في الحث على الأمانة المهنية:</vt:lpstr>
      <vt:lpstr>الشريحة 10</vt:lpstr>
      <vt:lpstr>مظاهر الأمانة المهنية: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125</cp:revision>
  <dcterms:created xsi:type="dcterms:W3CDTF">2009-10-14T19:14:34Z</dcterms:created>
  <dcterms:modified xsi:type="dcterms:W3CDTF">2012-11-24T12:47:23Z</dcterms:modified>
</cp:coreProperties>
</file>