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307" r:id="rId4"/>
    <p:sldId id="267" r:id="rId5"/>
    <p:sldId id="259" r:id="rId6"/>
    <p:sldId id="288" r:id="rId7"/>
    <p:sldId id="308" r:id="rId8"/>
    <p:sldId id="287" r:id="rId9"/>
    <p:sldId id="289" r:id="rId10"/>
    <p:sldId id="290" r:id="rId11"/>
    <p:sldId id="291" r:id="rId12"/>
    <p:sldId id="292" r:id="rId13"/>
    <p:sldId id="298" r:id="rId14"/>
    <p:sldId id="293" r:id="rId15"/>
    <p:sldId id="294" r:id="rId16"/>
    <p:sldId id="295"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86" y="9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moe.gov.sa/tmethaq/"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743200"/>
            <a:ext cx="5403850" cy="1752600"/>
          </a:xfrm>
          <a:prstGeom prst="rect">
            <a:avLst/>
          </a:prstGeom>
          <a:noFill/>
          <a:ln w="9525">
            <a:noFill/>
            <a:miter lim="800000"/>
            <a:headEnd/>
            <a:tailEnd/>
          </a:ln>
        </p:spPr>
        <p:txBody>
          <a:bodyPr anchor="ctr"/>
          <a:lstStyle/>
          <a:p>
            <a:pPr lvl="1" algn="ctr">
              <a:lnSpc>
                <a:spcPct val="80000"/>
              </a:lnSpc>
            </a:pPr>
            <a:r>
              <a:rPr lang="ar-EG" sz="3700" b="1" dirty="0">
                <a:solidFill>
                  <a:srgbClr val="376092"/>
                </a:solidFill>
                <a:latin typeface="AYM Wadiy S_U normal."/>
                <a:cs typeface="Times New Roman" pitchFamily="18" charset="0"/>
              </a:rPr>
              <a:t>اسم المقرر </a:t>
            </a:r>
            <a:r>
              <a:rPr lang="ar-EG" sz="3700" b="1" dirty="0" smtClean="0">
                <a:solidFill>
                  <a:srgbClr val="376092"/>
                </a:solidFill>
                <a:latin typeface="AYM Wadiy S_U normal."/>
                <a:cs typeface="Times New Roman" pitchFamily="18" charset="0"/>
              </a:rPr>
              <a:t>ورقمه</a:t>
            </a:r>
            <a:endParaRPr lang="ar-SA" sz="3700" b="1" dirty="0" smtClean="0">
              <a:solidFill>
                <a:srgbClr val="376092"/>
              </a:solidFill>
              <a:latin typeface="AYM Wadiy S_U normal."/>
              <a:cs typeface="Times New Roman" pitchFamily="18" charset="0"/>
            </a:endParaRPr>
          </a:p>
          <a:p>
            <a:pPr lvl="1" algn="ctr">
              <a:lnSpc>
                <a:spcPct val="80000"/>
              </a:lnSpc>
            </a:pPr>
            <a:endParaRPr lang="ar-SA" sz="3700" b="1" dirty="0">
              <a:solidFill>
                <a:srgbClr val="376092"/>
              </a:solidFill>
              <a:latin typeface="AYM Wadiy S_U normal."/>
              <a:cs typeface="Times New Roman" pitchFamily="18" charset="0"/>
            </a:endParaRPr>
          </a:p>
          <a:p>
            <a:pPr lvl="1" algn="ctr">
              <a:lnSpc>
                <a:spcPct val="80000"/>
              </a:lnSpc>
            </a:pPr>
            <a:r>
              <a:rPr lang="ar-SA" sz="2400" b="1" dirty="0" smtClean="0">
                <a:solidFill>
                  <a:srgbClr val="376092"/>
                </a:solidFill>
                <a:latin typeface="AYM Wadiy S_U normal."/>
                <a:cs typeface="Times New Roman" pitchFamily="18" charset="0"/>
              </a:rPr>
              <a:t>الأخلاق الإسلامية وآداب المهنة- سلم 317</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endParaRPr lang="en-US" sz="2400" b="1" dirty="0">
              <a:solidFill>
                <a:srgbClr val="7F7F7F"/>
              </a:solidFill>
              <a:latin typeface="Calibri" pitchFamily="34" charset="0"/>
            </a:endParaRPr>
          </a:p>
          <a:p>
            <a:pPr lvl="1" algn="ctr">
              <a:lnSpc>
                <a:spcPct val="80000"/>
              </a:lnSpc>
            </a:pPr>
            <a:r>
              <a:rPr lang="ar-SA" sz="2400" b="1" dirty="0">
                <a:solidFill>
                  <a:srgbClr val="7F7F7F"/>
                </a:solidFill>
                <a:latin typeface="Calibri" pitchFamily="34" charset="0"/>
                <a:cs typeface="Times New Roman" pitchFamily="18" charset="0"/>
              </a:rPr>
              <a:t>د. </a:t>
            </a:r>
            <a:r>
              <a:rPr lang="ar-SA" sz="2400" b="1" dirty="0" smtClean="0">
                <a:solidFill>
                  <a:srgbClr val="7F7F7F"/>
                </a:solidFill>
                <a:latin typeface="Calibri" pitchFamily="34" charset="0"/>
                <a:cs typeface="Times New Roman" pitchFamily="18" charset="0"/>
              </a:rPr>
              <a:t>عبد الله </a:t>
            </a:r>
            <a:r>
              <a:rPr lang="ar-SA" sz="2400" b="1" dirty="0" err="1" smtClean="0">
                <a:solidFill>
                  <a:srgbClr val="7F7F7F"/>
                </a:solidFill>
                <a:latin typeface="Calibri" pitchFamily="34" charset="0"/>
                <a:cs typeface="Times New Roman" pitchFamily="18" charset="0"/>
              </a:rPr>
              <a:t>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dirty="0" smtClean="0">
                <a:solidFill>
                  <a:srgbClr val="376092"/>
                </a:solidFill>
                <a:cs typeface="Arial" pitchFamily="34" charset="0"/>
              </a:rPr>
              <a:t>المحاضرة الرابعة عشرة</a:t>
            </a:r>
            <a:endParaRPr lang="en-US" b="1" dirty="0" smtClean="0">
              <a:solidFill>
                <a:srgbClr val="376092"/>
              </a:solidFill>
              <a:cs typeface="Arial" pitchFamily="34" charset="0"/>
            </a:endParaRPr>
          </a:p>
        </p:txBody>
      </p:sp>
      <p:sp>
        <p:nvSpPr>
          <p:cNvPr id="6147" name="Subtitle 5"/>
          <p:cNvSpPr>
            <a:spLocks noGrp="1"/>
          </p:cNvSpPr>
          <p:nvPr>
            <p:ph type="subTitle" idx="1"/>
          </p:nvPr>
        </p:nvSpPr>
        <p:spPr>
          <a:xfrm>
            <a:off x="685800" y="3886200"/>
            <a:ext cx="7734300" cy="1752600"/>
          </a:xfrm>
        </p:spPr>
        <p:txBody>
          <a:bodyPr/>
          <a:lstStyle/>
          <a:p>
            <a:pPr eaLnBrk="1" hangingPunct="1"/>
            <a:r>
              <a:rPr lang="en-US" sz="4800" b="1" dirty="0" smtClean="0">
                <a:solidFill>
                  <a:schemeClr val="tx1"/>
                </a:solidFill>
                <a:cs typeface="Arial" pitchFamily="34" charset="0"/>
              </a:rPr>
              <a:t>(</a:t>
            </a:r>
            <a:r>
              <a:rPr lang="ar-SA" sz="4400" b="1" dirty="0" smtClean="0">
                <a:solidFill>
                  <a:schemeClr val="tx1"/>
                </a:solidFill>
                <a:cs typeface="Arial" pitchFamily="34" charset="0"/>
              </a:rPr>
              <a:t>نموذج من مواثيق الشرف (أو المهنة</a:t>
            </a:r>
            <a:endParaRPr lang="en-US" sz="4800"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600" b="1" dirty="0" smtClean="0"/>
              <a:t>مقدمة عامة</a:t>
            </a:r>
            <a:endParaRPr lang="ar-SA" sz="3600" b="1" dirty="0"/>
          </a:p>
        </p:txBody>
      </p:sp>
      <p:sp>
        <p:nvSpPr>
          <p:cNvPr id="3" name="عنصر نائب للمحتوى 2"/>
          <p:cNvSpPr>
            <a:spLocks noGrp="1"/>
          </p:cNvSpPr>
          <p:nvPr>
            <p:ph idx="1"/>
          </p:nvPr>
        </p:nvSpPr>
        <p:spPr>
          <a:xfrm>
            <a:off x="495300" y="1371601"/>
            <a:ext cx="8915400" cy="4343400"/>
          </a:xfrm>
        </p:spPr>
        <p:txBody>
          <a:bodyPr/>
          <a:lstStyle/>
          <a:p>
            <a:pPr algn="just" rtl="1"/>
            <a:r>
              <a:rPr lang="ar-SA" sz="2300" b="1" dirty="0" smtClean="0"/>
              <a:t>قدَّمْنا فيما سبق نُبذة عن أمهات أخلاق المهنة من الطهارة والأمانة والاستقامة والتعاون والمحبة, وذكرنا أن القدر الضروري من هذه الأخلاق منصوص عليه في الأنظمة والعقود, ومن ثمَّ فهي واجبات, يُلزمُ بها المرءُ بقوة القانون, خلافاً لأخلاق المهنة التي هي سلوكٌ راقٍ متعارف عليه بين أهل المهنة, وينعكس إيجاباً على أدائهم </a:t>
            </a:r>
            <a:r>
              <a:rPr lang="ar-SA" sz="2300" b="1" dirty="0" err="1" smtClean="0"/>
              <a:t>لمهنتهم.</a:t>
            </a:r>
            <a:r>
              <a:rPr lang="ar-SA" sz="2300" b="1" dirty="0" smtClean="0"/>
              <a:t> </a:t>
            </a:r>
          </a:p>
          <a:p>
            <a:pPr algn="just" rtl="1"/>
            <a:r>
              <a:rPr lang="ar-SA" sz="2300" b="1" dirty="0" smtClean="0"/>
              <a:t>وقد درج العاملون في كثير من المهن في عالم اليوم على وضع مواثيق لمهنتهم, أسموها ميثاق الشرف, وهذه المواثيق في معظم بنودها محل اتفاق بين العقلاء, وقد تختلف في بعض الجزئيات من بلد إلى بلد حسب القيم التي يمجدها أهل كل </a:t>
            </a:r>
            <a:r>
              <a:rPr lang="ar-SA" sz="2300" b="1" dirty="0" err="1" smtClean="0"/>
              <a:t>بلد.</a:t>
            </a:r>
            <a:r>
              <a:rPr lang="ar-SA" sz="2300" b="1" dirty="0" smtClean="0"/>
              <a:t> كما أنها تختلف في بعض بنودها من مهنة إلى أخرى, مراعاة لطبيعة المهنة, وما يناسبها, فما يطالب </a:t>
            </a:r>
            <a:r>
              <a:rPr lang="ar-SA" sz="2300" b="1" dirty="0" err="1" smtClean="0"/>
              <a:t>به</a:t>
            </a:r>
            <a:r>
              <a:rPr lang="ar-SA" sz="2300" b="1" dirty="0" smtClean="0"/>
              <a:t> الطبيب يختلف عن ما يطالب </a:t>
            </a:r>
            <a:r>
              <a:rPr lang="ar-SA" sz="2300" b="1" dirty="0" err="1" smtClean="0"/>
              <a:t>به</a:t>
            </a:r>
            <a:r>
              <a:rPr lang="ar-SA" sz="2300" b="1" dirty="0" smtClean="0"/>
              <a:t> القاضي أو المدرس في بعض الجوانب, وإن كانت </a:t>
            </a:r>
            <a:r>
              <a:rPr lang="ar-SA" sz="2300" b="1" dirty="0" err="1" smtClean="0"/>
              <a:t>قليلة.</a:t>
            </a:r>
            <a:r>
              <a:rPr lang="ar-SA" sz="2300" b="1" dirty="0" smtClean="0"/>
              <a:t> كما أن هذه المواثيق تقتصر على ما يخص المهنة من حيث المكان والزمان والأشخاص, ولا شأن لها بما وراء ذلك.</a:t>
            </a:r>
          </a:p>
          <a:p>
            <a:pPr algn="just" rtl="1"/>
            <a:r>
              <a:rPr lang="ar-SA" sz="2300" b="1" dirty="0" smtClean="0"/>
              <a:t>وفيما يلي نقدم ميثاق الشرف لمهنة التعليم في المملكة أنموذجاً, لنقف من خلاله على الجوانب التي أشرنا إليها آنفاً:</a:t>
            </a:r>
            <a:endParaRPr lang="en-US" sz="23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t>ميثاق أخلاقيات مهنة التعليم</a:t>
            </a:r>
            <a:endParaRPr lang="en-US" dirty="0"/>
          </a:p>
        </p:txBody>
      </p:sp>
      <p:sp>
        <p:nvSpPr>
          <p:cNvPr id="7171" name="Text Placeholder 5"/>
          <p:cNvSpPr>
            <a:spLocks noGrp="1"/>
          </p:cNvSpPr>
          <p:nvPr>
            <p:ph idx="1"/>
          </p:nvPr>
        </p:nvSpPr>
        <p:spPr>
          <a:xfrm>
            <a:off x="495300" y="1447800"/>
            <a:ext cx="8915400" cy="4678363"/>
          </a:xfrm>
        </p:spPr>
        <p:txBody>
          <a:bodyPr/>
          <a:lstStyle/>
          <a:p>
            <a:pPr rtl="1"/>
            <a:r>
              <a:rPr lang="ar-SA" sz="2600" b="1" dirty="0" smtClean="0">
                <a:hlinkClick r:id="rId2"/>
              </a:rPr>
              <a:t>مقدمة</a:t>
            </a:r>
            <a:endParaRPr lang="en-US" sz="2600" b="1" dirty="0" smtClean="0"/>
          </a:p>
          <a:p>
            <a:pPr rtl="1"/>
            <a:r>
              <a:rPr lang="ar-SA" sz="2600" b="1" dirty="0" smtClean="0">
                <a:hlinkClick r:id="rId2"/>
              </a:rPr>
              <a:t>المادة الأولى : يقصد بالمصطلحات الآتية المعاني الموضحة قرين كل منها</a:t>
            </a:r>
            <a:r>
              <a:rPr lang="en-US" sz="2600" b="1" dirty="0" smtClean="0">
                <a:hlinkClick r:id="rId2"/>
              </a:rPr>
              <a:t> .</a:t>
            </a:r>
            <a:endParaRPr lang="en-US" sz="2600" b="1" dirty="0" smtClean="0"/>
          </a:p>
          <a:p>
            <a:pPr rtl="1"/>
            <a:r>
              <a:rPr lang="ar-SA" sz="2600" b="1" dirty="0" smtClean="0">
                <a:hlinkClick r:id="rId2"/>
              </a:rPr>
              <a:t>المادة الثانية : أهداف الميثاق</a:t>
            </a:r>
            <a:r>
              <a:rPr lang="en-US" sz="2600" b="1" dirty="0" smtClean="0">
                <a:hlinkClick r:id="rId2"/>
              </a:rPr>
              <a:t> .</a:t>
            </a:r>
            <a:endParaRPr lang="en-US" sz="2600" b="1" dirty="0" smtClean="0"/>
          </a:p>
          <a:p>
            <a:pPr rtl="1"/>
            <a:r>
              <a:rPr lang="ar-SA" sz="2600" b="1" dirty="0" smtClean="0">
                <a:hlinkClick r:id="rId2"/>
              </a:rPr>
              <a:t>المادة الثالثة : رسالة التعليم</a:t>
            </a:r>
            <a:r>
              <a:rPr lang="en-US" sz="2600" b="1" dirty="0" smtClean="0">
                <a:hlinkClick r:id="rId2"/>
              </a:rPr>
              <a:t> .</a:t>
            </a:r>
            <a:endParaRPr lang="en-US" sz="2600" b="1" dirty="0" smtClean="0"/>
          </a:p>
          <a:p>
            <a:pPr rtl="1"/>
            <a:r>
              <a:rPr lang="ar-SA" sz="2600" b="1" dirty="0" smtClean="0">
                <a:hlinkClick r:id="rId2"/>
              </a:rPr>
              <a:t>المادة الرابعة : المعلم وأداؤه المهني</a:t>
            </a:r>
            <a:r>
              <a:rPr lang="en-US" sz="2600" b="1" dirty="0" smtClean="0">
                <a:hlinkClick r:id="rId2"/>
              </a:rPr>
              <a:t> .</a:t>
            </a:r>
            <a:endParaRPr lang="en-US" sz="2600" b="1" dirty="0" smtClean="0"/>
          </a:p>
          <a:p>
            <a:pPr rtl="1"/>
            <a:r>
              <a:rPr lang="ar-SA" sz="2600" b="1" dirty="0" smtClean="0">
                <a:hlinkClick r:id="rId2"/>
              </a:rPr>
              <a:t>المادة الخامسة : المعلم وطلابه</a:t>
            </a:r>
            <a:r>
              <a:rPr lang="en-US" sz="2600" b="1" dirty="0" smtClean="0">
                <a:hlinkClick r:id="rId2"/>
              </a:rPr>
              <a:t> .</a:t>
            </a:r>
            <a:endParaRPr lang="en-US" sz="2600" b="1" dirty="0" smtClean="0"/>
          </a:p>
          <a:p>
            <a:pPr rtl="1"/>
            <a:r>
              <a:rPr lang="ar-SA" sz="2600" b="1" dirty="0" smtClean="0">
                <a:hlinkClick r:id="rId2"/>
              </a:rPr>
              <a:t>المادة السادسة : المعلم والمجتمع</a:t>
            </a:r>
            <a:r>
              <a:rPr lang="en-US" sz="2600" b="1" dirty="0" smtClean="0">
                <a:hlinkClick r:id="rId2"/>
              </a:rPr>
              <a:t> .</a:t>
            </a:r>
            <a:endParaRPr lang="en-US" sz="2600" b="1" dirty="0" smtClean="0"/>
          </a:p>
          <a:p>
            <a:pPr rtl="1"/>
            <a:r>
              <a:rPr lang="ar-SA" sz="2600" b="1" dirty="0" smtClean="0">
                <a:hlinkClick r:id="rId2"/>
              </a:rPr>
              <a:t>المادة السابعة : المعلم والمجتمع المدرسي</a:t>
            </a:r>
            <a:r>
              <a:rPr lang="en-US" sz="2600" b="1" dirty="0" smtClean="0">
                <a:hlinkClick r:id="rId2"/>
              </a:rPr>
              <a:t> .</a:t>
            </a:r>
            <a:endParaRPr lang="en-US" sz="2600" b="1" dirty="0" smtClean="0"/>
          </a:p>
          <a:p>
            <a:pPr rtl="1"/>
            <a:r>
              <a:rPr lang="ar-SA" sz="2600" b="1" dirty="0" smtClean="0">
                <a:hlinkClick r:id="rId2"/>
              </a:rPr>
              <a:t>المادة الثامنة : المعلم والأسرة</a:t>
            </a:r>
            <a:r>
              <a:rPr lang="en-US" sz="2600" b="1" dirty="0" smtClean="0">
                <a:hlinkClick r:id="rId2"/>
              </a:rPr>
              <a:t> .</a:t>
            </a:r>
            <a:endParaRPr lang="en-US" sz="2600" b="1" dirty="0" smtClean="0"/>
          </a:p>
          <a:p>
            <a:pPr rtl="1" eaLnBrk="1" hangingPunct="1"/>
            <a:endParaRPr lang="en-US" b="1" dirty="0" smtClean="0">
              <a:cs typeface="Arial" pitchFamily="34" charset="0"/>
            </a:endParaRP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b="1" dirty="0" err="1" smtClean="0"/>
              <a:t>مقدمة :</a:t>
            </a:r>
            <a:endParaRPr lang="ar-SA" dirty="0" smtClean="0">
              <a:solidFill>
                <a:srgbClr val="376092"/>
              </a:solidFill>
              <a:cs typeface="Arial" pitchFamily="34" charset="0"/>
            </a:endParaRPr>
          </a:p>
        </p:txBody>
      </p:sp>
      <p:sp>
        <p:nvSpPr>
          <p:cNvPr id="8195" name="Content Placeholder 2"/>
          <p:cNvSpPr>
            <a:spLocks noGrp="1"/>
          </p:cNvSpPr>
          <p:nvPr>
            <p:ph idx="1"/>
          </p:nvPr>
        </p:nvSpPr>
        <p:spPr>
          <a:xfrm>
            <a:off x="304800" y="1371600"/>
            <a:ext cx="9220200" cy="4648200"/>
          </a:xfrm>
        </p:spPr>
        <p:txBody>
          <a:bodyPr/>
          <a:lstStyle/>
          <a:p>
            <a:pPr algn="just" rtl="1"/>
            <a:r>
              <a:rPr lang="ar-SA" sz="2600" b="1" dirty="0" smtClean="0"/>
              <a:t>تعد مهنة التعليم رسالة رفيعة الشأن</a:t>
            </a:r>
            <a:r>
              <a:rPr lang="ar-EG" sz="2600" b="1" dirty="0" err="1" smtClean="0"/>
              <a:t>،</a:t>
            </a:r>
            <a:r>
              <a:rPr lang="ar-SA" sz="2600" b="1" dirty="0" smtClean="0"/>
              <a:t> عالية المنزلة</a:t>
            </a:r>
            <a:r>
              <a:rPr lang="ar-EG" sz="2600" b="1" dirty="0" err="1" smtClean="0"/>
              <a:t>،</a:t>
            </a:r>
            <a:r>
              <a:rPr lang="ar-SA" sz="2600" b="1" dirty="0" smtClean="0"/>
              <a:t> تحظى باهتمام الجميع</a:t>
            </a:r>
            <a:r>
              <a:rPr lang="ar-EG" sz="2600" b="1" dirty="0" err="1" smtClean="0"/>
              <a:t>؛</a:t>
            </a:r>
            <a:r>
              <a:rPr lang="ar-SA" sz="2600" b="1" dirty="0" smtClean="0"/>
              <a:t> لما لها من تأثير عظيم في حاضر الأمة ومستقبلها</a:t>
            </a:r>
            <a:r>
              <a:rPr lang="ar-EG" sz="2600" b="1" dirty="0" err="1" smtClean="0"/>
              <a:t>.</a:t>
            </a:r>
            <a:endParaRPr lang="ar-SA" sz="2600" b="1" dirty="0" smtClean="0"/>
          </a:p>
          <a:p>
            <a:pPr algn="just" rtl="1"/>
            <a:r>
              <a:rPr lang="ar-SA" sz="2600" b="1" dirty="0" smtClean="0"/>
              <a:t>ويتجلى سمو هذه المهنة ورفعتها في مضمونها الأخلاقي الذي يحدد مسارها المسلكي، ونتائجها التربوية والتعليمية، وعائدها على الفرد والمجتمع والإنسانية جمعاء.</a:t>
            </a:r>
          </a:p>
          <a:p>
            <a:pPr algn="just" rtl="1"/>
            <a:r>
              <a:rPr lang="ar-SA" sz="2600" b="1" dirty="0" smtClean="0"/>
              <a:t>وبديهي أن تستمد الأمم والمجتمعات أخلاقيات المهنة من قيمها ومقوماتها، ونحن بفضل الله نستمد أخلاقيات هذه المهنة من عقيدتنا الإسلامية المقررة في القرآن الكريم والسنة المطهرة، ورسول الله صلى الله عليه وسلم قدوتنا ومعلمنا في هذا الشأن</a:t>
            </a:r>
            <a:r>
              <a:rPr lang="ar-EG" sz="2600" b="1" dirty="0" err="1" smtClean="0"/>
              <a:t>.</a:t>
            </a:r>
            <a:r>
              <a:rPr lang="ar-SA" sz="2600" b="1" dirty="0" smtClean="0"/>
              <a:t> قال </a:t>
            </a:r>
            <a:r>
              <a:rPr lang="ar-SA" sz="2600" b="1" dirty="0" err="1" smtClean="0"/>
              <a:t>تعالى:</a:t>
            </a:r>
            <a:r>
              <a:rPr lang="ar-SA" sz="2600" b="1" dirty="0" smtClean="0"/>
              <a:t> </a:t>
            </a:r>
            <a:r>
              <a:rPr lang="ar-EG" sz="2600" b="1" dirty="0" err="1" smtClean="0"/>
              <a:t>{</a:t>
            </a:r>
            <a:r>
              <a:rPr lang="ar-SA" sz="2600" b="1" dirty="0" smtClean="0"/>
              <a:t>لَقَدْ كَانَ لَكُمْ فِي رَسُولِ اللهِ أُسْوَةٌ حَسَنَةٌ لِمَنْ كَانَ يَرْجُو اللهَ وَاليَوْمَ الآَخِرَ وَذَكَرَ اللهَ كَثِيرًا</a:t>
            </a:r>
            <a:r>
              <a:rPr lang="ar-SA" sz="2600" b="1" dirty="0" err="1" smtClean="0"/>
              <a:t>}.</a:t>
            </a:r>
            <a:r>
              <a:rPr lang="ar-SA" sz="2600" b="1" dirty="0" smtClean="0"/>
              <a:t> فهو خير قدوة يقتدي بها الأفراد</a:t>
            </a:r>
            <a:r>
              <a:rPr lang="ar-EG" sz="2600" b="1" dirty="0" err="1" smtClean="0"/>
              <a:t>،</a:t>
            </a:r>
            <a:r>
              <a:rPr lang="ar-SA" sz="2600" b="1" dirty="0" smtClean="0"/>
              <a:t> وخصوص</a:t>
            </a:r>
            <a:r>
              <a:rPr lang="ar-EG" sz="2600" b="1" dirty="0" smtClean="0"/>
              <a:t>ً</a:t>
            </a:r>
            <a:r>
              <a:rPr lang="ar-SA" sz="2600" b="1" dirty="0" smtClean="0"/>
              <a:t>ا الطامحون لبلوغ الكمال الإنساني في </a:t>
            </a:r>
            <a:r>
              <a:rPr lang="ar-SA" sz="2600" b="1" dirty="0" err="1" smtClean="0"/>
              <a:t>السلوك.</a:t>
            </a:r>
            <a:r>
              <a:rPr lang="ar-SA" sz="2600" b="1" dirty="0" smtClean="0"/>
              <a:t> </a:t>
            </a:r>
            <a:endParaRPr lang="ar-SA" sz="2600"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5</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6</a:t>
            </a:fld>
            <a:endParaRPr lang="en-US"/>
          </a:p>
        </p:txBody>
      </p:sp>
      <p:sp>
        <p:nvSpPr>
          <p:cNvPr id="3" name="مستطيل 2"/>
          <p:cNvSpPr/>
          <p:nvPr/>
        </p:nvSpPr>
        <p:spPr>
          <a:xfrm>
            <a:off x="304800" y="457200"/>
            <a:ext cx="9220200" cy="4893647"/>
          </a:xfrm>
          <a:prstGeom prst="rect">
            <a:avLst/>
          </a:prstGeom>
        </p:spPr>
        <p:txBody>
          <a:bodyPr wrap="square">
            <a:spAutoFit/>
          </a:bodyPr>
          <a:lstStyle/>
          <a:p>
            <a:pPr algn="just"/>
            <a:r>
              <a:rPr lang="ar-SA" sz="2600" b="1" dirty="0" smtClean="0"/>
              <a:t>إن هذا الميثاق يتضمن ما يشعر </a:t>
            </a:r>
            <a:r>
              <a:rPr lang="ar-SA" sz="2600" b="1" dirty="0" err="1" smtClean="0"/>
              <a:t>به</a:t>
            </a:r>
            <a:r>
              <a:rPr lang="ar-SA" sz="2600" b="1" dirty="0" smtClean="0"/>
              <a:t> كل معلم أنه يتعين عليه مراعاته في أدائه لرسالته، </a:t>
            </a:r>
            <a:r>
              <a:rPr lang="ar-SA" sz="2600" b="1" dirty="0" err="1" smtClean="0"/>
              <a:t>وقيامه</a:t>
            </a:r>
            <a:r>
              <a:rPr lang="ar-SA" sz="2600" b="1" dirty="0" smtClean="0"/>
              <a:t> بعمله قِبَلَ أبنائه الطلاب وزملائه العاملين في الميدان التربوي، وقِبَلَ الوطن بوجه عام، والأمة التي ينتمي إليها بوجه أعم والإنسانية جمعاء</a:t>
            </a:r>
            <a:r>
              <a:rPr lang="ar-EG" sz="2600" b="1" dirty="0" err="1" smtClean="0"/>
              <a:t>.</a:t>
            </a:r>
            <a:endParaRPr lang="ar-EG" sz="2600" b="1" dirty="0" smtClean="0"/>
          </a:p>
          <a:p>
            <a:pPr algn="just"/>
            <a:r>
              <a:rPr lang="ar-SA" sz="2600" b="1" dirty="0" smtClean="0"/>
              <a:t>فالمعلم الناجح هو الذي يأسر قلوب طلابه بلطفه، وحسن خلقه، وحبه لهم، وحنوه عليهم</a:t>
            </a:r>
            <a:r>
              <a:rPr lang="ar-EG" sz="2600" b="1" dirty="0" err="1" smtClean="0"/>
              <a:t>،</a:t>
            </a:r>
            <a:r>
              <a:rPr lang="ar-SA" sz="2600" b="1" dirty="0" smtClean="0"/>
              <a:t> وينال إعجابهم واحترامهم بتمكنه من مادته التي يعلمها، وببراعة إيصالها إليهم</a:t>
            </a:r>
            <a:r>
              <a:rPr lang="ar-EG" sz="2600" b="1" dirty="0" err="1" smtClean="0"/>
              <a:t>.</a:t>
            </a:r>
            <a:endParaRPr lang="ar-EG" sz="2600" b="1" dirty="0" smtClean="0"/>
          </a:p>
          <a:p>
            <a:pPr algn="just"/>
            <a:r>
              <a:rPr lang="ar-SA" sz="2600" b="1" dirty="0" smtClean="0"/>
              <a:t>والمعلم المحب لعمله يخلص له، ويجد المتعة فيه، وتهون عليه الصعاب والطالب يحب معلمه ويحترمه لما يجد فيه من قدوة حسنة، وعلم راسخ وحكمة ورفق</a:t>
            </a:r>
            <a:r>
              <a:rPr lang="ar-EG" sz="2600" b="1" dirty="0" err="1" smtClean="0"/>
              <a:t>.</a:t>
            </a:r>
            <a:endParaRPr lang="ar-EG" sz="2600" b="1" dirty="0" smtClean="0"/>
          </a:p>
          <a:p>
            <a:pPr algn="just"/>
            <a:r>
              <a:rPr lang="ar-SA" sz="2600" b="1" dirty="0" smtClean="0"/>
              <a:t>ورسولنا المعلم محمد بن عبد الله صلى الله عليه وسلم </a:t>
            </a:r>
            <a:r>
              <a:rPr lang="ar-SA" sz="2600" b="1" dirty="0" err="1" smtClean="0"/>
              <a:t>يقول:</a:t>
            </a:r>
            <a:r>
              <a:rPr lang="ar-SA" sz="2600" b="1" dirty="0" smtClean="0"/>
              <a:t> </a:t>
            </a:r>
            <a:r>
              <a:rPr lang="ar-EG" sz="2600" b="1" dirty="0" smtClean="0"/>
              <a:t>"لم يدخل</a:t>
            </a:r>
            <a:r>
              <a:rPr lang="ar-SA" sz="2600" b="1" dirty="0" smtClean="0"/>
              <a:t> الرفق في شيء إلا زانه</a:t>
            </a:r>
            <a:r>
              <a:rPr lang="ar-EG" sz="2600" b="1" dirty="0" err="1" smtClean="0"/>
              <a:t>،</a:t>
            </a:r>
            <a:r>
              <a:rPr lang="ar-SA" sz="2600" b="1" dirty="0" smtClean="0"/>
              <a:t> و</a:t>
            </a:r>
            <a:r>
              <a:rPr lang="ar-EG" sz="2600" b="1" dirty="0" smtClean="0"/>
              <a:t>لم</a:t>
            </a:r>
            <a:r>
              <a:rPr lang="ar-SA" sz="2600" b="1" dirty="0" smtClean="0"/>
              <a:t> ينزع من شيء إلا شانه</a:t>
            </a:r>
            <a:r>
              <a:rPr lang="ar-EG" sz="2600" b="1" dirty="0" err="1" smtClean="0"/>
              <a:t>”</a:t>
            </a:r>
            <a:endParaRPr lang="ar-SA" sz="2600" b="1" dirty="0" smtClean="0"/>
          </a:p>
          <a:p>
            <a:pPr algn="just"/>
            <a:r>
              <a:rPr lang="ar-SA" sz="2600" b="1" dirty="0" smtClean="0"/>
              <a:t>وبحب الطالب للمعلم</a:t>
            </a:r>
            <a:r>
              <a:rPr lang="ar-EG" sz="2600" b="1" dirty="0" err="1" smtClean="0"/>
              <a:t>،</a:t>
            </a:r>
            <a:r>
              <a:rPr lang="ar-SA" sz="2600" b="1" dirty="0" smtClean="0"/>
              <a:t> يحب المادة</a:t>
            </a:r>
            <a:r>
              <a:rPr lang="ar-EG" sz="2600" b="1" dirty="0" err="1" smtClean="0"/>
              <a:t>،</a:t>
            </a:r>
            <a:r>
              <a:rPr lang="ar-SA" sz="2600" b="1" dirty="0" smtClean="0"/>
              <a:t> ويستسهل صعبها</a:t>
            </a:r>
            <a:r>
              <a:rPr lang="ar-EG" sz="2600" b="1" dirty="0" err="1" smtClean="0"/>
              <a:t>،</a:t>
            </a:r>
            <a:r>
              <a:rPr lang="ar-SA" sz="2600" b="1" dirty="0" smtClean="0"/>
              <a:t> ويتألق فيها</a:t>
            </a:r>
            <a:r>
              <a:rPr lang="ar-EG" sz="2600" b="1" dirty="0" err="1" smtClean="0"/>
              <a:t>؛</a:t>
            </a:r>
            <a:r>
              <a:rPr lang="ar-SA" sz="2600" b="1" dirty="0" smtClean="0"/>
              <a:t> فينظر المعلم كيف يدخل إلى قلوب أبنائه ليؤدي المسؤولية العظيمة الملقاة على عاتقه</a:t>
            </a:r>
            <a:r>
              <a:rPr lang="ar-EG" sz="2600" b="1" dirty="0" err="1" smtClean="0"/>
              <a:t>.</a:t>
            </a:r>
            <a:endParaRPr lang="ar-EG" sz="2600" b="1"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7</a:t>
            </a:fld>
            <a:endParaRPr lang="en-US"/>
          </a:p>
        </p:txBody>
      </p:sp>
      <p:sp>
        <p:nvSpPr>
          <p:cNvPr id="3" name="مستطيل 2"/>
          <p:cNvSpPr/>
          <p:nvPr/>
        </p:nvSpPr>
        <p:spPr>
          <a:xfrm>
            <a:off x="457200" y="609600"/>
            <a:ext cx="8839200" cy="4093428"/>
          </a:xfrm>
          <a:prstGeom prst="rect">
            <a:avLst/>
          </a:prstGeom>
        </p:spPr>
        <p:txBody>
          <a:bodyPr wrap="square">
            <a:spAutoFit/>
          </a:bodyPr>
          <a:lstStyle/>
          <a:p>
            <a:r>
              <a:rPr lang="ar-SA" sz="2600" b="1" dirty="0" smtClean="0"/>
              <a:t>ومعلوم أن فاقد الشيء لا يعطيه</a:t>
            </a:r>
            <a:r>
              <a:rPr lang="ar-EG" sz="2600" b="1" dirty="0" err="1" smtClean="0"/>
              <a:t>؛</a:t>
            </a:r>
            <a:r>
              <a:rPr lang="ar-SA" sz="2600" b="1" dirty="0" smtClean="0"/>
              <a:t> فالجاهل لا يستطيع أن ينفع العلم، والضعيف لا يقدر أن يعين بقوة، وأنى للمعلم أن يرقى بالمتعلم</a:t>
            </a:r>
            <a:r>
              <a:rPr lang="ar-EG" sz="2600" b="1" dirty="0" err="1" smtClean="0"/>
              <a:t>!</a:t>
            </a:r>
            <a:r>
              <a:rPr lang="ar-SA" sz="2600" b="1" dirty="0" smtClean="0"/>
              <a:t> وأنّى للمربي إذا لم يكن رصيده من القوة في العلم والأمانة والخلق ما يسع المتعلمين</a:t>
            </a:r>
            <a:r>
              <a:rPr lang="ar-EG" sz="2600" dirty="0" err="1" smtClean="0"/>
              <a:t>!</a:t>
            </a:r>
            <a:endParaRPr lang="ar-SA" sz="2600" b="1" dirty="0" smtClean="0"/>
          </a:p>
          <a:p>
            <a:r>
              <a:rPr lang="ar-SA" sz="2600" b="1" dirty="0" smtClean="0"/>
              <a:t>ومن هنا</a:t>
            </a:r>
            <a:r>
              <a:rPr lang="ar-EG" sz="2600" b="1" dirty="0" err="1" smtClean="0"/>
              <a:t>،</a:t>
            </a:r>
            <a:r>
              <a:rPr lang="ar-SA" sz="2600" b="1" dirty="0" smtClean="0"/>
              <a:t> فالمعلم في المملكة العربية السعودية ينتمي إلى بلد شرفها الله بأنها منطلق رسالة الإسلام، كما شرفها بخدمة الحرمين الشريفين</a:t>
            </a:r>
            <a:r>
              <a:rPr lang="ar-EG" sz="2600" b="1" dirty="0" err="1" smtClean="0"/>
              <a:t>؛</a:t>
            </a:r>
            <a:r>
              <a:rPr lang="ar-SA" sz="2600" b="1" dirty="0" smtClean="0"/>
              <a:t> لذا عليه أن يمثل المسلم الذي يعبد الله على بصيرة بعيداً عن الغلو أو التطرف أو الجفاء أو الانحلال</a:t>
            </a:r>
            <a:r>
              <a:rPr lang="ar-EG" sz="2600" b="1" dirty="0" err="1" smtClean="0"/>
              <a:t>،</a:t>
            </a:r>
            <a:r>
              <a:rPr lang="ar-SA" sz="2600" b="1" dirty="0" smtClean="0"/>
              <a:t> وأن يكون لطلابه قدوة حسنة يتأسون </a:t>
            </a:r>
            <a:r>
              <a:rPr lang="ar-SA" sz="2600" b="1" dirty="0" err="1" smtClean="0"/>
              <a:t>به</a:t>
            </a:r>
            <a:r>
              <a:rPr lang="ar-SA" sz="2600" b="1" dirty="0" smtClean="0"/>
              <a:t>، مهتدياً بهدي الرسول صلى الله عليه وسلم في الوسطية، التي دعا إليها الدين الحنيف في قول الله </a:t>
            </a:r>
            <a:r>
              <a:rPr lang="ar-SA" sz="2600" b="1" dirty="0" err="1" smtClean="0"/>
              <a:t>تعالى: </a:t>
            </a:r>
            <a:r>
              <a:rPr lang="ar-SA" sz="2600" b="1" dirty="0" smtClean="0"/>
              <a:t>{وكذلك جعلناكم أمة وسطاً لتكونوا شهداء على الناس ويكون الرسول عليكم شهيداً</a:t>
            </a:r>
            <a:r>
              <a:rPr lang="ar-SA" sz="2600" b="1" dirty="0" err="1" smtClean="0"/>
              <a:t>} </a:t>
            </a:r>
            <a:r>
              <a:rPr lang="ar-SA" sz="2600" b="1" dirty="0" smtClean="0"/>
              <a:t>(البقرة 143</a:t>
            </a:r>
            <a:r>
              <a:rPr lang="ar-SA" sz="2600" b="1" dirty="0" err="1" smtClean="0"/>
              <a:t>)</a:t>
            </a:r>
            <a:endParaRPr lang="ar-SA" sz="2600"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066800"/>
          </a:xfrm>
        </p:spPr>
        <p:txBody>
          <a:bodyPr/>
          <a:lstStyle/>
          <a:p>
            <a:pPr rtl="1"/>
            <a:r>
              <a:rPr lang="ar-SA" sz="3600" b="1" dirty="0" smtClean="0"/>
              <a:t>المادة الأولى: المصطلحات الواردة في الميثاق:</a:t>
            </a:r>
            <a:endParaRPr lang="en-US" sz="3600" dirty="0"/>
          </a:p>
        </p:txBody>
      </p:sp>
      <p:sp>
        <p:nvSpPr>
          <p:cNvPr id="9219" name="Content Placeholder 2"/>
          <p:cNvSpPr>
            <a:spLocks noGrp="1"/>
          </p:cNvSpPr>
          <p:nvPr>
            <p:ph idx="4294967295"/>
          </p:nvPr>
        </p:nvSpPr>
        <p:spPr>
          <a:xfrm>
            <a:off x="304800" y="1447800"/>
            <a:ext cx="9067800" cy="4525963"/>
          </a:xfrm>
        </p:spPr>
        <p:txBody>
          <a:bodyPr/>
          <a:lstStyle/>
          <a:p>
            <a:pPr rtl="1">
              <a:buNone/>
            </a:pPr>
            <a:r>
              <a:rPr lang="ar-SA" sz="2800" b="1" dirty="0" smtClean="0"/>
              <a:t>يقصد بالمصطلحات الآتية المعاني الموضحة قرين كل </a:t>
            </a:r>
            <a:r>
              <a:rPr lang="ar-SA" sz="2800" b="1" dirty="0" err="1" smtClean="0"/>
              <a:t>منها :</a:t>
            </a:r>
            <a:endParaRPr lang="ar-SA" sz="2800" b="1" dirty="0" smtClean="0"/>
          </a:p>
          <a:p>
            <a:pPr rtl="1"/>
            <a:r>
              <a:rPr lang="ar-SA" sz="2800" b="1" dirty="0" smtClean="0"/>
              <a:t>أخلاقيات مهنة التعليم</a:t>
            </a:r>
            <a:r>
              <a:rPr lang="es-ES_tradnl" sz="2800" b="1" dirty="0" smtClean="0"/>
              <a:t> : </a:t>
            </a:r>
            <a:r>
              <a:rPr lang="ar-SA" sz="2800" b="1" dirty="0" smtClean="0"/>
              <a:t>السجايا الحميدة والسلوكيات الفاضلة التي يتعين أن يتحلى </a:t>
            </a:r>
            <a:r>
              <a:rPr lang="ar-SA" sz="2800" b="1" dirty="0" err="1" smtClean="0"/>
              <a:t>بها</a:t>
            </a:r>
            <a:r>
              <a:rPr lang="ar-SA" sz="2800" b="1" dirty="0" smtClean="0"/>
              <a:t> العاملون في حقل التعليم العام فكراً وسلوكاً أمام الله ثم أمام ولاة الأمر وأمام أنفسهم والآخرين، وترتب عليهم واجبات أخلاقية.</a:t>
            </a:r>
            <a:endParaRPr lang="en-US" sz="2800" b="1" dirty="0" smtClean="0"/>
          </a:p>
          <a:p>
            <a:pPr rtl="1"/>
            <a:r>
              <a:rPr lang="ar-SA" sz="2800" b="1" dirty="0" smtClean="0"/>
              <a:t>المعلم: المعلم والمعلمة والقائمون والقائمات على العملية التربوية من مشرفين ومشرفات ومديرين ومديرات ومرشدين ومرشدات ونحوهم.</a:t>
            </a:r>
            <a:endParaRPr lang="en-US" sz="2800" b="1" dirty="0" smtClean="0"/>
          </a:p>
          <a:p>
            <a:pPr rtl="1"/>
            <a:r>
              <a:rPr lang="ar-SA" sz="2800" b="1" dirty="0" smtClean="0"/>
              <a:t>الطالب: الطالب والطالبة في مدارس التعليم العام وما في مستواها</a:t>
            </a:r>
            <a:r>
              <a:rPr lang="es-ES_tradnl" sz="2800" b="1" dirty="0" smtClean="0"/>
              <a:t> </a:t>
            </a:r>
            <a:r>
              <a:rPr lang="es-ES_tradnl" dirty="0" smtClean="0"/>
              <a:t>.</a:t>
            </a:r>
            <a:endParaRPr lang="en-US"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8</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600" b="1" dirty="0" smtClean="0"/>
              <a:t>المادة الثانية: أهداف </a:t>
            </a:r>
            <a:r>
              <a:rPr lang="ar-SA" sz="3600" b="1" dirty="0" err="1" smtClean="0"/>
              <a:t>الميثاق:</a:t>
            </a:r>
            <a:endParaRPr lang="ar-SA" sz="3600" dirty="0"/>
          </a:p>
        </p:txBody>
      </p:sp>
      <p:sp>
        <p:nvSpPr>
          <p:cNvPr id="3" name="عنصر نائب للمحتوى 2"/>
          <p:cNvSpPr>
            <a:spLocks noGrp="1"/>
          </p:cNvSpPr>
          <p:nvPr>
            <p:ph idx="1"/>
          </p:nvPr>
        </p:nvSpPr>
        <p:spPr/>
        <p:txBody>
          <a:bodyPr/>
          <a:lstStyle/>
          <a:p>
            <a:pPr rtl="1"/>
            <a:r>
              <a:rPr lang="ar-SA" sz="2800" b="1" dirty="0" smtClean="0"/>
              <a:t>يهدف الميثاق إلى تعزيز انتماء المعلم لرسالته ومهنته، والارتقاء </a:t>
            </a:r>
            <a:r>
              <a:rPr lang="ar-SA" sz="2800" b="1" dirty="0" err="1" smtClean="0"/>
              <a:t>بها</a:t>
            </a:r>
            <a:r>
              <a:rPr lang="ar-SA" sz="2800" b="1" dirty="0" smtClean="0"/>
              <a:t> والإسهام في تطوير المجتمع الذي يعيش فيه وتقدمه، </a:t>
            </a:r>
            <a:r>
              <a:rPr lang="ar-SA" sz="2800" b="1" dirty="0" err="1" smtClean="0"/>
              <a:t>وتحبيبه</a:t>
            </a:r>
            <a:r>
              <a:rPr lang="ar-SA" sz="2800" b="1" dirty="0" smtClean="0"/>
              <a:t> لطلابه وشدهم إليه، والإفادة منه </a:t>
            </a:r>
          </a:p>
          <a:p>
            <a:pPr rtl="1"/>
            <a:r>
              <a:rPr lang="ar-SA" sz="2800" b="1" dirty="0" smtClean="0"/>
              <a:t>وذلك من خلال الآتي:</a:t>
            </a:r>
            <a:endParaRPr lang="en-US" sz="2800" b="1" dirty="0" smtClean="0"/>
          </a:p>
          <a:p>
            <a:pPr lvl="0" rtl="1"/>
            <a:r>
              <a:rPr lang="ar-SA" sz="2800" b="1" dirty="0" smtClean="0"/>
              <a:t>1- توعية المعلم بأهمية المهنة ودورها في بناء مستقبل وطنه.</a:t>
            </a:r>
            <a:endParaRPr lang="en-US" sz="2800" b="1" dirty="0" smtClean="0"/>
          </a:p>
          <a:p>
            <a:pPr lvl="0" rtl="1"/>
            <a:r>
              <a:rPr lang="ar-SA" sz="2800" b="1" dirty="0" smtClean="0"/>
              <a:t>2- الإسهام في تعزيز مكانة المعلم العلمية والاجتماعية.</a:t>
            </a:r>
            <a:endParaRPr lang="en-US" sz="2800" b="1" dirty="0" smtClean="0"/>
          </a:p>
          <a:p>
            <a:pPr lvl="0" rtl="1"/>
            <a:r>
              <a:rPr lang="en-US" sz="2800" b="1" dirty="0" smtClean="0"/>
              <a:t> </a:t>
            </a:r>
            <a:r>
              <a:rPr lang="ar-SA" sz="2800" b="1" dirty="0" smtClean="0"/>
              <a:t>3- حفز المعلم على أن يتمثل قيم مهنته وأخلاقها سلوكاً في حياته</a:t>
            </a:r>
            <a:r>
              <a:rPr lang="en-US" sz="2800" b="1" dirty="0" smtClean="0"/>
              <a:t>.</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600" b="1" dirty="0" smtClean="0"/>
              <a:t>المادة الثالثة: رسالة </a:t>
            </a:r>
            <a:r>
              <a:rPr lang="ar-SA" sz="3600" b="1" dirty="0" err="1" smtClean="0"/>
              <a:t>التعليم:</a:t>
            </a:r>
            <a:endParaRPr lang="ar-SA" sz="3600" dirty="0"/>
          </a:p>
        </p:txBody>
      </p:sp>
      <p:sp>
        <p:nvSpPr>
          <p:cNvPr id="3" name="عنصر نائب للمحتوى 2"/>
          <p:cNvSpPr>
            <a:spLocks noGrp="1"/>
          </p:cNvSpPr>
          <p:nvPr>
            <p:ph idx="1"/>
          </p:nvPr>
        </p:nvSpPr>
        <p:spPr>
          <a:xfrm>
            <a:off x="533400" y="1600200"/>
            <a:ext cx="9144000" cy="4525963"/>
          </a:xfrm>
        </p:spPr>
        <p:txBody>
          <a:bodyPr/>
          <a:lstStyle/>
          <a:p>
            <a:pPr marL="514350" lvl="0" indent="-514350" rtl="1">
              <a:buFont typeface="+mj-lt"/>
              <a:buAutoNum type="arabicPeriod"/>
            </a:pPr>
            <a:r>
              <a:rPr lang="ar-SA" sz="2800" b="1" dirty="0" smtClean="0"/>
              <a:t>التعليم رسالة تستمد أخلاقياتها من هدي شريعتنا ومبادئ حضارتنا، وتوجب على القائمين </a:t>
            </a:r>
            <a:r>
              <a:rPr lang="ar-SA" sz="2800" b="1" dirty="0" err="1" smtClean="0"/>
              <a:t>بها</a:t>
            </a:r>
            <a:r>
              <a:rPr lang="ar-SA" sz="2800" b="1" dirty="0" smtClean="0"/>
              <a:t> أداء حق الانتماء إليها إخلاصاً في العمل، وصدقاً مع النفس والناس، وعطاءً مستمراً لنشر العلم وفضائله.</a:t>
            </a:r>
            <a:endParaRPr lang="en-US" sz="2800" b="1" dirty="0" smtClean="0"/>
          </a:p>
          <a:p>
            <a:pPr marL="514350" lvl="0" indent="-514350" rtl="1">
              <a:buFont typeface="+mj-lt"/>
              <a:buAutoNum type="arabicPeriod"/>
            </a:pPr>
            <a:r>
              <a:rPr lang="ar-SA" sz="2800" b="1" dirty="0" smtClean="0"/>
              <a:t>المعلم صاحب رسالة يستشعر عظمتها ويؤمن بأهميتها، ويؤدي حقها بمهنية عالية.</a:t>
            </a:r>
            <a:endParaRPr lang="en-US" sz="2800" b="1" dirty="0" smtClean="0"/>
          </a:p>
          <a:p>
            <a:pPr marL="514350" lvl="0" indent="-514350" rtl="1">
              <a:buFont typeface="+mj-lt"/>
              <a:buAutoNum type="arabicPeriod"/>
            </a:pPr>
            <a:r>
              <a:rPr lang="en-US" sz="2800" b="1" dirty="0" smtClean="0"/>
              <a:t> </a:t>
            </a:r>
            <a:r>
              <a:rPr lang="ar-SA" sz="2800" b="1" dirty="0" smtClean="0"/>
              <a:t>اعتزاز المعلم بمهنته وإدراكه المستمر لرسالته يدعوانه إلى الحرص على نقاء السيرة وطهارة السريرة ، حفاظاً على شرف مهنة التعليم.</a:t>
            </a:r>
            <a:endParaRPr lang="en-US" sz="28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rtl="1"/>
            <a:r>
              <a:rPr lang="ar-SA" sz="3600" b="1" dirty="0" smtClean="0"/>
              <a:t>المادة الرابعة: المعلم وأداؤه </a:t>
            </a:r>
            <a:r>
              <a:rPr lang="ar-SA" sz="3600" b="1" dirty="0" err="1" smtClean="0"/>
              <a:t>المهني:</a:t>
            </a:r>
            <a:endParaRPr lang="ar-SA" sz="3600" dirty="0"/>
          </a:p>
        </p:txBody>
      </p:sp>
      <p:sp>
        <p:nvSpPr>
          <p:cNvPr id="3" name="عنصر نائب للمحتوى 2"/>
          <p:cNvSpPr>
            <a:spLocks noGrp="1"/>
          </p:cNvSpPr>
          <p:nvPr>
            <p:ph idx="1"/>
          </p:nvPr>
        </p:nvSpPr>
        <p:spPr>
          <a:xfrm>
            <a:off x="228600" y="1371600"/>
            <a:ext cx="9448800" cy="4754563"/>
          </a:xfrm>
        </p:spPr>
        <p:txBody>
          <a:bodyPr/>
          <a:lstStyle/>
          <a:p>
            <a:pPr marL="514350" lvl="0" indent="-514350" rtl="1">
              <a:buFont typeface="+mj-lt"/>
              <a:buAutoNum type="arabicPeriod"/>
            </a:pPr>
            <a:r>
              <a:rPr lang="ar-SA" sz="2400" b="1" dirty="0" smtClean="0"/>
              <a:t>المعلم مثال للمسلم المعتز بدينه المتأسي برسول الله صلى الله عليه وسلم في جميع أقواله، الوسطي في تعاملاته وأحكامه.</a:t>
            </a:r>
            <a:endParaRPr lang="en-US" sz="2400" b="1" dirty="0" smtClean="0"/>
          </a:p>
          <a:p>
            <a:pPr marL="514350" lvl="0" indent="-514350" rtl="1">
              <a:buFont typeface="+mj-lt"/>
              <a:buAutoNum type="arabicPeriod"/>
            </a:pPr>
            <a:r>
              <a:rPr lang="en-US" sz="2400" b="1" dirty="0" smtClean="0"/>
              <a:t> </a:t>
            </a:r>
            <a:r>
              <a:rPr lang="ar-SA" sz="2400" b="1" dirty="0" smtClean="0"/>
              <a:t>المعلم يدرك أن النمو المهني واجب أساس، والثقافة الذاتية المستمرة منهج في حياته، يطور نفسه وينمي معارفه منتفعاً بكل جديد في مجال تخصصه، وفنون التدريس ومهاراته.</a:t>
            </a:r>
            <a:endParaRPr lang="en-US" sz="2400" b="1" dirty="0" smtClean="0"/>
          </a:p>
          <a:p>
            <a:pPr marL="514350" lvl="0" indent="-514350" rtl="1">
              <a:buFont typeface="+mj-lt"/>
              <a:buAutoNum type="arabicPeriod"/>
            </a:pPr>
            <a:r>
              <a:rPr lang="en-US" sz="2400" b="1" dirty="0" smtClean="0"/>
              <a:t> </a:t>
            </a:r>
            <a:r>
              <a:rPr lang="ar-SA" sz="2400" b="1" dirty="0" smtClean="0"/>
              <a:t>يدرك المعلم أن الاستقامة والصدق، والأمانة، والحلم، والحزم، والانضباط، والتسامح، وحسن المظهر، وبشاشة الوجه، سمات رئيسة في تكوين شخصيته.</a:t>
            </a:r>
            <a:endParaRPr lang="en-US" sz="2400" b="1" dirty="0" smtClean="0"/>
          </a:p>
          <a:p>
            <a:pPr marL="514350" lvl="0" indent="-514350" rtl="1">
              <a:buFont typeface="+mj-lt"/>
              <a:buAutoNum type="arabicPeriod"/>
            </a:pPr>
            <a:r>
              <a:rPr lang="en-US" sz="2400" b="1" dirty="0" smtClean="0"/>
              <a:t> </a:t>
            </a:r>
            <a:r>
              <a:rPr lang="ar-SA" sz="2400" b="1" dirty="0" smtClean="0"/>
              <a:t>المعلم يدرك أن الرقيب </a:t>
            </a:r>
            <a:r>
              <a:rPr lang="ar-SA" sz="2400" b="1" dirty="0" err="1" smtClean="0"/>
              <a:t>الحقيقي</a:t>
            </a:r>
            <a:r>
              <a:rPr lang="ar-SA" sz="2400" b="1" dirty="0" smtClean="0"/>
              <a:t> على سلوكه، بعد الله سبحانه وتعالى، هو ضمير يقظ وحسٌ ناقد، وأن الرقابة الخارجية مهما تنوعت أساليبها لا ترقى إلى الرقابة الذاتية، لذلك يسعى المعلم بكل وسيلة متاحة إلى بث هذه الروح بين طلابه ومجتمعه، ويضرب المثل والقدوة في التمسك بها.</a:t>
            </a:r>
            <a:endParaRPr lang="en-US" sz="2400" b="1" dirty="0" smtClean="0"/>
          </a:p>
          <a:p>
            <a:pPr marL="514350" lvl="0" indent="-514350" rtl="1">
              <a:buFont typeface="+mj-lt"/>
              <a:buAutoNum type="arabicPeriod"/>
            </a:pPr>
            <a:r>
              <a:rPr lang="en-US" sz="2400" b="1" dirty="0" smtClean="0"/>
              <a:t> </a:t>
            </a:r>
            <a:r>
              <a:rPr lang="ar-SA" sz="2400" b="1" dirty="0" smtClean="0"/>
              <a:t>يسهم المعلم في ترسيخ مفهوم المواطنة لدى الطلاب، وغرس أهمية مبدأ الاعتدال والتسامح والتعايش بعيداً عن الغلو والتطرف.</a:t>
            </a:r>
            <a:endParaRPr lang="en-US" sz="24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rtl="1"/>
            <a:r>
              <a:rPr lang="ar-SA" sz="3600" b="1" dirty="0" smtClean="0"/>
              <a:t>المادة الخامسة: المعلم </a:t>
            </a:r>
            <a:r>
              <a:rPr lang="ar-SA" sz="3600" b="1" dirty="0" err="1" smtClean="0"/>
              <a:t>وطلابه:</a:t>
            </a:r>
            <a:endParaRPr lang="ar-SA" sz="3600" dirty="0"/>
          </a:p>
        </p:txBody>
      </p:sp>
      <p:sp>
        <p:nvSpPr>
          <p:cNvPr id="3" name="عنصر نائب للمحتوى 2"/>
          <p:cNvSpPr>
            <a:spLocks noGrp="1"/>
          </p:cNvSpPr>
          <p:nvPr>
            <p:ph idx="1"/>
          </p:nvPr>
        </p:nvSpPr>
        <p:spPr>
          <a:xfrm>
            <a:off x="152400" y="1371600"/>
            <a:ext cx="9753600" cy="4648200"/>
          </a:xfrm>
        </p:spPr>
        <p:txBody>
          <a:bodyPr/>
          <a:lstStyle/>
          <a:p>
            <a:pPr marL="514350" lvl="0" indent="-514350" rtl="1">
              <a:buFont typeface="+mj-lt"/>
              <a:buAutoNum type="arabicPeriod"/>
            </a:pPr>
            <a:r>
              <a:rPr lang="ar-SA" sz="2500" b="1" dirty="0" smtClean="0"/>
              <a:t>العلاقة بين المعلم وطلابه، والمعلمة وطالباتها, لُحْمتها الرغبة في نفعهم، وسَداها الشفقة عليهم والبر بهم، وأساسها المودة الحانية، وحارسها الحزم الضروري، وهدفها تحقيق خيريّ الدنيا والآخرة للجيل المأمول للنهضة والتقدم.</a:t>
            </a:r>
            <a:endParaRPr lang="en-US" sz="2500" b="1" dirty="0" smtClean="0"/>
          </a:p>
          <a:p>
            <a:pPr marL="514350" lvl="0" indent="-514350" rtl="1">
              <a:buFont typeface="+mj-lt"/>
              <a:buAutoNum type="arabicPeriod"/>
            </a:pPr>
            <a:r>
              <a:rPr lang="es-ES_tradnl" sz="2500" b="1" dirty="0" smtClean="0"/>
              <a:t> </a:t>
            </a:r>
            <a:r>
              <a:rPr lang="ar-SA" sz="2500" b="1" dirty="0" smtClean="0"/>
              <a:t>المعلم قدوة لطلابه خاصة، وللمجتمع عامة، وهو حريص على أن يكون أثره في الناس حميداً باقياً، لذلك فهو يستمسك بالقيم الأخلاقية، والمثل العليا ويدعو إليها وينشرها بين طلابه والناس كافة، ويعمل على شيوعها واحترامها ما استطاع إلى ذلك سبيلاً.</a:t>
            </a:r>
            <a:endParaRPr lang="en-US" sz="2500" b="1" dirty="0" smtClean="0"/>
          </a:p>
          <a:p>
            <a:pPr marL="514350" lvl="0" indent="-514350" rtl="1">
              <a:buFont typeface="+mj-lt"/>
              <a:buAutoNum type="arabicPeriod"/>
            </a:pPr>
            <a:r>
              <a:rPr lang="es-ES_tradnl" sz="2500" b="1" dirty="0" smtClean="0"/>
              <a:t> </a:t>
            </a:r>
            <a:r>
              <a:rPr lang="ar-SA" sz="2500" b="1" dirty="0" smtClean="0"/>
              <a:t>يحسن المعلم الظن بطلابه ويعلمهم أن يكونوا كذلك في حياتهم العامة والخاصة ليلتمسوا العذر لغيرهم قبل التماس الخطأ, ويروا عيوب أنفسهم قبل رؤية عيوب الآخرين.</a:t>
            </a:r>
            <a:endParaRPr lang="en-US" sz="2500" b="1" dirty="0" smtClean="0"/>
          </a:p>
          <a:p>
            <a:pPr marL="514350" lvl="0" indent="-514350" rtl="1">
              <a:buFont typeface="+mj-lt"/>
              <a:buAutoNum type="arabicPeriod"/>
            </a:pPr>
            <a:r>
              <a:rPr lang="ar-SA" sz="2500" b="1" dirty="0" smtClean="0"/>
              <a:t>المعلم أحرص الناس على نفع طلابه، يبذل جهده كله في تعليمهم، وتربيتهم، وتوجيههم، يدلهم على طريق الخير ويرغبهم فيه ويبين لهم الشر </a:t>
            </a:r>
            <a:r>
              <a:rPr lang="ar-SA" sz="2500" b="1" dirty="0" err="1" smtClean="0"/>
              <a:t>ويذودهم</a:t>
            </a:r>
            <a:r>
              <a:rPr lang="ar-SA" sz="2500" b="1" dirty="0" smtClean="0"/>
              <a:t> عنه، في رعاية متكاملة لنموهم دينياً وعلمياً وخلقياً ونفسياً واجتماعياً وصحياً.</a:t>
            </a:r>
            <a:endParaRPr lang="en-US" sz="2500" b="1" dirty="0" smtClean="0"/>
          </a:p>
          <a:p>
            <a:pPr marL="514350" indent="-514350">
              <a:buFont typeface="+mj-lt"/>
              <a:buAutoNum type="arabicPeriod"/>
            </a:pP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13</a:t>
            </a:fld>
            <a:endParaRPr lang="en-US"/>
          </a:p>
        </p:txBody>
      </p:sp>
      <p:sp>
        <p:nvSpPr>
          <p:cNvPr id="3" name="مستطيل 2"/>
          <p:cNvSpPr/>
          <p:nvPr/>
        </p:nvSpPr>
        <p:spPr>
          <a:xfrm>
            <a:off x="381000" y="457200"/>
            <a:ext cx="9144000" cy="4832092"/>
          </a:xfrm>
          <a:prstGeom prst="rect">
            <a:avLst/>
          </a:prstGeom>
        </p:spPr>
        <p:txBody>
          <a:bodyPr wrap="square">
            <a:spAutoFit/>
          </a:bodyPr>
          <a:lstStyle/>
          <a:p>
            <a:pPr marL="514350" lvl="0" indent="-514350"/>
            <a:r>
              <a:rPr lang="ar-SA" sz="2800" b="1" dirty="0" smtClean="0"/>
              <a:t>5- المعلم يعدل بين طلابه في عطائه وتعامله ورقابته وتقويمه لأدائهم، ويصون كرامتهم ويعي حقوقهم، ويستثمر أوقاتهم بكل مفيد وهو بذلك لا يسمح باتخاذ دروسه ساحة لغير ما يعنى بتعليمه، في مجال تخصصه.</a:t>
            </a:r>
            <a:endParaRPr lang="en-US" sz="2800" b="1" dirty="0" smtClean="0"/>
          </a:p>
          <a:p>
            <a:pPr marL="514350" lvl="0" indent="-514350"/>
            <a:r>
              <a:rPr lang="ar-SA" sz="2800" b="1" dirty="0" smtClean="0"/>
              <a:t>6- </a:t>
            </a:r>
            <a:r>
              <a:rPr lang="es-ES_tradnl" sz="2800" b="1" dirty="0" smtClean="0"/>
              <a:t> </a:t>
            </a:r>
            <a:r>
              <a:rPr lang="ar-SA" sz="2800" b="1" dirty="0" smtClean="0"/>
              <a:t>المعلم أنموذج للحكمة والرفق، يمارسهما ويأمر </a:t>
            </a:r>
            <a:r>
              <a:rPr lang="ar-SA" sz="2800" b="1" dirty="0" err="1" smtClean="0"/>
              <a:t>بهما</a:t>
            </a:r>
            <a:r>
              <a:rPr lang="ar-SA" sz="2800" b="1" dirty="0" smtClean="0"/>
              <a:t>، ويتجنب العنف وينهي عنه ويعوّد طلابه على التفكير السليم والحوار البناء، وحسن الاستماع إلى آراء الآخرين والتسامح مع الناس والتخلق بخلق الإسلام في الحوار، ونشر مبدأ الشورى.</a:t>
            </a:r>
            <a:endParaRPr lang="en-US" sz="2800" b="1" dirty="0" smtClean="0"/>
          </a:p>
          <a:p>
            <a:pPr marL="514350" lvl="0" indent="-514350"/>
            <a:r>
              <a:rPr lang="ar-SA" sz="2800" b="1" dirty="0" smtClean="0"/>
              <a:t>7- يعي المعلم أن الطالب ينفر من المدرسة التي يستخدم فيها العقاب البدني والنفسي، لذا فإن المربي القدير يتجنبهما</a:t>
            </a:r>
            <a:r>
              <a:rPr lang="ar-SA" sz="2800" b="1" smtClean="0"/>
              <a:t>، وينهى </a:t>
            </a:r>
            <a:r>
              <a:rPr lang="ar-SA" sz="2800" b="1" dirty="0" smtClean="0"/>
              <a:t>عنهما. </a:t>
            </a:r>
            <a:endParaRPr lang="en-US" sz="2800" b="1" dirty="0" smtClean="0"/>
          </a:p>
          <a:p>
            <a:pPr marL="514350" lvl="0" indent="-514350"/>
            <a:r>
              <a:rPr lang="ar-SA" sz="2800" b="1" dirty="0" smtClean="0"/>
              <a:t>8- يسعى المعلم لإكساب الطالب المهارات العقلية والعلمية، التي تنمي لديه التفكير العلمي الناقد، وحب التعلم الذاتي المستمر وممارسته</a:t>
            </a:r>
            <a:r>
              <a:rPr lang="es-ES_tradnl" sz="2800" b="1" dirty="0" smtClean="0"/>
              <a:t> .</a:t>
            </a:r>
            <a:endParaRPr lang="en-US" sz="2800" b="1"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rtl="1"/>
            <a:r>
              <a:rPr lang="ar-SA" sz="3600" b="1" dirty="0" smtClean="0"/>
              <a:t>المادة السادسة: المعلم </a:t>
            </a:r>
            <a:r>
              <a:rPr lang="ar-SA" sz="3600" b="1" dirty="0" err="1" smtClean="0"/>
              <a:t>والمجتمع:</a:t>
            </a:r>
            <a:endParaRPr lang="ar-SA" sz="3600" dirty="0"/>
          </a:p>
        </p:txBody>
      </p:sp>
      <p:sp>
        <p:nvSpPr>
          <p:cNvPr id="3" name="عنصر نائب للمحتوى 2"/>
          <p:cNvSpPr>
            <a:spLocks noGrp="1"/>
          </p:cNvSpPr>
          <p:nvPr>
            <p:ph idx="1"/>
          </p:nvPr>
        </p:nvSpPr>
        <p:spPr>
          <a:xfrm>
            <a:off x="152400" y="1371600"/>
            <a:ext cx="9753600" cy="4800600"/>
          </a:xfrm>
        </p:spPr>
        <p:txBody>
          <a:bodyPr/>
          <a:lstStyle/>
          <a:p>
            <a:pPr marL="457200" lvl="0" indent="-457200" rtl="1">
              <a:buFont typeface="+mj-lt"/>
              <a:buAutoNum type="arabicPeriod"/>
            </a:pPr>
            <a:r>
              <a:rPr lang="ar-SA" sz="2200" b="1" dirty="0" smtClean="0"/>
              <a:t>يعزز المعلم لدى الطلاب الإحساس بالانتماء لدينه ووطنه، كما ينمي لديهم أهمية التفاعل الإيجابي مع الثقافات الأخرى، فالحكمة ضالة المؤمن أنّى وجدها فهو أحق الناس </a:t>
            </a:r>
            <a:r>
              <a:rPr lang="ar-SA" sz="2200" b="1" dirty="0" err="1" smtClean="0"/>
              <a:t>بها</a:t>
            </a:r>
            <a:r>
              <a:rPr lang="ar-SA" sz="2200" b="1" dirty="0" smtClean="0"/>
              <a:t>.</a:t>
            </a:r>
            <a:endParaRPr lang="en-US" sz="2200" b="1" dirty="0" smtClean="0"/>
          </a:p>
          <a:p>
            <a:pPr marL="457200" lvl="0" indent="-457200" rtl="1">
              <a:buFont typeface="+mj-lt"/>
              <a:buAutoNum type="arabicPeriod"/>
            </a:pPr>
            <a:r>
              <a:rPr lang="ar-SA" sz="2200" b="1" dirty="0" smtClean="0"/>
              <a:t>المعلم أمين على كيان الوطن ووحدته وتعاون أبنائه، يعمل جاهداً لتسود المحبة المثمرة والاحترام الصادق بين الموطنين جميعاً وبينهم وبين ولي الأمر منهم، تحقيقاً لأمن الوطن واستقراره، وتمكيناً لنمائه وازدهاره، وحرصاً على سمعته ومكانته بين المجتمعات الإنسانية الراقية.</a:t>
            </a:r>
            <a:endParaRPr lang="en-US" sz="2200" b="1" dirty="0" smtClean="0"/>
          </a:p>
          <a:p>
            <a:pPr marL="457200" lvl="0" indent="-457200" rtl="1">
              <a:buFont typeface="+mj-lt"/>
              <a:buAutoNum type="arabicPeriod"/>
            </a:pPr>
            <a:r>
              <a:rPr lang="en-US" sz="2200" b="1" dirty="0" smtClean="0"/>
              <a:t> </a:t>
            </a:r>
            <a:r>
              <a:rPr lang="ar-SA" sz="2200" b="1" dirty="0" smtClean="0"/>
              <a:t>المعلم موضع تقدير المجتمع، واحترامه، وثقته، وهو لذلك حريص على أن يكون في مستوى هذه الثقة، وذلك التقدير والاحترام، ويحرص على أن لا يؤثر عنه إلا ما يؤكد ثقة المجتمع </a:t>
            </a:r>
            <a:r>
              <a:rPr lang="ar-SA" sz="2200" b="1" dirty="0" err="1" smtClean="0"/>
              <a:t>به</a:t>
            </a:r>
            <a:r>
              <a:rPr lang="ar-SA" sz="2200" b="1" dirty="0" smtClean="0"/>
              <a:t> واحترامه له.</a:t>
            </a:r>
            <a:endParaRPr lang="en-US" sz="2200" b="1" dirty="0" smtClean="0"/>
          </a:p>
          <a:p>
            <a:pPr marL="457200" lvl="0" indent="-457200" rtl="1">
              <a:buFont typeface="+mj-lt"/>
              <a:buAutoNum type="arabicPeriod"/>
            </a:pPr>
            <a:r>
              <a:rPr lang="ar-SA" sz="2200" b="1" dirty="0" smtClean="0"/>
              <a:t>المعلم عضو مؤثر في مجتمعه، تعلق عليه الآمال في التقدم المعرفي والارتقاء العلمي والإبداع الفكري والإسهام الحضاري ونشر هذه الشمائل الحميدة بين طلابه.</a:t>
            </a:r>
            <a:endParaRPr lang="en-US" sz="2200" b="1" dirty="0" smtClean="0"/>
          </a:p>
          <a:p>
            <a:pPr marL="457200" lvl="0" indent="-457200" rtl="1">
              <a:buFont typeface="+mj-lt"/>
              <a:buAutoNum type="arabicPeriod"/>
            </a:pPr>
            <a:r>
              <a:rPr lang="ar-SA" sz="2200" b="1" dirty="0" smtClean="0"/>
              <a:t>المعلم صورة صادقة للمثقف المنتمي إلى دينه ووطنه، الأمر الذي يلزمه توسيع نطاق ثقافته، وتنويع مصادرها، ليكون قادراً على تكوين رأي ناضج مبني على العلم والمعرفة والخبرة الواسعة, يعين </a:t>
            </a:r>
            <a:r>
              <a:rPr lang="ar-SA" sz="2200" b="1" dirty="0" err="1" smtClean="0"/>
              <a:t>به</a:t>
            </a:r>
            <a:r>
              <a:rPr lang="ar-SA" sz="2200" b="1" dirty="0" smtClean="0"/>
              <a:t> طلابه على سعة الأفق ورؤية وجهات النظر المتباينة باعتبارها مكونات ثقافية تتكامل وتتعاون في بناء الحضارة الإنسانية.</a:t>
            </a:r>
            <a:endParaRPr lang="en-US" sz="22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rtl="1"/>
            <a:r>
              <a:rPr lang="ar-SA" sz="3600" b="1" dirty="0" smtClean="0"/>
              <a:t>المادة السابعة: المعلم والمجتمع </a:t>
            </a:r>
            <a:r>
              <a:rPr lang="ar-SA" sz="3600" b="1" dirty="0" err="1" smtClean="0"/>
              <a:t>المدرسي:</a:t>
            </a:r>
            <a:endParaRPr lang="ar-SA" sz="3600" dirty="0"/>
          </a:p>
        </p:txBody>
      </p:sp>
      <p:sp>
        <p:nvSpPr>
          <p:cNvPr id="3" name="عنصر نائب للمحتوى 2"/>
          <p:cNvSpPr>
            <a:spLocks noGrp="1"/>
          </p:cNvSpPr>
          <p:nvPr>
            <p:ph idx="1"/>
          </p:nvPr>
        </p:nvSpPr>
        <p:spPr>
          <a:xfrm>
            <a:off x="381000" y="1600200"/>
            <a:ext cx="9029700" cy="4525963"/>
          </a:xfrm>
        </p:spPr>
        <p:txBody>
          <a:bodyPr/>
          <a:lstStyle/>
          <a:p>
            <a:pPr marL="514350" lvl="0" indent="-514350" rtl="1">
              <a:buFont typeface="+mj-lt"/>
              <a:buAutoNum type="arabicPeriod"/>
            </a:pPr>
            <a:r>
              <a:rPr lang="ar-SA" sz="2800" b="1" dirty="0" smtClean="0"/>
              <a:t>الثقة المتبادلة والعمل بروح الفريق الواحد هو أساس العلاقة بين المعلم وزملائه، وبين المعلمين والإدارة التربوية.</a:t>
            </a:r>
            <a:endParaRPr lang="en-US" sz="2800" b="1" dirty="0" smtClean="0"/>
          </a:p>
          <a:p>
            <a:pPr marL="514350" lvl="0" indent="-514350" rtl="1">
              <a:buFont typeface="+mj-lt"/>
              <a:buAutoNum type="arabicPeriod"/>
            </a:pPr>
            <a:r>
              <a:rPr lang="ar-SA" sz="2800" b="1" dirty="0" smtClean="0"/>
              <a:t>يدرك المعلم أن احترام قواعد السلوك الوظيفي والالتزام بالأنظمة والتعليمات وتنفيذها والمشاركة الإيجابية في نشاطات المدرسة وفعالياتها المختلفة، أركان أساسية في تحقيق أهداف المؤسسة التعليمية.</a:t>
            </a:r>
            <a:endParaRPr lang="en-US" sz="28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rtl="1"/>
            <a:r>
              <a:rPr lang="ar-SA" sz="3600" b="1" dirty="0" smtClean="0"/>
              <a:t>المادة الثامنة: المعلم </a:t>
            </a:r>
            <a:r>
              <a:rPr lang="ar-SA" sz="3600" b="1" dirty="0" err="1" smtClean="0"/>
              <a:t>والأسرة:</a:t>
            </a:r>
            <a:endParaRPr lang="ar-SA" sz="3600" dirty="0"/>
          </a:p>
        </p:txBody>
      </p:sp>
      <p:sp>
        <p:nvSpPr>
          <p:cNvPr id="3" name="عنصر نائب للمحتوى 2"/>
          <p:cNvSpPr>
            <a:spLocks noGrp="1"/>
          </p:cNvSpPr>
          <p:nvPr>
            <p:ph idx="1"/>
          </p:nvPr>
        </p:nvSpPr>
        <p:spPr>
          <a:xfrm>
            <a:off x="495300" y="1371600"/>
            <a:ext cx="8915400" cy="4754563"/>
          </a:xfrm>
        </p:spPr>
        <p:txBody>
          <a:bodyPr/>
          <a:lstStyle/>
          <a:p>
            <a:pPr marL="514350" lvl="0" indent="-514350" rtl="1">
              <a:buFont typeface="+mj-lt"/>
              <a:buAutoNum type="arabicPeriod"/>
            </a:pPr>
            <a:r>
              <a:rPr lang="ar-SA" sz="2800" b="1" dirty="0" smtClean="0"/>
              <a:t>المعلم شريك الوالدين في التربية والتنشئة فهو حريص على توطيد أواصر الثقة بين البيت والمدرسة.</a:t>
            </a:r>
            <a:endParaRPr lang="en-US" sz="2800" b="1" dirty="0" smtClean="0"/>
          </a:p>
          <a:p>
            <a:pPr marL="514350" lvl="0" indent="-514350" rtl="1">
              <a:buFont typeface="+mj-lt"/>
              <a:buAutoNum type="arabicPeriod"/>
            </a:pPr>
            <a:r>
              <a:rPr lang="ar-SA" sz="2800" b="1" dirty="0" smtClean="0"/>
              <a:t>المعلم يعي أن التشاور مع الأسرة بشأن كل أمر يهم مستقبل الطلاب أو يؤثر في مسيرتهم العلمية، وفي كل تغير يطرأ على سلوكهم، أمر بالغ النفع والأهمية.</a:t>
            </a:r>
            <a:endParaRPr lang="en-US" sz="2800" b="1" dirty="0" smtClean="0"/>
          </a:p>
          <a:p>
            <a:pPr marL="514350" lvl="0" indent="-514350" rtl="1">
              <a:buFont typeface="+mj-lt"/>
              <a:buAutoNum type="arabicPeriod"/>
            </a:pPr>
            <a:r>
              <a:rPr lang="en-US" sz="2800" b="1" dirty="0" smtClean="0"/>
              <a:t> </a:t>
            </a:r>
            <a:r>
              <a:rPr lang="ar-SA" sz="2800" b="1" dirty="0" smtClean="0"/>
              <a:t>يؤدي العاملون في مهنة التعليم واجباتهم كافة ويصبغون سلوكهم كله بروح المبادئ التي تضمنتها هذه الأخلاقيات ويعملون على نشرها وترسيخها وتأصيلها والالتزام </a:t>
            </a:r>
            <a:r>
              <a:rPr lang="ar-SA" sz="2800" b="1" dirty="0" err="1" smtClean="0"/>
              <a:t>بها</a:t>
            </a:r>
            <a:r>
              <a:rPr lang="ar-SA" sz="2800" b="1" dirty="0" smtClean="0"/>
              <a:t> بين زملائهم وفي المجتمع بوجه عام.</a:t>
            </a:r>
            <a:endParaRPr lang="en-US" sz="28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17</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1432</TotalTime>
  <Words>1719</Words>
  <Application>Microsoft Office PowerPoint</Application>
  <PresentationFormat>A4 Paper (210x297 mm)‎</PresentationFormat>
  <Paragraphs>97</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المحاضرة الرابعة عشرة</vt:lpstr>
      <vt:lpstr>مقدمة عامة</vt:lpstr>
      <vt:lpstr>ميثاق أخلاقيات مهنة التعليم</vt:lpstr>
      <vt:lpstr>مقدمة :</vt:lpstr>
      <vt:lpstr>الشريحة 6</vt:lpstr>
      <vt:lpstr>الشريحة 7</vt:lpstr>
      <vt:lpstr>المادة الأولى: المصطلحات الواردة في الميثاق:</vt:lpstr>
      <vt:lpstr>المادة الثانية: أهداف الميثاق:</vt:lpstr>
      <vt:lpstr>المادة الثالثة: رسالة التعليم:</vt:lpstr>
      <vt:lpstr>المادة الرابعة: المعلم وأداؤه المهني:</vt:lpstr>
      <vt:lpstr>المادة الخامسة: المعلم وطلابه:</vt:lpstr>
      <vt:lpstr>الشريحة 13</vt:lpstr>
      <vt:lpstr>المادة السادسة: المعلم والمجتمع:</vt:lpstr>
      <vt:lpstr>المادة السابعة: المعلم والمجتمع المدرسي:</vt:lpstr>
      <vt:lpstr>المادة الثامنة: المعلم والأسرة:</vt:lpstr>
      <vt:lpstr>الشريحة 17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93</cp:revision>
  <dcterms:created xsi:type="dcterms:W3CDTF">2009-10-14T19:14:34Z</dcterms:created>
  <dcterms:modified xsi:type="dcterms:W3CDTF">2012-11-24T12:48:29Z</dcterms:modified>
</cp:coreProperties>
</file>