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90" r:id="rId7"/>
    <p:sldId id="300" r:id="rId8"/>
    <p:sldId id="297" r:id="rId9"/>
    <p:sldId id="298" r:id="rId10"/>
    <p:sldId id="295" r:id="rId11"/>
    <p:sldId id="301" r:id="rId12"/>
    <p:sldId id="29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waleed.othman@kfu.edu.s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JO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اللغة الانجليزية كتابة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وليد عثمان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وصف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المراجع والمصادر التعليمية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توزيع الدرجات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الساعات المكتبية الجوالة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المشاركة في المنتديات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None/>
            </a:pPr>
            <a:r>
              <a:rPr lang="en-US" sz="3200" dirty="0" smtClean="0"/>
              <a:t>This course provides students with practice in English writing skills from the sentence to the paragraph level.</a:t>
            </a:r>
          </a:p>
          <a:p>
            <a:pPr algn="l" rtl="0">
              <a:buNone/>
            </a:pPr>
            <a:r>
              <a:rPr lang="en-US" sz="3200" dirty="0" smtClean="0"/>
              <a:t> It deals with basic aspects: handwriting, punctuation, capitalization…, as well as text development from simple to compound/complex sentences and on to paragraph formation.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algn="l">
              <a:buNone/>
            </a:pPr>
            <a:r>
              <a:rPr lang="en-US" sz="2800" dirty="0" smtClean="0"/>
              <a:t>By the end of this course, the students will be able to</a:t>
            </a:r>
          </a:p>
          <a:p>
            <a:pPr algn="l">
              <a:buNone/>
            </a:pPr>
            <a:r>
              <a:rPr lang="en-US" sz="2800" dirty="0" smtClean="0"/>
              <a:t>1. write clear English sentences with correct punctuation and capitalization</a:t>
            </a:r>
          </a:p>
          <a:p>
            <a:pPr algn="l">
              <a:buNone/>
            </a:pPr>
            <a:r>
              <a:rPr lang="en-US" sz="2800" dirty="0" smtClean="0"/>
              <a:t>2. develop English sentences beyond a single clause to compound and complex sentences</a:t>
            </a:r>
          </a:p>
          <a:p>
            <a:pPr algn="l">
              <a:buNone/>
            </a:pPr>
            <a:r>
              <a:rPr lang="en-US" sz="2800" dirty="0" smtClean="0"/>
              <a:t>3. organize sentences into a clear paragraph with a clear topic sentence and controlling idea.</a:t>
            </a:r>
            <a:endParaRPr lang="en-US" sz="2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lvl="0" algn="r" rtl="1"/>
            <a:r>
              <a:rPr lang="ar-SA" sz="2800" dirty="0" smtClean="0"/>
              <a:t>أولا: الوحدات المطلوبة من الكتاب الرئيسي للمقرر:</a:t>
            </a:r>
          </a:p>
          <a:p>
            <a:pPr lvl="0" algn="r" rtl="1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علما بأن الكتاب غير ضروري ويمكن الاكتفاء بالمحتوى والمحاضرات المسجلة</a:t>
            </a:r>
          </a:p>
          <a:p>
            <a:pPr lvl="0" algn="l"/>
            <a:r>
              <a:rPr lang="en-US" sz="2000" dirty="0" smtClean="0"/>
              <a:t>Unit 1: Give information about yourself</a:t>
            </a:r>
            <a:r>
              <a:rPr lang="ar-SA" sz="2000" dirty="0" smtClean="0"/>
              <a:t>	</a:t>
            </a:r>
            <a:endParaRPr lang="en-US" sz="2000" dirty="0" smtClean="0"/>
          </a:p>
          <a:p>
            <a:pPr lvl="0" algn="l"/>
            <a:r>
              <a:rPr lang="en-US" sz="2000" dirty="0" smtClean="0"/>
              <a:t>Unit 2: Describe your family and home</a:t>
            </a:r>
          </a:p>
          <a:p>
            <a:pPr lvl="0" algn="l"/>
            <a:r>
              <a:rPr lang="en-US" sz="2000" dirty="0" smtClean="0"/>
              <a:t>Unit 3: Explain how to do something</a:t>
            </a:r>
          </a:p>
          <a:p>
            <a:pPr algn="l"/>
            <a:r>
              <a:rPr lang="en-US" sz="2000" dirty="0" smtClean="0"/>
              <a:t>Unit 6: Describe a favorite place</a:t>
            </a:r>
          </a:p>
          <a:p>
            <a:pPr algn="l"/>
            <a:r>
              <a:rPr lang="en-US" sz="2000" dirty="0" smtClean="0"/>
              <a:t>Unit 7: Write a message to a friend</a:t>
            </a:r>
          </a:p>
          <a:p>
            <a:pPr algn="l"/>
            <a:r>
              <a:rPr lang="en-US" sz="2000" dirty="0" smtClean="0"/>
              <a:t>Unit 9: Tell a story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 (تتمة)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2400" dirty="0" smtClean="0"/>
              <a:t>ثانيا: المحاضرات من 9 إلى 14 ليست من الكتاب الرئيسي ولكنها مطلوبة ومهمة:</a:t>
            </a:r>
            <a:endParaRPr lang="en-US" sz="2400" dirty="0" smtClean="0"/>
          </a:p>
          <a:p>
            <a:pPr lvl="0" algn="l"/>
            <a:endParaRPr lang="en-US" sz="1800" dirty="0" smtClean="0">
              <a:cs typeface="Arial" pitchFamily="34" charset="0"/>
            </a:endParaRPr>
          </a:p>
          <a:p>
            <a:pPr marL="457200" lvl="0" indent="-457200" algn="l"/>
            <a:endParaRPr lang="en-US" sz="1800" b="1" dirty="0" smtClean="0"/>
          </a:p>
          <a:p>
            <a:pPr algn="l"/>
            <a:endParaRPr lang="ar-SA" sz="2000" b="1" dirty="0" smtClean="0"/>
          </a:p>
          <a:p>
            <a:pPr algn="l"/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295400" y="2438400"/>
          <a:ext cx="6604000" cy="3505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u="sng" dirty="0" smtClean="0"/>
                        <a:t>Lecture 11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compound sentence: 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Run-ons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Comma Splices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Conjunctive Adverbs</a:t>
                      </a:r>
                    </a:p>
                    <a:p>
                      <a:pPr>
                        <a:buNone/>
                      </a:pPr>
                      <a:endParaRPr lang="en-US" sz="1600" b="0" u="sng" dirty="0" smtClean="0"/>
                    </a:p>
                    <a:p>
                      <a:pPr>
                        <a:buNone/>
                      </a:pPr>
                      <a:r>
                        <a:rPr lang="en-US" sz="1600" b="1" u="sng" dirty="0" smtClean="0"/>
                        <a:t>Lecture 12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dirty="0" smtClean="0">
                          <a:cs typeface="Arial" pitchFamily="34" charset="0"/>
                        </a:rPr>
                        <a:t>The Complex Sentence</a:t>
                      </a:r>
                    </a:p>
                    <a:p>
                      <a:pPr lvl="0">
                        <a:buNone/>
                      </a:pPr>
                      <a:r>
                        <a:rPr lang="en-US" sz="1600" b="1" u="sng" dirty="0" smtClean="0">
                          <a:cs typeface="Arial" pitchFamily="34" charset="0"/>
                        </a:rPr>
                        <a:t>Lecture 13</a:t>
                      </a:r>
                    </a:p>
                    <a:p>
                      <a:pPr marL="457200" lvl="0" indent="-457200"/>
                      <a:r>
                        <a:rPr lang="en-US" sz="1600" b="0" dirty="0" smtClean="0"/>
                        <a:t>Building a sentence</a:t>
                      </a:r>
                    </a:p>
                    <a:p>
                      <a:pPr marL="457200" lvl="0" indent="-457200"/>
                      <a:r>
                        <a:rPr lang="en-US" sz="1600" b="0" dirty="0" smtClean="0"/>
                        <a:t>Prepositional Phrases</a:t>
                      </a:r>
                      <a:endParaRPr lang="en-US" sz="1600" b="0" dirty="0" smtClean="0">
                        <a:cs typeface="Arial" pitchFamily="34" charset="0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1" u="sng" dirty="0" smtClean="0">
                          <a:cs typeface="Arial" pitchFamily="34" charset="0"/>
                        </a:rPr>
                        <a:t>Lecture 14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dirty="0" smtClean="0">
                          <a:cs typeface="Arial" pitchFamily="34" charset="0"/>
                        </a:rPr>
                        <a:t>Review &amp; questions for the final exam</a:t>
                      </a:r>
                      <a:endParaRPr lang="ar-S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 algn="l"/>
                      <a:r>
                        <a:rPr lang="en-US" sz="1600" b="1" u="sng" dirty="0" smtClean="0">
                          <a:cs typeface="Arial" pitchFamily="34" charset="0"/>
                        </a:rPr>
                        <a:t>Lecture 9:</a:t>
                      </a:r>
                      <a:r>
                        <a:rPr lang="en-US" sz="1600" b="1" dirty="0" smtClean="0">
                          <a:cs typeface="Arial" pitchFamily="34" charset="0"/>
                        </a:rPr>
                        <a:t> 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What is a sentence? Subject and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Predicate; Compound subject &amp;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compound predicate; Subject – verb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agreement; Building sentences;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Combining sentences</a:t>
                      </a:r>
                      <a:endParaRPr lang="en-US" sz="1600" b="0" u="sng" dirty="0" smtClean="0"/>
                    </a:p>
                    <a:p>
                      <a:pPr marL="457200" lvl="0" indent="-457200" algn="l"/>
                      <a:endParaRPr lang="en-US" sz="1600" b="0" u="sng" dirty="0" smtClean="0"/>
                    </a:p>
                    <a:p>
                      <a:pPr marL="457200" lvl="0" indent="-457200" algn="l"/>
                      <a:r>
                        <a:rPr lang="en-US" sz="1600" b="1" u="sng" dirty="0" smtClean="0"/>
                        <a:t>Lecture 10</a:t>
                      </a:r>
                      <a:endParaRPr lang="en-US" sz="1600" b="1" u="sng" dirty="0" smtClean="0">
                        <a:cs typeface="Arial" pitchFamily="34" charset="0"/>
                      </a:endParaRP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simple sentence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The compound sentence</a:t>
                      </a:r>
                    </a:p>
                    <a:p>
                      <a:pPr marL="457200" lvl="0" indent="-457200" algn="l"/>
                      <a:r>
                        <a:rPr lang="en-US" sz="1600" b="0" dirty="0" smtClean="0">
                          <a:cs typeface="Arial" pitchFamily="34" charset="0"/>
                        </a:rPr>
                        <a:t>Sentences with expressions of time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b="1" dirty="0" smtClean="0"/>
          </a:p>
          <a:p>
            <a:pPr lvl="0" algn="l" rtl="0"/>
            <a:r>
              <a:rPr lang="en-US" b="1" dirty="0" smtClean="0"/>
              <a:t>Textbook: </a:t>
            </a:r>
            <a:r>
              <a:rPr lang="en-US" u="sng" dirty="0" smtClean="0"/>
              <a:t>Step- by-Step Writing: A standard-based approach</a:t>
            </a:r>
            <a:r>
              <a:rPr lang="en-US" dirty="0" smtClean="0"/>
              <a:t>, by Linda Blanton, Thomson &amp; </a:t>
            </a:r>
            <a:r>
              <a:rPr lang="en-US" dirty="0" err="1" smtClean="0"/>
              <a:t>Heinle</a:t>
            </a:r>
            <a:r>
              <a:rPr lang="en-US" dirty="0" smtClean="0"/>
              <a:t> 2008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514600" y="2514600"/>
            <a:ext cx="586739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2400" dirty="0">
                <a:solidFill>
                  <a:srgbClr val="FF0000"/>
                </a:solidFill>
              </a:rPr>
              <a:t>الكتاب متوفر لدى:</a:t>
            </a:r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جرير</a:t>
            </a:r>
            <a:endParaRPr lang="ar-SA" sz="2400" dirty="0"/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</a:t>
            </a:r>
            <a:r>
              <a:rPr lang="ar-SA" sz="2400" dirty="0" err="1" smtClean="0"/>
              <a:t>العبيكان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المتنبي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العبد القادر (الاحساء، شارع الحفيز 1 – الثليثية)</a:t>
            </a:r>
            <a:endParaRPr lang="ar-SA" sz="2400" dirty="0"/>
          </a:p>
        </p:txBody>
      </p:sp>
      <p:pic>
        <p:nvPicPr>
          <p:cNvPr id="6" name="Picture 4" descr="C:\Documents and Settings\waleed.othman\My Documents\My Pictures\1424004004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95600"/>
            <a:ext cx="20574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800" b="1" dirty="0" smtClean="0"/>
              <a:t>- المحاضرات المسجلة من 9 إلى 14 مأخوذة من مصادر مختلفة، وهذه المحاضرات مطلوبة ومهمة كمادة أساسية في المقرر.</a:t>
            </a:r>
          </a:p>
          <a:p>
            <a:pPr lvl="0"/>
            <a:r>
              <a:rPr lang="ar-SA" sz="2800" b="1" dirty="0" smtClean="0"/>
              <a:t>- مواقع الانترنت والروابط المذكورة في المحاضرات المسجلة هي للاستزادة فقط.</a:t>
            </a:r>
            <a:endParaRPr lang="en-US" sz="2800" b="1" dirty="0" smtClean="0"/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المشاركة في المنتديات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المنتديات وسيلة لتحفيز الطلبة للدخول إلى موقع المقرر والتفاعل مع بعضهم البعض وللتفاعل مع أستاذ المقرر في مواضيع تخص المقرر.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العلامات ستكون على المشاركات الفعالة في منتدى المقرر على </a:t>
            </a:r>
            <a:r>
              <a:rPr lang="ar-SA" sz="1800" b="1" dirty="0" err="1" smtClean="0"/>
              <a:t>البلاك</a:t>
            </a:r>
            <a:r>
              <a:rPr lang="ar-SA" sz="1800" b="1" dirty="0" smtClean="0"/>
              <a:t> بورد وليس منتدى نقاش الجامعة أو ملتقى الطلبة.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تقتصر المناقشات التي تتم في المنتدى على مواضيع المقرر وذلك من خلال مناقشة مواضيع خاصة بالمقرر فقط سأقوم بطرحها أسبوعيا.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يتم احتساب 10 علامات من الأعمال الفصلية على المشاركة بالمنتدى وسيتم رصد هذه الدرجات فقط على المشاركات الفعالة والتي تخص الموضوع المطروح للمناقشة.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سيتم احتساب العلامة بناءا على عدد المشاركات للطلبة وبحد أدنى 14 مشاركة فعالة، وليس الردود </a:t>
            </a:r>
            <a:r>
              <a:rPr lang="ar-SA" sz="1800" b="1" dirty="0" err="1" smtClean="0"/>
              <a:t>التشكرية</a:t>
            </a:r>
            <a:r>
              <a:rPr lang="ar-SA" sz="1800" b="1" dirty="0" smtClean="0"/>
              <a:t> والأدعية وما إلى ذلك.</a:t>
            </a:r>
            <a:endParaRPr lang="en-US" sz="18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1800" b="1" dirty="0" smtClean="0"/>
              <a:t>يتم </a:t>
            </a:r>
            <a:r>
              <a:rPr lang="ar-SA" sz="1800" b="1" dirty="0" err="1" smtClean="0"/>
              <a:t>ترصيد</a:t>
            </a:r>
            <a:r>
              <a:rPr lang="ar-SA" sz="1800" b="1" dirty="0" smtClean="0"/>
              <a:t> علامات المشاركة في المنتديات شهريا، وفي حال لم يشارك الطالب فأنه يخسر جزء من العلامة المخصصة لهذا الشهر. </a:t>
            </a:r>
            <a:endParaRPr lang="en-US" sz="1800" dirty="0" smtClean="0"/>
          </a:p>
          <a:p>
            <a:endParaRPr lang="ar-SA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</a:t>
            </a:r>
            <a:r>
              <a:rPr lang="ar-SA" sz="2000" dirty="0" smtClean="0">
                <a:solidFill>
                  <a:srgbClr val="0070C0"/>
                </a:solidFill>
              </a:rPr>
              <a:t>:</a:t>
            </a:r>
          </a:p>
          <a:p>
            <a:r>
              <a:rPr lang="ar-SA" sz="2000" dirty="0" smtClean="0">
                <a:solidFill>
                  <a:srgbClr val="0070C0"/>
                </a:solidFill>
              </a:rPr>
              <a:t>للفصل الأول 1432</a:t>
            </a:r>
            <a:endParaRPr lang="ar-SA" sz="2000" dirty="0">
              <a:solidFill>
                <a:srgbClr val="0070C0"/>
              </a:solidFill>
            </a:endParaRP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 الأربعاء                       </a:t>
            </a:r>
            <a:r>
              <a:rPr lang="ar-SA" dirty="0" smtClean="0">
                <a:solidFill>
                  <a:srgbClr val="FF0000"/>
                </a:solidFill>
              </a:rPr>
              <a:t>11:30 ص – 1:30 ظهرا</a:t>
            </a:r>
          </a:p>
          <a:p>
            <a:r>
              <a:rPr lang="ar-SA" sz="2000" dirty="0" smtClean="0">
                <a:solidFill>
                  <a:srgbClr val="FF0000"/>
                </a:solidFill>
              </a:rPr>
              <a:t>			الأثنين			   1 ظهرا – 2 ظهرا</a:t>
            </a:r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</a:t>
            </a:r>
            <a:r>
              <a:rPr lang="ar-SA" sz="2000" dirty="0" smtClean="0">
                <a:solidFill>
                  <a:srgbClr val="0070C0"/>
                </a:solidFill>
              </a:rPr>
              <a:t>المقرر</a:t>
            </a:r>
          </a:p>
          <a:p>
            <a:r>
              <a:rPr lang="ar-SA" sz="2000" dirty="0" smtClean="0">
                <a:solidFill>
                  <a:srgbClr val="0070C0"/>
                </a:solidFill>
              </a:rPr>
              <a:t>0506680331</a:t>
            </a:r>
          </a:p>
          <a:p>
            <a:r>
              <a:rPr lang="ar-SA" sz="1600" dirty="0" smtClean="0">
                <a:solidFill>
                  <a:srgbClr val="FF0000"/>
                </a:solidFill>
              </a:rPr>
              <a:t>سيكون </a:t>
            </a:r>
            <a:r>
              <a:rPr lang="ar-SA" sz="16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 </a:t>
            </a:r>
            <a:endParaRPr lang="en-US" sz="2000" dirty="0">
              <a:solidFill>
                <a:srgbClr val="0070C0"/>
              </a:solidFill>
            </a:endParaRPr>
          </a:p>
          <a:p>
            <a:pPr algn="ctr" rtl="0"/>
            <a:r>
              <a:rPr lang="en-US" sz="2800" dirty="0" smtClean="0">
                <a:hlinkClick r:id="rId3"/>
              </a:rPr>
              <a:t>waleed.othman@kfu.edu.sa</a:t>
            </a:r>
            <a:endParaRPr lang="en-US" sz="2800" dirty="0" smtClean="0"/>
          </a:p>
          <a:p>
            <a:pPr algn="ctr" rtl="0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548</Words>
  <Application>Microsoft Office PowerPoint</Application>
  <PresentationFormat>A4 Paper (210x297 mm)‎</PresentationFormat>
  <Paragraphs>121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محتوى المقرر (تتمة)</vt:lpstr>
      <vt:lpstr>المراجع والمصادر التعليمية</vt:lpstr>
      <vt:lpstr>المراجع والمصادر المساعدة</vt:lpstr>
      <vt:lpstr>توزيع الدرجات</vt:lpstr>
      <vt:lpstr>المشاركة في المنتديات</vt:lpstr>
      <vt:lpstr>الساعات المكتبية الجوالة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111</cp:revision>
  <dcterms:created xsi:type="dcterms:W3CDTF">2009-10-14T19:14:34Z</dcterms:created>
  <dcterms:modified xsi:type="dcterms:W3CDTF">2012-11-23T14:46:02Z</dcterms:modified>
</cp:coreProperties>
</file>