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257" r:id="rId3"/>
    <p:sldId id="267" r:id="rId4"/>
    <p:sldId id="307" r:id="rId5"/>
    <p:sldId id="308" r:id="rId6"/>
    <p:sldId id="309" r:id="rId7"/>
    <p:sldId id="310" r:id="rId8"/>
    <p:sldId id="303" r:id="rId9"/>
    <p:sldId id="311" r:id="rId10"/>
    <p:sldId id="304" r:id="rId11"/>
    <p:sldId id="312" r:id="rId12"/>
    <p:sldId id="313" r:id="rId13"/>
    <p:sldId id="314" r:id="rId14"/>
    <p:sldId id="315" r:id="rId15"/>
    <p:sldId id="316" r:id="rId16"/>
    <p:sldId id="305" r:id="rId17"/>
    <p:sldId id="317" r:id="rId18"/>
    <p:sldId id="318" r:id="rId19"/>
    <p:sldId id="301"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SA" sz="4400" dirty="0" smtClean="0">
                <a:solidFill>
                  <a:schemeClr val="accent1">
                    <a:lumMod val="75000"/>
                  </a:schemeClr>
                </a:solidFill>
                <a:latin typeface="+mj-lt"/>
                <a:ea typeface="+mj-ea"/>
                <a:cs typeface="Arial" charset="0"/>
              </a:rPr>
              <a:t>علم الاجتماع الأسري</a:t>
            </a: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cs typeface="Arial" pitchFamily="34" charset="0"/>
              </a:rPr>
              <a:t>خصائص الأسرة.</a:t>
            </a:r>
          </a:p>
          <a:p>
            <a:pPr rtl="1" eaLnBrk="1" hangingPunct="1">
              <a:buFont typeface="Arial" pitchFamily="34" charset="0"/>
              <a:buChar char="•"/>
            </a:pPr>
            <a:r>
              <a:rPr lang="ar-SA" b="1" dirty="0" smtClean="0">
                <a:cs typeface="Arial" pitchFamily="34" charset="0"/>
              </a:rPr>
              <a:t>أنماط الأسرة.</a:t>
            </a:r>
          </a:p>
          <a:p>
            <a:pPr rtl="1" eaLnBrk="1" hangingPunct="1">
              <a:buFont typeface="Arial" pitchFamily="34" charset="0"/>
              <a:buChar char="•"/>
            </a:pPr>
            <a:r>
              <a:rPr lang="ar-SA" b="1" dirty="0" smtClean="0">
                <a:cs typeface="Arial" pitchFamily="34" charset="0"/>
              </a:rPr>
              <a:t>الأسرة في الفكر الاجتماعي المعاصر.</a:t>
            </a:r>
          </a:p>
          <a:p>
            <a:pPr rtl="1" eaLnBrk="1" hangingPunct="1">
              <a:buFont typeface="Arial" pitchFamily="34" charset="0"/>
              <a:buChar char="•"/>
            </a:pPr>
            <a:r>
              <a:rPr lang="ar-SA" b="1" dirty="0" smtClean="0">
                <a:cs typeface="Arial" pitchFamily="34" charset="0"/>
              </a:rPr>
              <a:t>المداخل السوسيولوجية لدراسة الأسرة.</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b="1" dirty="0" smtClean="0">
                <a:cs typeface="Arial" pitchFamily="34" charset="0"/>
              </a:rPr>
              <a:t>خصائص الأسرة: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cs typeface="Arial" pitchFamily="34" charset="0"/>
              </a:rPr>
              <a:t>الأسرة أول خلية لتكوين المجتمع.</a:t>
            </a:r>
          </a:p>
          <a:p>
            <a:pPr rtl="1" eaLnBrk="1" hangingPunct="1">
              <a:buFont typeface="Arial" pitchFamily="34" charset="0"/>
              <a:buChar char="•"/>
            </a:pPr>
            <a:r>
              <a:rPr lang="ar-SA" b="1" dirty="0" smtClean="0">
                <a:cs typeface="Arial" pitchFamily="34" charset="0"/>
              </a:rPr>
              <a:t>تقوم على أوضاع ومصطلحات يقرها المجتمع وهي من عمل المجتمع وليست عملا فرديا.</a:t>
            </a:r>
          </a:p>
          <a:p>
            <a:pPr rtl="1" eaLnBrk="1" hangingPunct="1">
              <a:buFont typeface="Arial" pitchFamily="34" charset="0"/>
              <a:buChar char="•"/>
            </a:pPr>
            <a:r>
              <a:rPr lang="ar-SA" b="1" dirty="0" smtClean="0">
                <a:cs typeface="Arial" pitchFamily="34" charset="0"/>
              </a:rPr>
              <a:t>تعتبر الأسرة الإطار العام الذي يحدد تصرفات أفرادها فهي التي تشكل حياتهم وتضفي عليهم خصائصهم وطبيعتها.</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buFont typeface="Arial" pitchFamily="34" charset="0"/>
              <a:buChar char="•"/>
            </a:pPr>
            <a:r>
              <a:rPr lang="ar-SA" dirty="0" smtClean="0"/>
              <a:t>الأسرة تؤثر فيما عداها من النظم الاجتماعية وتتأثر </a:t>
            </a:r>
            <a:r>
              <a:rPr lang="ar-SA" dirty="0" err="1" smtClean="0"/>
              <a:t>بها</a:t>
            </a:r>
            <a:r>
              <a:rPr lang="ar-SA" dirty="0" smtClean="0"/>
              <a:t>.</a:t>
            </a:r>
          </a:p>
          <a:p>
            <a:pPr>
              <a:buFont typeface="Arial" pitchFamily="34" charset="0"/>
              <a:buChar char="•"/>
            </a:pPr>
            <a:r>
              <a:rPr lang="ar-SA" dirty="0" smtClean="0"/>
              <a:t>تعتبر الأسرة وحدة اقتصادية كانت تقوم قديما بكل مستلزمات الحياة واحتياجاتها.</a:t>
            </a:r>
          </a:p>
          <a:p>
            <a:pPr>
              <a:buFont typeface="Arial" pitchFamily="34" charset="0"/>
              <a:buChar char="•"/>
            </a:pPr>
            <a:r>
              <a:rPr lang="ar-SA" dirty="0" smtClean="0"/>
              <a:t>الأسرة وحدة إحصائية، تتخذ أساسا لإجراء الإحصاءات المتعلقة بعدد السكان ومستوى معيشتهم.</a:t>
            </a:r>
          </a:p>
          <a:p>
            <a:pPr>
              <a:buFont typeface="Arial" pitchFamily="34" charset="0"/>
              <a:buChar char="•"/>
            </a:pPr>
            <a:r>
              <a:rPr lang="ar-SA" dirty="0" smtClean="0"/>
              <a:t>الأسرة هي الوسط الذي اصطلح عليه المجتمع لإشباع غرائز الإنسان ودوافعه الطبيعية والاجتماعية.</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buFont typeface="Arial" pitchFamily="34" charset="0"/>
              <a:buChar char="•"/>
            </a:pPr>
            <a:r>
              <a:rPr lang="ar-SA" dirty="0" smtClean="0"/>
              <a:t>تمتع أفراد الأسرة بالحريات الفردية العامة. فلكل فرد كيانه الذاتي وشخصيته القانونية، لاسيما إذا بلغ السن الذي يضفي عليه هذه الأهلية.</a:t>
            </a:r>
          </a:p>
          <a:p>
            <a:pPr>
              <a:buFont typeface="Arial" pitchFamily="34" charset="0"/>
              <a:buChar char="•"/>
            </a:pPr>
            <a:r>
              <a:rPr lang="ar-SA" dirty="0" smtClean="0"/>
              <a:t>تغير المركز الاجتماعي لعناصر الأسرة خصوصا المرأة مع نزولها ميدان العمل وشعورها بقيمتها الاقتصادية.</a:t>
            </a:r>
          </a:p>
          <a:p>
            <a:pPr>
              <a:buFont typeface="Arial" pitchFamily="34" charset="0"/>
              <a:buChar char="•"/>
            </a:pPr>
            <a:r>
              <a:rPr lang="ar-SA" dirty="0" smtClean="0"/>
              <a:t>أصبحت النزعة </a:t>
            </a:r>
            <a:r>
              <a:rPr lang="ar-SA" dirty="0" err="1" smtClean="0"/>
              <a:t>الديموقراطية</a:t>
            </a:r>
            <a:r>
              <a:rPr lang="ar-SA" dirty="0" smtClean="0"/>
              <a:t> مسيطرة على مناقشات الأسرة مع سيادة الاتجاهات </a:t>
            </a:r>
            <a:r>
              <a:rPr lang="ar-SA" dirty="0" err="1" smtClean="0"/>
              <a:t>الديموقراطية</a:t>
            </a:r>
            <a:r>
              <a:rPr lang="ar-SA" dirty="0" smtClean="0"/>
              <a:t>. </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buFont typeface="Arial" pitchFamily="34" charset="0"/>
              <a:buChar char="•"/>
            </a:pPr>
            <a:r>
              <a:rPr lang="ar-SA" dirty="0" smtClean="0"/>
              <a:t>العناية بمظاهر الحضارة والكماليات وإغفال الاحتياجات الأكثر ضرورة، فالاهتمام بالملبس وشؤون الزينة أصبحت سمة الأسرة المعاصرة وأثقلتها بالتزامات كثيرة.</a:t>
            </a:r>
          </a:p>
          <a:p>
            <a:pPr>
              <a:buFont typeface="Arial" pitchFamily="34" charset="0"/>
              <a:buChar char="•"/>
            </a:pPr>
            <a:r>
              <a:rPr lang="ar-SA" dirty="0" smtClean="0"/>
              <a:t>العناية بتنظيم الناحية الترويحية والمعنوية في محيط الأسرة مثل تنظيم أوقات الفراغ واستغلال نشاط الأفراد فيما يعود على الأسرة والمجتمع بالفائدة.</a:t>
            </a:r>
          </a:p>
          <a:p>
            <a:pPr>
              <a:buFont typeface="Arial" pitchFamily="34" charset="0"/>
              <a:buChar char="•"/>
            </a:pPr>
            <a:r>
              <a:rPr lang="ar-SA" dirty="0" smtClean="0"/>
              <a:t>أصبحت الأسرة الحديثة صغيرة العدد ومحدودة النطاق، فهي تتكون من الزوج والزوجة والأولاد المباشرين.</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أنماط الأسرة:</a:t>
            </a:r>
            <a:endParaRPr lang="ar-SA" dirty="0"/>
          </a:p>
        </p:txBody>
      </p:sp>
      <p:sp>
        <p:nvSpPr>
          <p:cNvPr id="3" name="عنصر نائب للمحتوى 2"/>
          <p:cNvSpPr>
            <a:spLocks noGrp="1"/>
          </p:cNvSpPr>
          <p:nvPr>
            <p:ph idx="1"/>
          </p:nvPr>
        </p:nvSpPr>
        <p:spPr/>
        <p:txBody>
          <a:bodyPr/>
          <a:lstStyle/>
          <a:p>
            <a:r>
              <a:rPr lang="ar-SA" dirty="0" smtClean="0"/>
              <a:t>1- الأسرة الممتدة:</a:t>
            </a:r>
          </a:p>
          <a:p>
            <a:r>
              <a:rPr lang="ar-SA" dirty="0" smtClean="0"/>
              <a:t>يطلق مصطلح الأسرة الممتدة على الجماعة التي تتكون من عدد من الأسر المرتبطة التي تقيم في سكن واحد وهي لا تختلف كثيرا عن (الأسرة المركبة).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الأسرة النواة:</a:t>
            </a:r>
          </a:p>
          <a:p>
            <a:r>
              <a:rPr lang="ar-SA" dirty="0" smtClean="0"/>
              <a:t>يمر الفرد خلال حياته بنمطين مختلفين من الأسرة النواة. فهو يولد في أسرة مكونة منه ومن </a:t>
            </a:r>
            <a:r>
              <a:rPr lang="ar-SA" dirty="0" err="1" smtClean="0"/>
              <a:t>اخوته</a:t>
            </a:r>
            <a:r>
              <a:rPr lang="ar-SA" dirty="0" smtClean="0"/>
              <a:t> ومن والديه تسمى (أسرة التوجيه) وعندما يتزوج الفرد ويترك أسرته يخلق لنفسه أسرة نواة تتكون منه ومن زوجته وأطفاله تسمى حينئذ (أسرة إنجاب).</a:t>
            </a:r>
          </a:p>
          <a:p>
            <a:r>
              <a:rPr lang="ar-SA" dirty="0" smtClean="0"/>
              <a:t>وبالرغم من صغر حجم الأسرة فهي أقوى نظم المجتمع فهي النظام الذي عن طريقه نكتسب إنسانيتنا كما أنه لا يوجد طريقة أخرى لصياغة بني الإنسانية سوى تنشئتهم في أسرة.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الأسرة في الفكر الاجتماعي المعاصر:</a:t>
            </a:r>
            <a:endParaRPr lang="ar-SA" dirty="0"/>
          </a:p>
        </p:txBody>
      </p:sp>
      <p:sp>
        <p:nvSpPr>
          <p:cNvPr id="3" name="عنصر نائب للمحتوى 2"/>
          <p:cNvSpPr>
            <a:spLocks noGrp="1"/>
          </p:cNvSpPr>
          <p:nvPr>
            <p:ph idx="1"/>
          </p:nvPr>
        </p:nvSpPr>
        <p:spPr/>
        <p:txBody>
          <a:bodyPr/>
          <a:lstStyle/>
          <a:p>
            <a:r>
              <a:rPr lang="ar-SA" dirty="0" smtClean="0"/>
              <a:t>- الأسرة في نظر (أوجست كونت) هي الخلية الأولى في جسم المجتمع، وهي النقطة الأولى التي يبدأ منها التطور، ويمكن مقارنتها في طبيعتها وجوهر وجودها بالخلية الحية في التركيب البيولوجي للكائن الحي.</a:t>
            </a:r>
          </a:p>
          <a:p>
            <a:r>
              <a:rPr lang="ar-SA" dirty="0" smtClean="0"/>
              <a:t>- وتكلم عن وظائف الأسرة، وضغط على وظيفتها الأخلاقية. ولكي تحقق الأسرة هذه الوظيفة لابد وأن تتجه إلى المثال الأخلاقي أو الكمال الأخلاقي.</a:t>
            </a:r>
          </a:p>
          <a:p>
            <a:r>
              <a:rPr lang="ar-SA" dirty="0" smtClean="0"/>
              <a:t>- كما أن للأسرة وظيفة تربوية ووظيفة دينية.</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أما </a:t>
            </a:r>
            <a:r>
              <a:rPr lang="ar-SA" dirty="0" err="1" smtClean="0"/>
              <a:t>هربرت</a:t>
            </a:r>
            <a:r>
              <a:rPr lang="ar-SA" dirty="0" smtClean="0"/>
              <a:t> سبنسر، فقد اعتبر الأسرة وحدة بيولوجية واجتماعية تسيطر عليها الغرائز الواعية، وتتشكل طبيعة الأسرة بتشكل طبيعة الحياة الاجتماعية السائدة.</a:t>
            </a:r>
          </a:p>
          <a:p>
            <a:r>
              <a:rPr lang="ar-SA" dirty="0" smtClean="0"/>
              <a:t>- وكان سبنسر من أنصار سيادة الرجل على الأسرة ومن أنصار عدم نزول المرأة إلى ميدان الحياة العامة إذ يكتفي بتثقيفها لتكون زوجة وربة بيت.</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واهتم </a:t>
            </a:r>
            <a:r>
              <a:rPr lang="ar-SA" dirty="0" err="1" smtClean="0"/>
              <a:t>لستروارد</a:t>
            </a:r>
            <a:r>
              <a:rPr lang="ar-SA" dirty="0" smtClean="0"/>
              <a:t> بدراسة المشاعر والأحاسيس الإنسانية واعتبرها قوة اجتماعية. وتكلم عن الحب العاطفي باعتباره أول خطوة في ظهور نظام الزواج ..ويرى وارد أن هناك فترة من الشيوعية الجنسية مرت </a:t>
            </a:r>
            <a:r>
              <a:rPr lang="ar-SA" dirty="0" err="1" smtClean="0"/>
              <a:t>بها</a:t>
            </a:r>
            <a:r>
              <a:rPr lang="ar-SA" dirty="0" smtClean="0"/>
              <a:t> الإنسانية قبل أن ينتشر بين الجنسين الحب العاطفي.</a:t>
            </a:r>
          </a:p>
          <a:p>
            <a:r>
              <a:rPr lang="ar-SA" dirty="0" smtClean="0"/>
              <a:t>- ويرى بأن أقدم مظهر للحصول على زوجات هو الاستيلاء على المرأة بالقوة. وكان هذا النظام قائما على أساس احتكار الأقوى للنساء</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وأخيرا نجد أن </a:t>
            </a:r>
            <a:r>
              <a:rPr lang="ar-SA" dirty="0" err="1" smtClean="0"/>
              <a:t>سمنر</a:t>
            </a:r>
            <a:r>
              <a:rPr lang="ar-SA" dirty="0" smtClean="0"/>
              <a:t>، لا يختلف كثيرا عن الذين سبقوه فهو ينظر إلى أن الطبيعة هي التي زودت الرجال والنساء بجاذبية كانت سببا في دوام الجنس البشري..وقد أدت تلك الجاذبية إلى الزواج.</a:t>
            </a:r>
          </a:p>
          <a:p>
            <a:r>
              <a:rPr lang="ar-SA" dirty="0" smtClean="0"/>
              <a:t>- وفرق </a:t>
            </a:r>
            <a:r>
              <a:rPr lang="ar-SA" dirty="0" err="1" smtClean="0"/>
              <a:t>سمنر</a:t>
            </a:r>
            <a:r>
              <a:rPr lang="ar-SA" dirty="0" smtClean="0"/>
              <a:t> بين الأسرة وبين الزواج، فالأسرة في نظره صورة مصغرة للمجتمع..أما الزواج فيفهم عادة أنه ارتباط بين رجل وامرأة للتعاون على تحقيق الضرورات المعيشية ولغرض إنجاب الأطفال في نطاق الإطار الاجتماعي طالما كان ارتباطهم قائما ومستمرا.</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وعرض </a:t>
            </a:r>
            <a:r>
              <a:rPr lang="ar-SA" dirty="0" err="1" smtClean="0"/>
              <a:t>سمنر</a:t>
            </a:r>
            <a:r>
              <a:rPr lang="ar-SA" dirty="0" smtClean="0"/>
              <a:t> لمظاهر الانحلال في الأسرة الحديثة. وناقش فكرة الطلاق ونعى على التربية الاجتماعية التي يتلقاها مواطنوه لأنها لا تعدهم للزواج ولا ترغبهم في الحياة </a:t>
            </a:r>
            <a:r>
              <a:rPr lang="ar-SA" dirty="0" err="1" smtClean="0"/>
              <a:t>الزواجية</a:t>
            </a:r>
            <a:r>
              <a:rPr lang="ar-SA" dirty="0" smtClean="0"/>
              <a:t> السعيدة. </a:t>
            </a:r>
            <a:r>
              <a:rPr lang="ar-SA" dirty="0" err="1" smtClean="0"/>
              <a:t>ونادى</a:t>
            </a:r>
            <a:r>
              <a:rPr lang="ar-SA" dirty="0" smtClean="0"/>
              <a:t> بأن سياسة الباب المفتوح في الطلاق تؤدي إلى انحلال الروابط الاجتماعية وفساد الحياة الاجتماعية بالإجمال. وهذه السياسة أسوأ حالا من سياسة الإباحية في العلاقات </a:t>
            </a:r>
            <a:r>
              <a:rPr lang="ar-SA" dirty="0" err="1" smtClean="0"/>
              <a:t>الزواجية</a:t>
            </a:r>
            <a:r>
              <a:rPr lang="ar-SA" dirty="0" smtClean="0"/>
              <a:t> </a:t>
            </a:r>
            <a:r>
              <a:rPr lang="ar-SA" dirty="0" err="1" smtClean="0"/>
              <a:t>ونادى</a:t>
            </a:r>
            <a:r>
              <a:rPr lang="ar-SA" dirty="0" smtClean="0"/>
              <a:t> بتدعيم الزواج الثنائي ووصفه بأنه أشرف تجربة لإنكار الذات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هذه خلاصة لأهم آراء المفكرين والفلاسفة الذين عرضوا لشؤون الأسرة ويبدو من هذا العرض أن هؤلاء المفكرين حاولوا إرساء الأوضاع الأسرية على أسس فلسفية وبيولوجية وسيكولوجية ولم يهتموا كثيرا بالرجوع إلى حقائق علم الاجتماع.</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المداخل السوسيولوجية لدراسة الأسرة:</a:t>
            </a:r>
            <a:endParaRPr lang="ar-SA" dirty="0"/>
          </a:p>
        </p:txBody>
      </p:sp>
      <p:sp>
        <p:nvSpPr>
          <p:cNvPr id="3" name="عنصر نائب للمحتوى 2"/>
          <p:cNvSpPr>
            <a:spLocks noGrp="1"/>
          </p:cNvSpPr>
          <p:nvPr>
            <p:ph idx="1"/>
          </p:nvPr>
        </p:nvSpPr>
        <p:spPr/>
        <p:txBody>
          <a:bodyPr/>
          <a:lstStyle/>
          <a:p>
            <a:r>
              <a:rPr lang="ar-SA" dirty="0" smtClean="0"/>
              <a:t>أولا دراسة الأسرة كنظام:</a:t>
            </a:r>
          </a:p>
          <a:p>
            <a:r>
              <a:rPr lang="ar-SA" dirty="0" smtClean="0"/>
              <a:t>يعد من أقدم المداخل في الظهور، ويدور اهتمامه حول أصل النظام العائلي وتطوره وإجراء المقارنات عبر المكان والزمان.</a:t>
            </a:r>
          </a:p>
          <a:p>
            <a:r>
              <a:rPr lang="ar-SA" dirty="0" smtClean="0"/>
              <a:t>ومما يميز هذا المدخل اهتمامه بالدراسة المقارنة الوصفية بهدف الوصول إلى تعميمات عالمية عن الأسرة فيما يتعلق بوظائفها مع اهتمام أكثر بالوظائف القديمة التي كانت تقوم </a:t>
            </a:r>
            <a:r>
              <a:rPr lang="ar-SA" dirty="0" err="1" smtClean="0"/>
              <a:t>بها</a:t>
            </a:r>
            <a:r>
              <a:rPr lang="ar-SA" dirty="0" smtClean="0"/>
              <a:t> الأسرة.</a:t>
            </a:r>
          </a:p>
          <a:p>
            <a:r>
              <a:rPr lang="ar-SA" dirty="0" smtClean="0"/>
              <a:t>وينظر هذا المدخل إلى الأسرة على أنها نسق مفتوح ومتغير </a:t>
            </a:r>
            <a:r>
              <a:rPr lang="ar-SA" dirty="0" err="1" smtClean="0"/>
              <a:t>وعتمد</a:t>
            </a:r>
            <a:r>
              <a:rPr lang="ar-SA" dirty="0" smtClean="0"/>
              <a:t> ويغفلون تأثير الأسرة على بقية النظم الاجتماعية.</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ثانيا المدخل التفاعلي:</a:t>
            </a:r>
          </a:p>
          <a:p>
            <a:r>
              <a:rPr lang="ar-SA" dirty="0" smtClean="0"/>
              <a:t>يصف الأسرة بأنها وحدة من الشخصيات المتفاعلة يفسر ظواهر الأسرة في ضؤ العمليات الداخلية لأداء الدور وعلاقات المركز ومشكلات الاتصال واتخاذ القرارات. كما أن هذا المدخل يهتم أساسا بالأمور الداخلية للأسرة فهو يركز على اختيار القرين والتوافق </a:t>
            </a:r>
            <a:r>
              <a:rPr lang="ar-SA" dirty="0" err="1" smtClean="0"/>
              <a:t>الزواجي</a:t>
            </a:r>
            <a:r>
              <a:rPr lang="ar-SA" dirty="0" smtClean="0"/>
              <a:t> والعلاقات </a:t>
            </a:r>
            <a:r>
              <a:rPr lang="ar-SA" dirty="0" err="1" smtClean="0"/>
              <a:t>الوالدية</a:t>
            </a:r>
            <a:r>
              <a:rPr lang="ar-SA" dirty="0" smtClean="0"/>
              <a:t> </a:t>
            </a:r>
            <a:r>
              <a:rPr lang="ar-SA" smtClean="0"/>
              <a:t>مع الأولاد.</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ثالثا مدخل دراسة الموقف:</a:t>
            </a:r>
          </a:p>
          <a:p>
            <a:r>
              <a:rPr lang="ar-SA" sz="2800" dirty="0" smtClean="0"/>
              <a:t>وهو ينظر إلى الأسرة كموقف اجتماعي يؤثر في السلوك أي كمجموعة من المثيرات الخارجية بالنسبة للأفراد الذين تؤثر عليهم. ويقوم هذا المدخل على مجموعة من الافتراضات الأساسية هي:</a:t>
            </a:r>
          </a:p>
          <a:p>
            <a:r>
              <a:rPr lang="ar-SA" sz="2800" dirty="0" smtClean="0"/>
              <a:t>1- أن الموقف الاجتماعي يمكن دراسته كموضوع مستقل عن الواقع.</a:t>
            </a:r>
          </a:p>
          <a:p>
            <a:r>
              <a:rPr lang="ar-SA" sz="2800" dirty="0" smtClean="0"/>
              <a:t>2- أن المواقف الاجتماعية ليست فقط دائمة التغير ولكنها أيضا </a:t>
            </a:r>
            <a:r>
              <a:rPr lang="ar-SA" sz="2800" dirty="0" err="1" smtClean="0"/>
              <a:t>تتعدل</a:t>
            </a:r>
            <a:r>
              <a:rPr lang="ar-SA" sz="2800" dirty="0" smtClean="0"/>
              <a:t> وفقا لهذا التغير.</a:t>
            </a:r>
          </a:p>
          <a:p>
            <a:r>
              <a:rPr lang="ar-SA" sz="2800" dirty="0" smtClean="0"/>
              <a:t>3- أن كل موقف اجتماعي هو نتاج لتفاعل عناصر اجتماعية وفيزيقية وثقافية.</a:t>
            </a:r>
          </a:p>
          <a:p>
            <a:r>
              <a:rPr lang="ar-SA" sz="2800" dirty="0" smtClean="0"/>
              <a:t>4- أن السلوك هو وظيفة للموقف ورغم أنه لا يكون سلوكا دائما إلا أنه يتوافق مع الموقف.</a:t>
            </a:r>
            <a:endParaRPr lang="ar-SA"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1977</TotalTime>
  <Words>944</Words>
  <Application>Microsoft Office PowerPoint</Application>
  <PresentationFormat>A4 Paper (210x297 mm)‎</PresentationFormat>
  <Paragraphs>55</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الأولى</vt:lpstr>
      <vt:lpstr>النقاط الأساسية:</vt:lpstr>
      <vt:lpstr>خصائص الأسرة:</vt:lpstr>
      <vt:lpstr>الشريحة 5</vt:lpstr>
      <vt:lpstr>الشريحة 6</vt:lpstr>
      <vt:lpstr>الشريحة 7</vt:lpstr>
      <vt:lpstr>أنماط الأسرة:</vt:lpstr>
      <vt:lpstr>الشريحة 9</vt:lpstr>
      <vt:lpstr>الأسرة في الفكر الاجتماعي المعاصر:</vt:lpstr>
      <vt:lpstr>الشريحة 11</vt:lpstr>
      <vt:lpstr>الشريحة 12</vt:lpstr>
      <vt:lpstr>الشريحة 13</vt:lpstr>
      <vt:lpstr>الشريحة 14</vt:lpstr>
      <vt:lpstr>الشريحة 15</vt:lpstr>
      <vt:lpstr>المداخل السوسيولوجية لدراسة الأسرة:</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171</cp:revision>
  <dcterms:created xsi:type="dcterms:W3CDTF">2009-10-14T19:14:34Z</dcterms:created>
  <dcterms:modified xsi:type="dcterms:W3CDTF">2012-10-19T08:06:34Z</dcterms:modified>
</cp:coreProperties>
</file>