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300" r:id="rId2"/>
    <p:sldId id="257" r:id="rId3"/>
    <p:sldId id="267" r:id="rId4"/>
    <p:sldId id="302" r:id="rId5"/>
    <p:sldId id="303" r:id="rId6"/>
    <p:sldId id="304" r:id="rId7"/>
    <p:sldId id="305" r:id="rId8"/>
    <p:sldId id="306" r:id="rId9"/>
    <p:sldId id="307" r:id="rId10"/>
    <p:sldId id="308" r:id="rId11"/>
    <p:sldId id="309" r:id="rId12"/>
    <p:sldId id="310" r:id="rId13"/>
    <p:sldId id="311" r:id="rId14"/>
    <p:sldId id="312" r:id="rId15"/>
    <p:sldId id="313" r:id="rId16"/>
    <p:sldId id="314" r:id="rId17"/>
    <p:sldId id="315" r:id="rId18"/>
    <p:sldId id="316" r:id="rId19"/>
    <p:sldId id="317" r:id="rId20"/>
    <p:sldId id="318" r:id="rId21"/>
    <p:sldId id="319" r:id="rId22"/>
    <p:sldId id="301" r:id="rId2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81" autoAdjust="0"/>
    <p:restoredTop sz="94664" autoAdjust="0"/>
  </p:normalViewPr>
  <p:slideViewPr>
    <p:cSldViewPr>
      <p:cViewPr>
        <p:scale>
          <a:sx n="60" d="100"/>
          <a:sy n="60" d="100"/>
        </p:scale>
        <p:origin x="-648" y="-306"/>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10/19/2012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 name="Rectangle 5"/>
          <p:cNvSpPr/>
          <p:nvPr userDrawn="1"/>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Subtitle 2"/>
          <p:cNvSpPr txBox="1">
            <a:spLocks/>
          </p:cNvSpPr>
          <p:nvPr userDrawn="1"/>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7" name="Group 7"/>
          <p:cNvGrpSpPr>
            <a:grpSpLocks/>
          </p:cNvGrpSpPr>
          <p:nvPr userDrawn="1"/>
        </p:nvGrpSpPr>
        <p:grpSpPr bwMode="auto">
          <a:xfrm>
            <a:off x="6494463" y="1981200"/>
            <a:ext cx="2600325" cy="2524125"/>
            <a:chOff x="5210750" y="1066800"/>
            <a:chExt cx="2976900" cy="3130677"/>
          </a:xfrm>
        </p:grpSpPr>
        <p:sp>
          <p:nvSpPr>
            <p:cNvPr id="8"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9"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0" name="Freeform 10"/>
          <p:cNvSpPr/>
          <p:nvPr userDrawn="1"/>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11" name="Subtitle 2"/>
          <p:cNvSpPr>
            <a:spLocks noGrp="1"/>
          </p:cNvSpPr>
          <p:nvPr>
            <p:ph type="subTitle" idx="1"/>
          </p:nvPr>
        </p:nvSpPr>
        <p:spPr>
          <a:xfrm>
            <a:off x="685800" y="2971800"/>
            <a:ext cx="4762500" cy="23622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5" name="Group 5"/>
          <p:cNvGrpSpPr>
            <a:grpSpLocks/>
          </p:cNvGrpSpPr>
          <p:nvPr userDrawn="1"/>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6"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Rectangle 8"/>
          <p:cNvSpPr>
            <a:spLocks noChangeArrowheads="1"/>
          </p:cNvSpPr>
          <p:nvPr userDrawn="1"/>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9" name="Freeform 6"/>
          <p:cNvSpPr>
            <a:spLocks noEditPoints="1"/>
          </p:cNvSpPr>
          <p:nvPr userDrawn="1"/>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10" name="Picture 8" descr="logo EDE.png"/>
          <p:cNvPicPr>
            <a:picLocks noChangeAspect="1"/>
          </p:cNvPicPr>
          <p:nvPr userDrawn="1"/>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6"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5" r:id="rId1"/>
    <p:sldLayoutId id="2147483772" r:id="rId2"/>
    <p:sldLayoutId id="2147483773" r:id="rId3"/>
    <p:sldLayoutId id="2147483764" r:id="rId4"/>
    <p:sldLayoutId id="2147483774" r:id="rId5"/>
    <p:sldLayoutId id="2147483765" r:id="rId6"/>
    <p:sldLayoutId id="2147483766" r:id="rId7"/>
    <p:sldLayoutId id="2147483767" r:id="rId8"/>
    <p:sldLayoutId id="2147483768" r:id="rId9"/>
    <p:sldLayoutId id="2147483769" r:id="rId10"/>
    <p:sldLayoutId id="2147483770" r:id="rId11"/>
    <p:sldLayoutId id="2147483771" r:id="rId12"/>
    <p:sldLayoutId id="2147483776" r:id="rId13"/>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فرعي 1"/>
          <p:cNvSpPr>
            <a:spLocks noGrp="1"/>
          </p:cNvSpPr>
          <p:nvPr>
            <p:ph type="subTitle" idx="1"/>
          </p:nvPr>
        </p:nvSpPr>
        <p:spPr/>
        <p:txBody>
          <a:bodyPr/>
          <a:lstStyle/>
          <a:p>
            <a:r>
              <a:rPr lang="ar-SA" dirty="0" smtClean="0">
                <a:solidFill>
                  <a:schemeClr val="tx1"/>
                </a:solidFill>
              </a:rPr>
              <a:t>اسم المقرر: </a:t>
            </a:r>
            <a:r>
              <a:rPr lang="ar-SA" sz="2800" dirty="0" smtClean="0"/>
              <a:t>علم الاجتماع الأسرة والطفولة</a:t>
            </a:r>
            <a:endParaRPr lang="ar-SA" sz="2800" dirty="0" smtClean="0">
              <a:solidFill>
                <a:schemeClr val="tx1"/>
              </a:solidFill>
            </a:endParaRPr>
          </a:p>
          <a:p>
            <a:endParaRPr lang="ar-SA" sz="2800" dirty="0" smtClean="0">
              <a:solidFill>
                <a:schemeClr val="tx1"/>
              </a:solidFill>
            </a:endParaRPr>
          </a:p>
          <a:p>
            <a:r>
              <a:rPr lang="ar-SA" dirty="0" smtClean="0">
                <a:solidFill>
                  <a:schemeClr val="tx1"/>
                </a:solidFill>
              </a:rPr>
              <a:t>د. صابر أحمد عبد الباقي</a:t>
            </a:r>
            <a:endParaRPr lang="ar-SA"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الثانية</a:t>
            </a:r>
            <a:endParaRPr lang="en-US" spc="-150" dirty="0" smtClean="0">
              <a:solidFill>
                <a:srgbClr val="376092"/>
              </a:solidFill>
              <a:latin typeface="ae_AlMateen" pitchFamily="2" charset="-78"/>
              <a:cs typeface="ae_AlMateen" pitchFamily="2" charset="-78"/>
            </a:endParaRPr>
          </a:p>
        </p:txBody>
      </p:sp>
      <p:sp>
        <p:nvSpPr>
          <p:cNvPr id="3" name="عنوان 1"/>
          <p:cNvSpPr txBox="1">
            <a:spLocks/>
          </p:cNvSpPr>
          <p:nvPr/>
        </p:nvSpPr>
        <p:spPr bwMode="auto">
          <a:xfrm>
            <a:off x="876300" y="3886200"/>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ar-SA" sz="4400" dirty="0" smtClean="0">
                <a:solidFill>
                  <a:schemeClr val="accent1">
                    <a:lumMod val="75000"/>
                  </a:schemeClr>
                </a:solidFill>
                <a:latin typeface="+mj-lt"/>
                <a:ea typeface="+mj-ea"/>
                <a:cs typeface="Arial" charset="0"/>
              </a:rPr>
              <a:t>تطور نظام ووظائف الأسرة</a:t>
            </a:r>
            <a:endParaRPr kumimoji="0" lang="ar-SA" sz="44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النقاط الأساسية:</a:t>
            </a:r>
            <a:endParaRPr lang="en-US" dirty="0">
              <a:solidFill>
                <a:srgbClr val="C00000"/>
              </a:solidFill>
            </a:endParaRPr>
          </a:p>
        </p:txBody>
      </p:sp>
      <p:sp>
        <p:nvSpPr>
          <p:cNvPr id="7171" name="Text Placeholder 5"/>
          <p:cNvSpPr>
            <a:spLocks noGrp="1"/>
          </p:cNvSpPr>
          <p:nvPr>
            <p:ph idx="1"/>
          </p:nvPr>
        </p:nvSpPr>
        <p:spPr>
          <a:xfrm>
            <a:off x="495300" y="1600201"/>
            <a:ext cx="8915400" cy="3429000"/>
          </a:xfrm>
        </p:spPr>
        <p:txBody>
          <a:bodyPr/>
          <a:lstStyle/>
          <a:p>
            <a:pPr rtl="1" eaLnBrk="1" hangingPunct="1">
              <a:buFont typeface="Arial" pitchFamily="34" charset="0"/>
              <a:buChar char="•"/>
            </a:pPr>
            <a:r>
              <a:rPr lang="ar-SA" b="1" dirty="0" smtClean="0">
                <a:cs typeface="Arial" pitchFamily="34" charset="0"/>
              </a:rPr>
              <a:t>تطور نظام الأسرة.</a:t>
            </a:r>
          </a:p>
          <a:p>
            <a:pPr rtl="1" eaLnBrk="1" hangingPunct="1">
              <a:buFont typeface="Arial" pitchFamily="34" charset="0"/>
              <a:buChar char="•"/>
            </a:pPr>
            <a:r>
              <a:rPr lang="ar-SA" b="1" dirty="0" smtClean="0">
                <a:cs typeface="Arial" pitchFamily="34" charset="0"/>
              </a:rPr>
              <a:t>تطور وظائف الأسرة.</a:t>
            </a:r>
          </a:p>
          <a:p>
            <a:pPr rtl="1" eaLnBrk="1" hangingPunct="1">
              <a:buFont typeface="Arial" pitchFamily="34" charset="0"/>
              <a:buChar char="•"/>
            </a:pPr>
            <a:r>
              <a:rPr lang="ar-SA" b="1" dirty="0" smtClean="0">
                <a:cs typeface="Arial" pitchFamily="34" charset="0"/>
              </a:rPr>
              <a:t>وظائف الأسرة العربية.</a:t>
            </a:r>
          </a:p>
          <a:p>
            <a:pPr rtl="1" eaLnBrk="1" hangingPunct="1">
              <a:buFont typeface="Arial" pitchFamily="34" charset="0"/>
              <a:buChar char="•"/>
            </a:pPr>
            <a:r>
              <a:rPr lang="ar-SA" b="1" dirty="0" smtClean="0"/>
              <a:t>وظائف الأسرة المعاصرة.</a:t>
            </a:r>
            <a:endParaRPr lang="ar-EG" b="1"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Arial" pitchFamily="34" charset="0"/>
              </a:rPr>
              <a:t>تطور نظام الأسرة:</a:t>
            </a:r>
            <a:endParaRPr lang="ar-SA" dirty="0"/>
          </a:p>
        </p:txBody>
      </p:sp>
      <p:sp>
        <p:nvSpPr>
          <p:cNvPr id="3" name="عنصر نائب للمحتوى 2"/>
          <p:cNvSpPr>
            <a:spLocks noGrp="1"/>
          </p:cNvSpPr>
          <p:nvPr>
            <p:ph idx="1"/>
          </p:nvPr>
        </p:nvSpPr>
        <p:spPr/>
        <p:txBody>
          <a:bodyPr/>
          <a:lstStyle/>
          <a:p>
            <a:r>
              <a:rPr lang="ar-SA" dirty="0" smtClean="0"/>
              <a:t>يشير تاريخ الأسرة إلى وجود تطور كبير حدث لها عبر الحضارات المتتابعة، فالأسرة ليست نظاما ثابتا لأنها تغيرت كثيرا على النحو التالي:</a:t>
            </a:r>
          </a:p>
          <a:p>
            <a:r>
              <a:rPr lang="ar-SA" b="1" dirty="0" smtClean="0"/>
              <a:t>من ناحية الاتساع:</a:t>
            </a:r>
          </a:p>
          <a:p>
            <a:r>
              <a:rPr lang="ar-SA" dirty="0" smtClean="0"/>
              <a:t>فالأسرة عند سكان استراليا وأمريكا الأصليين تضم جميع أفراد العشيرة إذ لا يوجد عندهم فرق بين أسرة وعشيرة، كما أن أفراد العشيرة لا يرتبطون برابطة الدم وإنما على أساس </a:t>
            </a:r>
            <a:r>
              <a:rPr lang="ar-SA" dirty="0" err="1" smtClean="0"/>
              <a:t>توتم</a:t>
            </a:r>
            <a:r>
              <a:rPr lang="ar-SA" dirty="0" smtClean="0"/>
              <a:t> يتخذونه رمزا للعشيرة.  </a:t>
            </a:r>
            <a:endParaRPr lang="ar-S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أما الأسرة عند العرب في الجاهلية فكانت تضم جميع الأقارب وكذلك الموالي والأدعياء. كما كانت القرابة عندهم تقوم أيضا على الأدعياء الذي يقوم على اعتراف رئيس الأسرة بأولاده.</a:t>
            </a:r>
          </a:p>
          <a:p>
            <a:r>
              <a:rPr lang="ar-SA" dirty="0" smtClean="0"/>
              <a:t>أخذ نطاق الأسرة يضيق حتى وصل إلى الحد الذي وصل إليه الآن في معظم المجتمعات الحاضرة: الزوج والزوجة وأولادها. </a:t>
            </a:r>
          </a:p>
          <a:p>
            <a:r>
              <a:rPr lang="ar-SA" dirty="0" smtClean="0"/>
              <a:t>والفرد ينتمي إلى أسرتين عامتين: أسرة عن طريق أبيه وأسرة عن طريق أمه، ويرتبط أفراد الأسرتين بطائفة كبيرة من الروابط الاجتماعية والقانونية.</a:t>
            </a:r>
            <a:endParaRPr lang="ar-S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من ناحية الرئاسة:</a:t>
            </a:r>
          </a:p>
          <a:p>
            <a:r>
              <a:rPr lang="ar-SA" dirty="0" smtClean="0"/>
              <a:t>الأسرة بحكم كونها مجتمعا صغيرا معقد الشؤون يلزم وجود رئيس لتنظيم أمورها ويخضع له جميع أفراد الأسرة بالطاعة. واتفقت معظم النظم على إسناد هذه الوظيفة للزوج. ولم يكن هذا النظام الرئاسي هو السائد فقد مرت الرئاسة بعدة أشكال:</a:t>
            </a:r>
          </a:p>
          <a:p>
            <a:r>
              <a:rPr lang="ar-SA" dirty="0" smtClean="0"/>
              <a:t>1- المرحلة الإباحية (مرحلة افتراضية) تتميز بعدم وجود نظام للزواج، وشاعت هذه المرحلة مع ظهور الإنسان الأول. ولم تدل البحوث </a:t>
            </a:r>
            <a:r>
              <a:rPr lang="ar-SA" dirty="0" err="1" smtClean="0"/>
              <a:t>الأنثروبولوجية</a:t>
            </a:r>
            <a:r>
              <a:rPr lang="ar-SA" dirty="0" smtClean="0"/>
              <a:t> على وجود ملموس لهذه المرحلة بالدليل العلمي.</a:t>
            </a:r>
            <a:endParaRPr lang="ar-S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2- المرحلة الأمية: تتميز بزعامة الأم للأسرة في المجتمعات التي يقوم فيها الزوج بالصيد بينما تستقر الأم في مكان معين ترعى أولادها. ويطلق على هذا النظام (</a:t>
            </a:r>
            <a:r>
              <a:rPr lang="ar-SA" dirty="0" err="1" smtClean="0"/>
              <a:t>البوليندري</a:t>
            </a:r>
            <a:r>
              <a:rPr lang="ar-SA" dirty="0" smtClean="0"/>
              <a:t>).</a:t>
            </a:r>
          </a:p>
          <a:p>
            <a:endParaRPr lang="ar-SA" dirty="0" smtClean="0"/>
          </a:p>
          <a:p>
            <a:r>
              <a:rPr lang="ar-SA" dirty="0" smtClean="0"/>
              <a:t>3- المرحلة الأبوية: وفيها يتحكم رئيس الأسرة ويتولى جميع الشؤون الاقتصادية وتكون سلطته واسعة إذا كانت له عدة زوجات. ويطلق على هذا النظام (</a:t>
            </a:r>
            <a:r>
              <a:rPr lang="ar-SA" dirty="0" err="1" smtClean="0"/>
              <a:t>البولوجيني</a:t>
            </a:r>
            <a:r>
              <a:rPr lang="ar-SA" dirty="0" smtClean="0"/>
              <a: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4- المرحلة الاستقلالية: وهي التي يستقل فيها كل من الزوجين بنفسه فلا يكون للآخر أي سلطات عليه، وقد أتت هذه المرحلة نتيجة التطور الاقتصادي في المجتمعات الأوروبية والأمريكية، حيث يصبح البيت مكانا لالتقاء الزوجين والأبناء للنوم.</a:t>
            </a:r>
          </a:p>
          <a:p>
            <a:endParaRPr lang="ar-SA" dirty="0" smtClean="0"/>
          </a:p>
          <a:p>
            <a:r>
              <a:rPr lang="ar-SA" dirty="0" smtClean="0"/>
              <a:t>ولا تعتبر هذه المراحل حتمية بالنسبة لجميع الشعوب، فهناك مجتمعات لا تعرف المرحلة الأمية أو التي قبلها.</a:t>
            </a:r>
            <a:endParaRPr lang="ar-S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تطور وظائف الأسرة:</a:t>
            </a:r>
            <a:endParaRPr lang="ar-SA" dirty="0"/>
          </a:p>
        </p:txBody>
      </p:sp>
      <p:sp>
        <p:nvSpPr>
          <p:cNvPr id="3" name="عنصر نائب للمحتوى 2"/>
          <p:cNvSpPr>
            <a:spLocks noGrp="1"/>
          </p:cNvSpPr>
          <p:nvPr>
            <p:ph idx="1"/>
          </p:nvPr>
        </p:nvSpPr>
        <p:spPr/>
        <p:txBody>
          <a:bodyPr/>
          <a:lstStyle/>
          <a:p>
            <a:r>
              <a:rPr lang="ar-SA" dirty="0" smtClean="0"/>
              <a:t>لاشك أن تحقيق ضرورات الحياة المادية كان أول أهداف </a:t>
            </a:r>
            <a:r>
              <a:rPr lang="ar-SA" dirty="0" err="1" smtClean="0"/>
              <a:t>الترابطات</a:t>
            </a:r>
            <a:r>
              <a:rPr lang="ar-SA" dirty="0" smtClean="0"/>
              <a:t> والمعاشر الأولى، وكانت وظائفها لا تتعدى جمع الأقوات الضرورية والقيام بمستلزمات الحياة وصنع الأدوات وجمع الثمار التي يتحلون بها في المناسبات.</a:t>
            </a:r>
          </a:p>
          <a:p>
            <a:r>
              <a:rPr lang="ar-SA" dirty="0" smtClean="0"/>
              <a:t>أما في المجتمعات التوتمية، فنلاحظ أن الأسرة كانت وحدة اقتصادية تنتج ما تحتاج إليه العشيرة من مطالب الحياة، وكانت هيئة سياسية وإدارية وتشريعية، فهي التي تأمر وتدير شؤون العشيرة بواسطة مجلس آباء الأسر أو رؤساء العشائر والبطون، وهي التي تشرف </a:t>
            </a:r>
            <a:endParaRPr lang="ar-S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على الطقوس وتمنح الأولاد حق القبول في الجمعية الدينية وتشرف على تربية النشء وتعليمهم..وبذلك كانت الأسرة التوتمية عبارة عن دويلة صغيرة تقوم بمختلف الوظائف التي يتطلبها النشاط العمراني.</a:t>
            </a:r>
          </a:p>
          <a:p>
            <a:r>
              <a:rPr lang="ar-SA" dirty="0" smtClean="0"/>
              <a:t>كانت الأسرة التوتمية إذن وحدة اقتصادية وهيئة سياسية وإدارية كما كانت هيئة دينية وتربوية..وقد ظلت الأسرة الإنسانية محتفظة بهذه الاختصاصات الواسعة في العصور التاريخية القديمة في مصر القديمة واليونان والرومان.</a:t>
            </a:r>
            <a:endParaRPr lang="ar-S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وعندما اتسع نطاق الحياة الاجتماعية وتفاعلت الأسر مع بعضها البعض ونشأت القرى ثم المدن المستقلة، قامت الدول وأخذت </a:t>
            </a:r>
            <a:r>
              <a:rPr lang="ar-SA" dirty="0" err="1" smtClean="0"/>
              <a:t>تسلب</a:t>
            </a:r>
            <a:r>
              <a:rPr lang="ar-SA" dirty="0" smtClean="0"/>
              <a:t> من الأسرة الوظائف التي كانت تقوم بها وأخذت تنشئ لكل وظيفة هيئة مستقلة تأخذ على عاتقها تحقيقها على الوجه الأكمل لصالح الأفراد بوصفهم عناصر في المجتمع بصرف النظر عن التنظيمات الأسرية، فانتزعت الدولة السلطة السياسية وأنشأت لها الهيئات الحكومية والمجالس النيابية وانتزعت الوظيفة الاقتصادية وأصبحت من اختصاص رجال الأعمال والصناع والتجار...... </a:t>
            </a:r>
            <a:endParaRPr lang="ar-S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ومع ذلك هناك عدة وظائف مازالت الأسرة تقوم بها:</a:t>
            </a:r>
          </a:p>
          <a:p>
            <a:r>
              <a:rPr lang="ar-SA" dirty="0" smtClean="0"/>
              <a:t>1- الوظيفة الاقتصادية:</a:t>
            </a:r>
          </a:p>
          <a:p>
            <a:r>
              <a:rPr lang="ar-SA" dirty="0" smtClean="0"/>
              <a:t>كانت الأسرة في الماضي وحدة اقتصادية ومازالت وتقوم باستهلاك ما تنتجه.</a:t>
            </a:r>
          </a:p>
          <a:p>
            <a:endParaRPr lang="ar-SA" dirty="0" smtClean="0"/>
          </a:p>
          <a:p>
            <a:r>
              <a:rPr lang="ar-SA" dirty="0" smtClean="0"/>
              <a:t>2- وظيفة منح المكانة:</a:t>
            </a:r>
          </a:p>
          <a:p>
            <a:r>
              <a:rPr lang="ar-SA" dirty="0" smtClean="0"/>
              <a:t>يستمد أعضاء الأسرة مكانتهم من مكانة أسرهم.</a:t>
            </a:r>
            <a:endParaRPr lang="ar-S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3- الوظيفة التعليمية:</a:t>
            </a:r>
          </a:p>
          <a:p>
            <a:r>
              <a:rPr lang="ar-SA" dirty="0" smtClean="0"/>
              <a:t>الأسرة تهتم بتعليم أبنائها ولا يعني ذلك تعليم القراءة والكتابة وإنما الحرفة أو الصنعة أو الزراعة والتربية البدنية والشؤون المنزلية.</a:t>
            </a:r>
          </a:p>
          <a:p>
            <a:endParaRPr lang="ar-SA" dirty="0" smtClean="0"/>
          </a:p>
          <a:p>
            <a:r>
              <a:rPr lang="ar-SA" dirty="0" smtClean="0"/>
              <a:t>4- وظيفة الحماية:</a:t>
            </a:r>
          </a:p>
          <a:p>
            <a:r>
              <a:rPr lang="ar-SA" dirty="0" smtClean="0"/>
              <a:t>الأسرة أيضا مسئولة عن حماية أعضائها فالأب لا يمنح لأسرته الحماية الجسمانية فقط وإنما يمنحهم أيضا الحماية الاقتصادية والنفسية وكذلك يفعل الأبناء لآبائهم عندما يتقدم بهم السن.</a:t>
            </a:r>
            <a:endParaRPr lang="ar-S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5- الوظيفة الدينية:</a:t>
            </a:r>
          </a:p>
          <a:p>
            <a:r>
              <a:rPr lang="ar-SA" dirty="0" smtClean="0"/>
              <a:t>تعليم الأولاد الحياة الدينية والقيم الأخلاقية ذات المصدر الديني والنسك والتصرفات على أساس العقيدة الدينية.</a:t>
            </a:r>
          </a:p>
          <a:p>
            <a:r>
              <a:rPr lang="ar-SA" dirty="0" smtClean="0"/>
              <a:t>6- الوظيفة الترفيهية:</a:t>
            </a:r>
          </a:p>
          <a:p>
            <a:r>
              <a:rPr lang="ar-SA" dirty="0" smtClean="0"/>
              <a:t>الوظيفة الترفيهية محصورة أيضا في الأسرة أو بين عدة أسر.</a:t>
            </a:r>
            <a:endParaRPr lang="ar-SA"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وظائف الأسرة العربية:</a:t>
            </a:r>
            <a:endParaRPr lang="ar-SA" dirty="0"/>
          </a:p>
        </p:txBody>
      </p:sp>
      <p:sp>
        <p:nvSpPr>
          <p:cNvPr id="3" name="عنصر نائب للمحتوى 2"/>
          <p:cNvSpPr>
            <a:spLocks noGrp="1"/>
          </p:cNvSpPr>
          <p:nvPr>
            <p:ph idx="1"/>
          </p:nvPr>
        </p:nvSpPr>
        <p:spPr/>
        <p:txBody>
          <a:bodyPr/>
          <a:lstStyle/>
          <a:p>
            <a:r>
              <a:rPr lang="ar-SA" dirty="0" smtClean="0"/>
              <a:t>في دراسة أجريت على عينة من الأسر المصرية لمعرفة الوظائف التي تقوم بها الأسرة في الوقت الحالي تبين الآتي:</a:t>
            </a:r>
          </a:p>
          <a:p>
            <a:endParaRPr lang="ar-SA" sz="800" dirty="0" smtClean="0"/>
          </a:p>
          <a:p>
            <a:r>
              <a:rPr lang="ar-SA" dirty="0" smtClean="0"/>
              <a:t>1- إن وظائف الأسرة المصرية لم تتغير كثيرا فما زالت نسبة لا بأس بها تحتفظ بوظائف كانت تميز الأسرة الممتدة التقليدية.</a:t>
            </a:r>
          </a:p>
          <a:p>
            <a:endParaRPr lang="ar-SA" sz="800" dirty="0" smtClean="0"/>
          </a:p>
          <a:p>
            <a:r>
              <a:rPr lang="ar-SA" dirty="0" smtClean="0"/>
              <a:t>2- تحول الأسرة المصرية تحت تأثير الحياة الحضرية بالتدريج من وحدة منتجة إلى وحدة مستهلكة.</a:t>
            </a:r>
            <a:endParaRPr lang="ar-SA"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3- لا يظهر بصورة واضحة أن الأسر المصرية كالأسر في المجتمعات الغربية مثلا تعتمد اعتمادا يكاد يكون مطلقا على السوق الخارجية في كل مطالبها المادية على وجه الخصوص فلا زالت نسبة كبيرة من الأسر تصنع كثيرا من حاجاتها وخاصة في الغذاء والملبس داخل نطاق المنزل.</a:t>
            </a:r>
          </a:p>
          <a:p>
            <a:r>
              <a:rPr lang="ar-SA" dirty="0" smtClean="0"/>
              <a:t>4- أصبحت الأسرة المصرية تشارك في الوظيفة التعليمية عن طريق المتابعة والإشراف المنظم في كثير من الأحوال على تقدم أبنائهم المدرسي وإنجازهم لواجباتهم المدرسية.</a:t>
            </a:r>
            <a:endParaRPr lang="ar-SA"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5- رغم تغير أساليب التنشئة الاجتماعية إلا أن عملياتها المختلفة لا </a:t>
            </a:r>
            <a:endParaRPr lang="en-US" dirty="0" smtClean="0"/>
          </a:p>
          <a:p>
            <a:r>
              <a:rPr lang="ar-SA" dirty="0" smtClean="0"/>
              <a:t>تزال أهم وظائف الأسرة.</a:t>
            </a:r>
          </a:p>
          <a:p>
            <a:r>
              <a:rPr lang="ar-SA" dirty="0" smtClean="0"/>
              <a:t>وهذا التغير في وظائف الأسرة المصرية الذي حددنا أهم معالمه لا يعني أنه قد حدثت تغيرات عميقة.</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وظائف الأسرة المعاصرة:</a:t>
            </a:r>
            <a:endParaRPr lang="ar-SA" dirty="0"/>
          </a:p>
        </p:txBody>
      </p:sp>
      <p:sp>
        <p:nvSpPr>
          <p:cNvPr id="3" name="عنصر نائب للمحتوى 2"/>
          <p:cNvSpPr>
            <a:spLocks noGrp="1"/>
          </p:cNvSpPr>
          <p:nvPr>
            <p:ph idx="1"/>
          </p:nvPr>
        </p:nvSpPr>
        <p:spPr/>
        <p:txBody>
          <a:bodyPr/>
          <a:lstStyle/>
          <a:p>
            <a:r>
              <a:rPr lang="en-US" dirty="0" smtClean="0"/>
              <a:t>:</a:t>
            </a:r>
            <a:r>
              <a:rPr lang="ar-SA" dirty="0" smtClean="0"/>
              <a:t>تحدد المراجع العلمية وظائف الأسرة المعاصرة فيما يلي</a:t>
            </a:r>
          </a:p>
          <a:p>
            <a:r>
              <a:rPr lang="ar-SA" dirty="0" smtClean="0"/>
              <a:t>1- إنجاب الصغار.</a:t>
            </a:r>
          </a:p>
          <a:p>
            <a:r>
              <a:rPr lang="ar-SA" dirty="0" smtClean="0"/>
              <a:t>2- المحافظة الجسدية لأعضاء الأسرة.</a:t>
            </a:r>
          </a:p>
          <a:p>
            <a:r>
              <a:rPr lang="ar-SA" dirty="0" smtClean="0"/>
              <a:t>3- منح المكانة الاجتماعية للأطفال والبالغين.</a:t>
            </a:r>
          </a:p>
          <a:p>
            <a:r>
              <a:rPr lang="ar-SA" dirty="0" smtClean="0"/>
              <a:t>4- التنشئة الاجتماعية.</a:t>
            </a:r>
          </a:p>
          <a:p>
            <a:r>
              <a:rPr lang="ar-SA" dirty="0" smtClean="0"/>
              <a:t>5- الضبط الاجتماعي.</a:t>
            </a:r>
          </a:p>
          <a:p>
            <a:r>
              <a:rPr lang="ar-SA" dirty="0" smtClean="0"/>
              <a:t>6- الوظيفة العاطفية.</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ونعني بالوظيفة الأخيرة التفاعل العميق بين الزوجين وبين الآباء والأبناء في منزل مستقل يخلق وحدة أولية صغيرة تكون المصدر الأساسي للإشباع العاطفي لجميع أفراد الأسرة.</a:t>
            </a:r>
          </a:p>
          <a:p>
            <a:r>
              <a:rPr lang="ar-SA" dirty="0" smtClean="0"/>
              <a:t>وقد ترتب على هذه الوظيفة الجديدة أن أصبحت الأسرة النواة تحمل عبئا ثقيلا لأنها أصبحت المصدر الوحيد الذي يستمد منه الأفراد الحب والعاطفة ولهذا لا يريد الأفراد البالغين الزواج فقط وإنما يريدون الزواج السعيد.</a:t>
            </a:r>
          </a:p>
          <a:p>
            <a:r>
              <a:rPr lang="ar-SA" dirty="0" smtClean="0"/>
              <a:t>فالأسرة الحديثة لا تزال تؤدي وظائف أهمها الوظيفة الأخلاقية.</a:t>
            </a:r>
            <a:endParaRPr lang="ar-SA"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وعلى الرغم مما فقدته الأسرة من وظائف فإنها لا تزال تحتفظ بعدد آخر من الوظائف لا يقل أهمية عن كل ما فقدته يمكن إجمالها فيما يلي:</a:t>
            </a:r>
          </a:p>
          <a:p>
            <a:endParaRPr lang="ar-SA" sz="800" dirty="0" smtClean="0"/>
          </a:p>
          <a:p>
            <a:r>
              <a:rPr lang="ar-SA" dirty="0" smtClean="0"/>
              <a:t>1- لا تزال الأسرة أصلح نظام للتناسل.</a:t>
            </a:r>
          </a:p>
          <a:p>
            <a:endParaRPr lang="ar-SA" sz="800" dirty="0" smtClean="0"/>
          </a:p>
          <a:p>
            <a:r>
              <a:rPr lang="ar-SA" dirty="0" smtClean="0"/>
              <a:t>2- الأسرة وحدة اقتصادية متضامنة يقوم فيها الأب بإعالة زوجته وأبنائه وتقوم فيها الأم بأعمال المنزل.</a:t>
            </a:r>
          </a:p>
          <a:p>
            <a:endParaRPr lang="ar-SA"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3- الأسرة هي المكان الطبيعي لنشأة العقيدة الدينية واستمرارها.</a:t>
            </a:r>
          </a:p>
          <a:p>
            <a:endParaRPr lang="ar-SA" sz="800" dirty="0" smtClean="0"/>
          </a:p>
          <a:p>
            <a:r>
              <a:rPr lang="ar-SA" dirty="0" smtClean="0"/>
              <a:t>4- تعتبر الأسرة هي المدرسة الأولى التي يتعلم فيها الطفل لغته القومية، كما تعتبر المدرسة الأولى التي يتلقى فيها الطفل مبادئ التربية الاجتماعية والسلوك وآداب المحافظة على الحقوق.</a:t>
            </a:r>
          </a:p>
          <a:p>
            <a:endParaRPr lang="ar-SA" sz="800" dirty="0" smtClean="0"/>
          </a:p>
          <a:p>
            <a:r>
              <a:rPr lang="ar-SA" dirty="0" smtClean="0"/>
              <a:t>5- تعكس الأسرة على المجتمع صفاتها فهي التي تكون الطفل وتصوغه وتحدد ميوله وتسد حاجاته.</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2072</TotalTime>
  <Words>1114</Words>
  <Application>Microsoft Office PowerPoint</Application>
  <PresentationFormat>A4 Paper (210x297 mm)‎</PresentationFormat>
  <Paragraphs>79</Paragraphs>
  <Slides>22</Slides>
  <Notes>0</Notes>
  <HiddenSlides>0</HiddenSlides>
  <MMClips>0</MMClips>
  <ScaleCrop>false</ScaleCrop>
  <HeadingPairs>
    <vt:vector size="4" baseType="variant">
      <vt:variant>
        <vt:lpstr>سمة</vt:lpstr>
      </vt:variant>
      <vt:variant>
        <vt:i4>1</vt:i4>
      </vt:variant>
      <vt:variant>
        <vt:lpstr>عناوين الشرائح</vt:lpstr>
      </vt:variant>
      <vt:variant>
        <vt:i4>22</vt:i4>
      </vt:variant>
    </vt:vector>
  </HeadingPairs>
  <TitlesOfParts>
    <vt:vector size="23" baseType="lpstr">
      <vt:lpstr>Office Theme</vt:lpstr>
      <vt:lpstr>الشريحة 1</vt:lpstr>
      <vt:lpstr>المحاضرة الثانية</vt:lpstr>
      <vt:lpstr>النقاط الأساسية:</vt:lpstr>
      <vt:lpstr>تطور نظام الأسرة:</vt:lpstr>
      <vt:lpstr>الشريحة 5</vt:lpstr>
      <vt:lpstr>الشريحة 6</vt:lpstr>
      <vt:lpstr>الشريحة 7</vt:lpstr>
      <vt:lpstr>الشريحة 8</vt:lpstr>
      <vt:lpstr>تطور وظائف الأسرة:</vt:lpstr>
      <vt:lpstr>الشريحة 10</vt:lpstr>
      <vt:lpstr>الشريحة 11</vt:lpstr>
      <vt:lpstr>الشريحة 12</vt:lpstr>
      <vt:lpstr>الشريحة 13</vt:lpstr>
      <vt:lpstr>الشريحة 14</vt:lpstr>
      <vt:lpstr>وظائف الأسرة العربية:</vt:lpstr>
      <vt:lpstr>الشريحة 16</vt:lpstr>
      <vt:lpstr>الشريحة 17</vt:lpstr>
      <vt:lpstr>وظائف الأسرة المعاصرة:</vt:lpstr>
      <vt:lpstr>الشريحة 19</vt:lpstr>
      <vt:lpstr>الشريحة 20</vt:lpstr>
      <vt:lpstr>الشريحة 21</vt:lpstr>
      <vt:lpstr>الشريحة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ANAS BARAKAT</cp:lastModifiedBy>
  <cp:revision>188</cp:revision>
  <dcterms:created xsi:type="dcterms:W3CDTF">2009-10-14T19:14:34Z</dcterms:created>
  <dcterms:modified xsi:type="dcterms:W3CDTF">2012-10-19T08:07:01Z</dcterms:modified>
</cp:coreProperties>
</file>