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تنوع أنماط الأسرة في العصر الحاضر.</a:t>
            </a:r>
          </a:p>
          <a:p>
            <a:pPr rtl="1" eaLnBrk="1" hangingPunct="1">
              <a:buFont typeface="Arial" pitchFamily="34" charset="0"/>
              <a:buChar char="•"/>
            </a:pPr>
            <a:r>
              <a:rPr lang="ar-SA" b="1" dirty="0" smtClean="0">
                <a:cs typeface="Arial" pitchFamily="34" charset="0"/>
              </a:rPr>
              <a:t>الأسرة الممتدة.</a:t>
            </a:r>
          </a:p>
          <a:p>
            <a:pPr rtl="1" eaLnBrk="1" hangingPunct="1">
              <a:buFont typeface="Arial" pitchFamily="34" charset="0"/>
              <a:buChar char="•"/>
            </a:pPr>
            <a:r>
              <a:rPr lang="ar-SA" b="1" dirty="0" smtClean="0">
                <a:cs typeface="Arial" pitchFamily="34" charset="0"/>
              </a:rPr>
              <a:t>هل الفروق بين الأسرة القديمة والأسرة الحديثة مجرد قضية حجم؟</a:t>
            </a:r>
          </a:p>
          <a:p>
            <a:pPr rtl="1" eaLnBrk="1" hangingPunct="1">
              <a:buFont typeface="Arial" pitchFamily="34" charset="0"/>
              <a:buChar char="•"/>
            </a:pPr>
            <a:r>
              <a:rPr lang="ar-SA" b="1" dirty="0" smtClean="0">
                <a:cs typeface="Arial" pitchFamily="34" charset="0"/>
              </a:rPr>
              <a:t>الأسرة النووية.</a:t>
            </a:r>
          </a:p>
          <a:p>
            <a:pPr rtl="1" eaLnBrk="1" hangingPunct="1">
              <a:buFont typeface="Arial" pitchFamily="34" charset="0"/>
              <a:buChar char="•"/>
            </a:pPr>
            <a:r>
              <a:rPr lang="ar-SA" b="1" dirty="0" smtClean="0">
                <a:cs typeface="Arial" pitchFamily="34" charset="0"/>
              </a:rPr>
              <a:t>المكانة الموروثة والمكانة المكتسبة.</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تنوع أنماط الأسرة في العصر الحاضر:</a:t>
            </a:r>
            <a:endParaRPr lang="ar-SA" dirty="0"/>
          </a:p>
        </p:txBody>
      </p:sp>
      <p:sp>
        <p:nvSpPr>
          <p:cNvPr id="3" name="عنصر نائب للمحتوى 2"/>
          <p:cNvSpPr>
            <a:spLocks noGrp="1"/>
          </p:cNvSpPr>
          <p:nvPr>
            <p:ph idx="1"/>
          </p:nvPr>
        </p:nvSpPr>
        <p:spPr/>
        <p:txBody>
          <a:bodyPr/>
          <a:lstStyle/>
          <a:p>
            <a:r>
              <a:rPr lang="ar-SA" dirty="0" smtClean="0"/>
              <a:t>فيما يتعلق بتنوع أنماط الأسرة في العصر الحاضر يجب الاتفاق على تقرير ملاحظتين أساسيتين:</a:t>
            </a:r>
          </a:p>
          <a:p>
            <a:r>
              <a:rPr lang="ar-SA" dirty="0" smtClean="0"/>
              <a:t>الأولى: أنه لا يوجد مجتمع يقتصر على نمط واحد فقط من الأسر.</a:t>
            </a:r>
          </a:p>
          <a:p>
            <a:r>
              <a:rPr lang="ar-SA" dirty="0" smtClean="0"/>
              <a:t>الثانية: أن كل نمط من أنماط المجتمعات لديه نمط معين سائد من أنماط الأسرة، وتعد الأنماط الأخرى أنماطا فرعية.</a:t>
            </a: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ولا يمكن أن نجد نمطا موحدا من الأسرة في أي مجتمع إنما هناك تنوع حسب المناطق الجغرافية والبناء الطبقي الاجتماعي داخل كل مجتمع. ويبدو التنوع في أوضح أشكاله في الأسرة في البلاد النامية التي تعاني من أكثر التغيرات الثقافية والاجتماعية عنفا ومن الأمور التي تؤثر في الأسرة العربية كنظام اجتماعي ضرورة التكيف مع البيئة الجديدة في المدن الحضرية عند الهجرة إليها، وقد تنهار الأنماط التقليدية تحت وطأة البنية الجديدة.</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الأسرة الممتدة:</a:t>
            </a:r>
            <a:endParaRPr lang="ar-SA" dirty="0"/>
          </a:p>
        </p:txBody>
      </p:sp>
      <p:sp>
        <p:nvSpPr>
          <p:cNvPr id="3" name="عنصر نائب للمحتوى 2"/>
          <p:cNvSpPr>
            <a:spLocks noGrp="1"/>
          </p:cNvSpPr>
          <p:nvPr>
            <p:ph idx="1"/>
          </p:nvPr>
        </p:nvSpPr>
        <p:spPr/>
        <p:txBody>
          <a:bodyPr/>
          <a:lstStyle/>
          <a:p>
            <a:r>
              <a:rPr lang="ar-SA" dirty="0" smtClean="0"/>
              <a:t>1- الأسرة الإغريقية الممتدة:</a:t>
            </a:r>
          </a:p>
          <a:p>
            <a:r>
              <a:rPr lang="ar-SA" dirty="0" smtClean="0"/>
              <a:t>يحدثنا هوميروس عن بيت </a:t>
            </a:r>
            <a:r>
              <a:rPr lang="ar-SA" dirty="0" err="1" smtClean="0"/>
              <a:t>برياموس</a:t>
            </a:r>
            <a:r>
              <a:rPr lang="ar-SA" dirty="0" smtClean="0"/>
              <a:t> حيث يعيش خمسين من الإخوة واثنا عشر أختا مع أزواجهم وأولادهم جميعا. وهم يعيشون عيشة مشتركة بالإضافة إلى الخدم والعبيد والعمال الزراعيين ويضم أيضا أبناء وبنات العم والخال </a:t>
            </a:r>
            <a:r>
              <a:rPr lang="ar-SA" dirty="0" err="1" smtClean="0"/>
              <a:t>وينادون</a:t>
            </a:r>
            <a:r>
              <a:rPr lang="ar-SA" dirty="0" smtClean="0"/>
              <a:t> بعضهم جميعا بكلمة أخ أو أخت. وهذا التجمع </a:t>
            </a:r>
            <a:r>
              <a:rPr lang="ar-SA" dirty="0" err="1" smtClean="0"/>
              <a:t>القرابي</a:t>
            </a:r>
            <a:r>
              <a:rPr lang="ar-SA" dirty="0" smtClean="0"/>
              <a:t> قادر على أن يعول كل أفراده ويحقق كل احتياجاتهم. ويصف الكتاب هذا النمط من الأسرة بأنه دولة وليس جماعة وهو تنظيم يخضع لكبار السن فيه.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2- الأسرة الممتدة في الهند القديمة:</a:t>
            </a:r>
          </a:p>
          <a:p>
            <a:r>
              <a:rPr lang="ar-SA" dirty="0" smtClean="0"/>
              <a:t>الشيء المقدس في الأسر الهندية القديمة أنها كانت في ذاتها محور تقديس وإجلال كافة أفرادها، وهناك توحد بينهم جميعا رئيسا ومرؤوسا صغيرا وكبيرا وهناك ملكية مشتركة والسلطة كانت لرئيس الأسرة الذي يكون أكبر الذكور المسنين. وطبقا للقانون الهندوسي فإن ملكية الأسرة لا تقبل التقسيم أو التوزيع.</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الأسرة عند </a:t>
            </a:r>
            <a:r>
              <a:rPr lang="ar-SA" dirty="0" err="1" smtClean="0"/>
              <a:t>الأباتش</a:t>
            </a:r>
            <a:r>
              <a:rPr lang="ar-SA" dirty="0" smtClean="0"/>
              <a:t>(من الهنود الحمر):</a:t>
            </a:r>
          </a:p>
          <a:p>
            <a:r>
              <a:rPr lang="ar-SA" dirty="0" smtClean="0"/>
              <a:t>وهي عبارة عن أسرة مشتركة تقوم على نظام السكن عند الأم لأنها تتكون من عدة أسر نووية تجمع بينها رابطة القرابة والسكنى المشتركة. وعندما تتكون أسر نووية جديدة تعتمد على الأسرة المشتركة للزوجة وتقيم معها، وتلعب الأسرة دورا كبيرا في حياة الفرد ويتم توزيع العمل تبعا للسن والنوع ويدير أمورها أكبر أفرادها سنا.</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الأسرة الممتدة عند </a:t>
            </a:r>
            <a:r>
              <a:rPr lang="ar-SA" dirty="0" err="1" smtClean="0"/>
              <a:t>التانالا</a:t>
            </a:r>
            <a:r>
              <a:rPr lang="ar-SA" dirty="0" smtClean="0"/>
              <a:t> (مدغشقر):</a:t>
            </a:r>
          </a:p>
          <a:p>
            <a:r>
              <a:rPr lang="ar-SA" dirty="0" smtClean="0"/>
              <a:t>يعتمد أفراد </a:t>
            </a:r>
            <a:r>
              <a:rPr lang="ar-SA" dirty="0" err="1" smtClean="0"/>
              <a:t>التانالا</a:t>
            </a:r>
            <a:r>
              <a:rPr lang="ar-SA" dirty="0" smtClean="0"/>
              <a:t> على أنفسهم في الحصول على طعامهم سواء عن طريق الزراعة أو الرعي وما دام مؤسس الأسرة وزعيمها على قيد الحياة فإنه يبقى مسيطرا سيطرة مطلقة على الأسرة الممتدة، ويتمتع بطاعة واحترام جميع أفرادها ويحتفظ لنفسه بجميع الأرباح التي تعود على الأسرة من الزراعة.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الأسرة النوبية:</a:t>
            </a:r>
          </a:p>
          <a:p>
            <a:r>
              <a:rPr lang="ar-SA" dirty="0" smtClean="0"/>
              <a:t>تمثل صورة الأسرة الأبوية بعد أن كان النظام </a:t>
            </a:r>
            <a:r>
              <a:rPr lang="ar-SA" dirty="0" err="1" smtClean="0"/>
              <a:t>القرابي</a:t>
            </a:r>
            <a:r>
              <a:rPr lang="ar-SA" dirty="0" smtClean="0"/>
              <a:t> فيها قائما على الانتساب للأم إذ أخذ المجتمع بالنظام الأبوي مع دخول الإسلام ولكنه لم يتخل عن بعض عناصر النظام الأموي فعندما تتزوج الفتاة تنتقل للإقامة مع زوجها في بيت الأم.</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6- الأسرة الكبيرة تحت سيطرة الأخ الأكبر:</a:t>
            </a:r>
          </a:p>
          <a:p>
            <a:r>
              <a:rPr lang="ar-SA" dirty="0" smtClean="0"/>
              <a:t>يظهر هذا الشكل من أشكال الأسرة الممتدة في أعقاب وفاة الأب حيث لا يتفرق الأخوة ويعيشون معا وأهم سمات هذا الشكل أنه واسع الانتشار في العالم القديم وفي عالمنا المعاصر على حد سواء وخصوصا بين الفلاحين.</a:t>
            </a:r>
          </a:p>
          <a:p>
            <a:r>
              <a:rPr lang="ar-SA" dirty="0" smtClean="0"/>
              <a:t>ومما لا شك فيه أن التطورات العالمية والمحلية المعاصرة في الدول الصناعية قد أدت إلى اختفاء هذا النمط من الأسرة الممتدة.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هل الفروق بين الأسرة القديمة والأسرة الحديثة مجرد قضية حجم؟</a:t>
            </a:r>
            <a:endParaRPr lang="ar-SA" sz="3200" dirty="0"/>
          </a:p>
        </p:txBody>
      </p:sp>
      <p:sp>
        <p:nvSpPr>
          <p:cNvPr id="3" name="عنصر نائب للمحتوى 2"/>
          <p:cNvSpPr>
            <a:spLocks noGrp="1"/>
          </p:cNvSpPr>
          <p:nvPr>
            <p:ph idx="1"/>
          </p:nvPr>
        </p:nvSpPr>
        <p:spPr/>
        <p:txBody>
          <a:bodyPr/>
          <a:lstStyle/>
          <a:p>
            <a:r>
              <a:rPr lang="ar-SA" dirty="0" smtClean="0"/>
              <a:t>تصور أصحاب كثير من الكتابات غير العلمية في الأسرة أن الفروق بين أنماط الأسرة القديمة والأنماط الحديثة مجرد فارق في الحجم. ولكن هناك اعتبارات تدعو إلى الالتزام بجانب الحذر والتدقيق عند دراسة الفروق بين الأسرة القديمة والحديثة منها:</a:t>
            </a:r>
          </a:p>
          <a:p>
            <a:r>
              <a:rPr lang="ar-SA" dirty="0" smtClean="0"/>
              <a:t>1- يجب الحذر من الاعتقاد بأن الشعوب القديمة لم تعرف سوى الأشكال الكبيرة من الأسرة فهناك شواهد تاريخية تثبت وجود الأسر الصغيرة إلى جانب الأسر الكبيرة.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أن وجود أسر كبيرة يسيطر عليها الأخ الأكبر لا ينفي احتمال أن هذا الشكل يمثل مرحلة انتقال بين الكيانات الأسرية الكبيرة وتحلل هذه الوحدات إلى أسر نووية صغيرة مستقلة.</a:t>
            </a:r>
          </a:p>
          <a:p>
            <a:endParaRPr lang="ar-SA" dirty="0" smtClean="0"/>
          </a:p>
          <a:p>
            <a:r>
              <a:rPr lang="ar-SA" dirty="0" smtClean="0"/>
              <a:t>3- وجه الاختلاف بين الأسر القديمة والأسر الحديثة يكمن في فروق بنائية ويوجد داخل أصغر الأسر حجما درجة عالية في التنوع في العلاقات والأدوار.</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الأسرة النووية:</a:t>
            </a:r>
            <a:endParaRPr lang="ar-SA" dirty="0"/>
          </a:p>
        </p:txBody>
      </p:sp>
      <p:sp>
        <p:nvSpPr>
          <p:cNvPr id="3" name="عنصر نائب للمحتوى 2"/>
          <p:cNvSpPr>
            <a:spLocks noGrp="1"/>
          </p:cNvSpPr>
          <p:nvPr>
            <p:ph idx="1"/>
          </p:nvPr>
        </p:nvSpPr>
        <p:spPr/>
        <p:txBody>
          <a:bodyPr/>
          <a:lstStyle/>
          <a:p>
            <a:r>
              <a:rPr lang="ar-SA" dirty="0" smtClean="0"/>
              <a:t>تعد الأسرة النووية هي النمط المميز للأسرة في المجتمع المعاصر وتلعب العلاقات الوثيقة بين الزوجين دورا حاسما يؤثر على كيانها وتعني الأسرة النووية من الناحية البنائية تمركز الأسرة حول الزوج والزوجة والأطفال حيث يرتبطون بعلاقة تتميز بكل سمات الجماعة الأولية.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إن العلاقات </a:t>
            </a:r>
            <a:r>
              <a:rPr lang="ar-SA" dirty="0" err="1" smtClean="0"/>
              <a:t>القرابية</a:t>
            </a:r>
            <a:r>
              <a:rPr lang="ar-SA" dirty="0" smtClean="0"/>
              <a:t> الحديثة تشبه إلى حد كبير علاقات الصداقة والمودة وتقوم على الاختيار الواعي وقدر من الاستلطاف وليس مجرد انعكاس لعلاقات دموية أو علاقات مصاهرة.</a:t>
            </a:r>
          </a:p>
          <a:p>
            <a:r>
              <a:rPr lang="ar-SA" dirty="0" smtClean="0"/>
              <a:t>والأسرة النووية يمكن أن تكون بمثابة مرحلة في حياة الأسرة الكبيرة ومن ثم ينتفي التناقض المزعوم بين هذين الشكلين. ومن المؤكد أنه مهما تضخم حجم الأسرة الكبيرة فإن الفرد الذي ينتمي إليها يعرف الأسرة النووية التي ينتمي إليها.</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إن الأسرة النووية ظاهرة إنسانية عالمية ومكانتها في المجتمع قد تتفاوت من مرحلة تاريخية لأخرى ومن مستوى اجتماعي لآخر، ولكنها هي الظاهرة الأساسية عندما نتحدث عن الأسرة الإنسانية عموما.</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المكانة الموروثة والمكانة المكتسبة:</a:t>
            </a:r>
            <a:endParaRPr lang="ar-SA" dirty="0"/>
          </a:p>
        </p:txBody>
      </p:sp>
      <p:sp>
        <p:nvSpPr>
          <p:cNvPr id="3" name="عنصر نائب للمحتوى 2"/>
          <p:cNvSpPr>
            <a:spLocks noGrp="1"/>
          </p:cNvSpPr>
          <p:nvPr>
            <p:ph idx="1"/>
          </p:nvPr>
        </p:nvSpPr>
        <p:spPr/>
        <p:txBody>
          <a:bodyPr/>
          <a:lstStyle/>
          <a:p>
            <a:r>
              <a:rPr lang="ar-SA" dirty="0" smtClean="0"/>
              <a:t>هناك مجتمعات يتحدد فيها وضع الفرد من خلال وضع أسرته. وهناك مجتمعات أخرى يتحدد فيها وضع الفرد من خلال إنجازه الشخصي. وهناك كثير من المجتمعات التي تتحدد فيها مكانة الفرد من كلا الطريقتين وهناك من الأفراد من ينتزع لنفسه تقدير المجتمع من خلال إنجازات فردية ممن يسمون العصاميين.</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والمبدأ العام </a:t>
            </a:r>
            <a:r>
              <a:rPr lang="ar-SA" dirty="0" err="1" smtClean="0"/>
              <a:t>ينص</a:t>
            </a:r>
            <a:r>
              <a:rPr lang="ar-SA" dirty="0" smtClean="0"/>
              <a:t> على أن البلاد الصناعية الحديثة شهدت تطورات اجتماعية واقتصادية وسياسية وثقافية أدت إلى تحرير الفرد من قيود التكوينات الاجتماعية كما تقلصت سيطرة الأسرة وبرزت سيطرة الدولة.</a:t>
            </a:r>
          </a:p>
          <a:p>
            <a:r>
              <a:rPr lang="ar-SA" dirty="0" smtClean="0"/>
              <a:t>إن الأسرة المعاصرة تتأثر أعمق التأثير ببناء المجتمع الصناعي السائد اليوم وهذا المجتمع يقوم على الإنجاز الفردي والأسرة تمد المجتمع دائما بخامات بشرية جديدة فالأسرة هي الوعاء الوحيد </a:t>
            </a:r>
            <a:r>
              <a:rPr lang="ar-SA" smtClean="0"/>
              <a:t>لتنشئة الأطفال.</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2159</TotalTime>
  <Words>936</Words>
  <Application>Microsoft Office PowerPoint</Application>
  <PresentationFormat>A4 Paper (210x297 mm)‎</PresentationFormat>
  <Paragraphs>68</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الثالثة</vt:lpstr>
      <vt:lpstr>النقاط الأساسية:</vt:lpstr>
      <vt:lpstr>تنوع أنماط الأسرة في العصر الحاضر:</vt:lpstr>
      <vt:lpstr>الشريحة 5</vt:lpstr>
      <vt:lpstr>الأسرة الممتدة:</vt:lpstr>
      <vt:lpstr>الشريحة 7</vt:lpstr>
      <vt:lpstr>الشريحة 8</vt:lpstr>
      <vt:lpstr>الشريحة 9</vt:lpstr>
      <vt:lpstr>الشريحة 10</vt:lpstr>
      <vt:lpstr>الشريحة 11</vt:lpstr>
      <vt:lpstr>هل الفروق بين الأسرة القديمة والأسرة الحديثة مجرد قضية حجم؟</vt:lpstr>
      <vt:lpstr>الشريحة 13</vt:lpstr>
      <vt:lpstr>الأسرة النووية:</vt:lpstr>
      <vt:lpstr>الشريحة 15</vt:lpstr>
      <vt:lpstr>الشريحة 16</vt:lpstr>
      <vt:lpstr>المكانة الموروثة والمكانة المكتسبة:</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199</cp:revision>
  <dcterms:created xsi:type="dcterms:W3CDTF">2009-10-14T19:14:34Z</dcterms:created>
  <dcterms:modified xsi:type="dcterms:W3CDTF">2012-10-19T08:08:17Z</dcterms:modified>
</cp:coreProperties>
</file>