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6" r:id="rId6"/>
    <p:sldId id="307" r:id="rId7"/>
    <p:sldId id="308" r:id="rId8"/>
    <p:sldId id="309" r:id="rId9"/>
    <p:sldId id="303" r:id="rId10"/>
    <p:sldId id="310" r:id="rId11"/>
    <p:sldId id="311" r:id="rId12"/>
    <p:sldId id="312" r:id="rId13"/>
    <p:sldId id="304" r:id="rId14"/>
    <p:sldId id="313" r:id="rId15"/>
    <p:sldId id="314" r:id="rId16"/>
    <p:sldId id="315" r:id="rId17"/>
    <p:sldId id="305" r:id="rId18"/>
    <p:sldId id="316" r:id="rId19"/>
    <p:sldId id="317"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الميزات الأساسية للعائلة العربية.</a:t>
            </a:r>
          </a:p>
          <a:p>
            <a:pPr rtl="1" eaLnBrk="1" hangingPunct="1">
              <a:buFont typeface="Arial" pitchFamily="34" charset="0"/>
              <a:buChar char="•"/>
            </a:pPr>
            <a:r>
              <a:rPr lang="ar-SA" b="1" dirty="0" smtClean="0">
                <a:cs typeface="Arial" pitchFamily="34" charset="0"/>
              </a:rPr>
              <a:t>الأدوار التي تمر بها الأسرة العربية.</a:t>
            </a:r>
          </a:p>
          <a:p>
            <a:pPr rtl="1" eaLnBrk="1" hangingPunct="1">
              <a:buFont typeface="Arial" pitchFamily="34" charset="0"/>
              <a:buChar char="•"/>
            </a:pPr>
            <a:r>
              <a:rPr lang="ar-SA" b="1" dirty="0" smtClean="0">
                <a:cs typeface="Arial" pitchFamily="34" charset="0"/>
              </a:rPr>
              <a:t>الأسرة في الريف.</a:t>
            </a:r>
          </a:p>
          <a:p>
            <a:pPr rtl="1" eaLnBrk="1" hangingPunct="1">
              <a:buFont typeface="Arial" pitchFamily="34" charset="0"/>
              <a:buChar char="•"/>
            </a:pPr>
            <a:r>
              <a:rPr lang="ar-SA" b="1" dirty="0" smtClean="0">
                <a:cs typeface="Arial" pitchFamily="34" charset="0"/>
              </a:rPr>
              <a:t>الأسرة في الحضر.</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b="1" dirty="0" smtClean="0">
                <a:cs typeface="Arial" pitchFamily="34" charset="0"/>
              </a:rPr>
              <a:t>الميزات الأساسية للعائلة العربية:</a:t>
            </a:r>
          </a:p>
        </p:txBody>
      </p:sp>
      <p:sp>
        <p:nvSpPr>
          <p:cNvPr id="3" name="عنصر نائب للمحتوى 2"/>
          <p:cNvSpPr>
            <a:spLocks noGrp="1"/>
          </p:cNvSpPr>
          <p:nvPr>
            <p:ph idx="1"/>
          </p:nvPr>
        </p:nvSpPr>
        <p:spPr/>
        <p:txBody>
          <a:bodyPr/>
          <a:lstStyle/>
          <a:p>
            <a:r>
              <a:rPr lang="ar-SA" dirty="0" smtClean="0"/>
              <a:t>العائلة العربية قد توصف كوحدة الإنتاج الأساسية ومركز التنظيم الاجتماعي العربي والأنشطة الاجتماعية الاقتصادية.</a:t>
            </a:r>
          </a:p>
          <a:p>
            <a:r>
              <a:rPr lang="ar-SA" dirty="0" smtClean="0"/>
              <a:t>تكون العائلة العربية التقليدية وحدة اجتماعية واقتصادية لأن كل الأعضاء يتعاونون لضمان استمرارها وتحسين مكانتها في المجتمع. المؤسسات مثل المحلات والحقول امتلكت عادة وتم تشغيلها لصالح الكل وكانت العائلة تؤدي المهام والمسئوليات التي تؤديها الدولة حاليا كالتعليم والتأهيل والدفاع والتربية وغيرها.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مركز التنظيم الاجتماعي:</a:t>
            </a:r>
            <a:endParaRPr lang="ar-SA" dirty="0" smtClean="0"/>
          </a:p>
          <a:p>
            <a:r>
              <a:rPr lang="ar-SA" dirty="0" smtClean="0"/>
              <a:t>في كل مستويات المعيشة العربية وخصوصا بين القبائل والفلاحين تكون العائلة هي العرف السائد الذي من خلاله يرث الأفراد ثقافتهم ويتم دعمهم في أوقات التوتر الاجتماعي والفردي. نجاح أو فشل العضو الفرد هو نجاح للعائلة بالكامل.</a:t>
            </a:r>
          </a:p>
          <a:p>
            <a:r>
              <a:rPr lang="ar-SA" dirty="0" smtClean="0"/>
              <a:t>في العائلة العربية التقليدية لدى الأب سلطة ومسئولية، تنضم الزوجة إلى جماعة أهلية </a:t>
            </a:r>
            <a:r>
              <a:rPr lang="ar-SA" dirty="0" err="1" smtClean="0"/>
              <a:t>قرابية</a:t>
            </a:r>
            <a:r>
              <a:rPr lang="ar-SA" dirty="0" smtClean="0"/>
              <a:t> والأطفال يأخذون لقبه، والأب له الاحترام والطاعة الراسخة بحكم وضعه في أعلى هرم السلطة.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العلاقات الممتدة:</a:t>
            </a:r>
          </a:p>
          <a:p>
            <a:r>
              <a:rPr lang="ar-SA" dirty="0" smtClean="0"/>
              <a:t>العائلة العربية الحالية لا تمتد عادة في المعنى التقليدي لأجيال تتعايش معا. مثلا ثلاثة أجيال في نفس الأسرة. تظهر الدراسات الحديثة اتجاها مستمرا نحو الأسرة المتكاملة: الأب والأم والأولاد. في الشكل الممتد للعائلة العربية ترابطت مع أدائها الدور كوحدة اجتماعية اقتصادية، يجعل هذا الترتيب من أعضاء العائلة متكاملين بطريقة تكافلية، القبيلة تسيطر على البدوي في الصحراء، الأهل يسيطرون في القرى، والأسرة المتكاملة تسيطر على أفرادها في المدينة.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أنماط الزواج:</a:t>
            </a:r>
          </a:p>
          <a:p>
            <a:r>
              <a:rPr lang="ar-SA" dirty="0" smtClean="0"/>
              <a:t>عادة الزواج هو علاقة مشتركة اجتماعية أكثر من فردية، رسميا العائلة هي آلية للتكاثر، لبقاء الإنسان ، تقوية العلاقات والاهتمامات، صيانة الملكية الخاصة، التأهيل وإنجاز الأهداف الأخرى التي تتجاوز سعادة الفرد لضمان المصالح المشتركة. هذا المبدأ نراه في معظم الأنماط المتعلقة بالزواج، متضمنا الزواج المرتب وزواج الأقارب وتعدد الزوجات والزواج العرفي.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زواج الأقارب:</a:t>
            </a:r>
          </a:p>
          <a:p>
            <a:r>
              <a:rPr lang="ar-SA" dirty="0" smtClean="0"/>
              <a:t>لزواج الأقارب فائدة ليس فقط في المهر المتدني واحتباس ثروة العائلة والملكية خلال العائلة ولكن أيضا في تقوية تضامن القرابة وفي منع انفصال العروس وعائلاتها. وقد لاحظ الدكتور زهير حطب أن عادة تلك القبائل العربية التي كانت مكتفية اقتصاديا فضلت زواج الأقارب.</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الأدوار التي تمر بها الأسرة العربية:</a:t>
            </a:r>
            <a:endParaRPr lang="ar-SA" dirty="0"/>
          </a:p>
        </p:txBody>
      </p:sp>
      <p:sp>
        <p:nvSpPr>
          <p:cNvPr id="3" name="عنصر نائب للمحتوى 2"/>
          <p:cNvSpPr>
            <a:spLocks noGrp="1"/>
          </p:cNvSpPr>
          <p:nvPr>
            <p:ph idx="1"/>
          </p:nvPr>
        </p:nvSpPr>
        <p:spPr/>
        <p:txBody>
          <a:bodyPr/>
          <a:lstStyle/>
          <a:p>
            <a:r>
              <a:rPr lang="ar-SA" dirty="0" smtClean="0"/>
              <a:t>تمر الأسرة الحديثة في المراحل التالية:</a:t>
            </a:r>
          </a:p>
          <a:p>
            <a:r>
              <a:rPr lang="ar-SA" b="1" dirty="0" smtClean="0"/>
              <a:t>1- مرحلة الخطوبة:</a:t>
            </a:r>
          </a:p>
          <a:p>
            <a:r>
              <a:rPr lang="ar-SA" dirty="0" smtClean="0"/>
              <a:t>وهي الفترة التي تسبق عقد الزواج بصفة رسمية، وهي مرحلة تحضيرية لتوثيق العلاقات بين أسرتي الزوج والزوجة ووضع أسس الحياة الزوجية والاتفاق على المبادئ والاتجاهات العامة التي تسود هذه الحياة. وهي تختلف في المجتمع الريفي عنها في المجتمع الحضري، فطبيعة العادات والتقاليد في الريف لا تتيح للخطيبين أن يلتقيا ويدرسا ميولهما وعاداتهما، عكس المدينة.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مرحلة التعاقد والزواج:</a:t>
            </a:r>
          </a:p>
          <a:p>
            <a:r>
              <a:rPr lang="ar-SA" dirty="0" smtClean="0"/>
              <a:t>وتبدأ بعقد الزواج بصفة رسمية وتعتبر بدء الحياة الزوجية. حيث يعيش الزوجان معا ويتعاشران معاشرة شرعية، وتقوم هذه المرحلة على تقرير الحقائق تقريرا صائبا بعيدا عن عواطف المجاملة والخجل. وهي تمثل امتحانا شاقا للزوجين: فإما أنانية وأثرة تنتهي بتفكك الأسرة، وإما إيثارا وتعاونا يدعمان الحياة الزوجية ويطيلان أمدها.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مرحلة الإنجاب:</a:t>
            </a:r>
          </a:p>
          <a:p>
            <a:r>
              <a:rPr lang="ar-SA" dirty="0" smtClean="0"/>
              <a:t>نلاحظ أن الروابط الأسرية قد تأكدت في نفوس الزوجين بعد إنجاب الأطفال حيث تظهر مشاعر جديدة وإحساسات كانت كامنة في الطبيعة الإنسانية وتتحدد الأوضاع والمصطلحات المتعلقة بالأبوة والأمومة وقرابة المصاهرة والرضاع وطبقات المحارم وغيرها.</a:t>
            </a:r>
          </a:p>
          <a:p>
            <a:r>
              <a:rPr lang="ar-SA" dirty="0" smtClean="0"/>
              <a:t>ويلاحظ أنه كلما تعدد الأطفال واجتازوا مراحل النمو الأولى تزداد المسئولية وتثقل وتواجه الأسرة كثيرا من المشاكل الداخلية والخارجية.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4- مرحلة السكون والاستقرار:</a:t>
            </a:r>
          </a:p>
          <a:p>
            <a:r>
              <a:rPr lang="ar-SA" dirty="0" smtClean="0"/>
              <a:t>في هذه المرحلة يكبر الأطفال ويصبحون عناصر منتجة ويستطيعون الاعتماد على أنفسهم. ويجب الإشارة إلى أن هناك كثيرا من الأسر التي لا تخلو منها مظاهر العقوق فيقاسي الأبوان من حالات القطيعة والعوز ما يثير الغضب والنقمة على ناكري الجميل.</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الأسرة في الريف:</a:t>
            </a:r>
            <a:endParaRPr lang="ar-SA" dirty="0"/>
          </a:p>
        </p:txBody>
      </p:sp>
      <p:sp>
        <p:nvSpPr>
          <p:cNvPr id="3" name="عنصر نائب للمحتوى 2"/>
          <p:cNvSpPr>
            <a:spLocks noGrp="1"/>
          </p:cNvSpPr>
          <p:nvPr>
            <p:ph idx="1"/>
          </p:nvPr>
        </p:nvSpPr>
        <p:spPr/>
        <p:txBody>
          <a:bodyPr/>
          <a:lstStyle/>
          <a:p>
            <a:r>
              <a:rPr lang="ar-SA" dirty="0" smtClean="0"/>
              <a:t>يرجع الاهتمام بدراسة النظام الأسري في المجتمعات الريفية إلى أن قسما كبيرا من سكان العالم يعملون بالزراعة في المدنيات الكبيرة وحتى الآن. ومن الثابت أن وظائف الأسرة تختلف فيما بينها على نحو أو آخر، وتتمثل الوظائف الاجتماعية والاقتصادية في وظيفة التأمين وتنظيم عملية قضاء وقت الفراغ والتسلية بالنسبة لأعضاء الأسرة، كما توفر الأسرة لأبنائها إطارا معنويا ووجدانيا يقيهم من الشعور بالوحدة والعزلة الاجتماعية.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خصائص الأسرة الريفية:</a:t>
            </a:r>
          </a:p>
          <a:p>
            <a:r>
              <a:rPr lang="ar-SA" dirty="0" smtClean="0"/>
              <a:t>الأسرة الريفية ذات سلطة أبوية.</a:t>
            </a:r>
          </a:p>
          <a:p>
            <a:r>
              <a:rPr lang="ar-SA" dirty="0" smtClean="0"/>
              <a:t>يسود نظام الأسرة المركبة والتي تجمع الأبوين الكبيرين وأبنائهما المتزوجين وأولاد الأولاد وتمتد لتشمل بعض الأقارب.</a:t>
            </a:r>
          </a:p>
          <a:p>
            <a:r>
              <a:rPr lang="ar-SA" dirty="0" smtClean="0"/>
              <a:t>تتميز الأسرة الريفية بكبر حجمها وكثرة مواليدها وتفضيل الذكور.</a:t>
            </a:r>
          </a:p>
          <a:p>
            <a:r>
              <a:rPr lang="ar-SA" dirty="0" smtClean="0"/>
              <a:t>تمتاز الأسرة الريفية بأنها وحدة اقتصادية تميل إلى التخزين.</a:t>
            </a:r>
          </a:p>
          <a:p>
            <a:r>
              <a:rPr lang="ar-SA" dirty="0" smtClean="0"/>
              <a:t>يعتبر الزواج المبكر في الأسرة الريفية هو الأكثر تفضيلا.</a:t>
            </a:r>
          </a:p>
          <a:p>
            <a:r>
              <a:rPr lang="ar-SA" dirty="0" smtClean="0"/>
              <a:t>يزداد تشغيل الأطفال في العمل الزراعي.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مميزات الأسرة الريفية:</a:t>
            </a:r>
          </a:p>
          <a:p>
            <a:r>
              <a:rPr lang="ar-SA" dirty="0" smtClean="0"/>
              <a:t>الأسرة هي أول نظام اجتماعي يعيش الفرد في كنفها ويتشرب قواعدها التنظيمية ويخضع لسننها وعاداتها وتقاليدها.</a:t>
            </a:r>
          </a:p>
          <a:p>
            <a:r>
              <a:rPr lang="ar-SA" dirty="0" smtClean="0"/>
              <a:t>الأسرة هي أصغر المنظمات الاجتماعية استقرارا في المجتمع.</a:t>
            </a:r>
          </a:p>
          <a:p>
            <a:r>
              <a:rPr lang="ar-SA" dirty="0" smtClean="0"/>
              <a:t>الأسرة هي حجر الزاوية في البناء الاجتماعي ويتوقف عليها جميع المنظمات الاجتماعية.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تمارس الأسرة على أفرادها ضغوطا للضبط الاجتماعي غير الرسمي لضبط سلوك الأفراد.</a:t>
            </a:r>
          </a:p>
          <a:p>
            <a:r>
              <a:rPr lang="ar-SA" dirty="0" smtClean="0"/>
              <a:t>الارتباط بالأرض والحيوان.</a:t>
            </a:r>
          </a:p>
          <a:p>
            <a:r>
              <a:rPr lang="ar-SA" dirty="0" smtClean="0"/>
              <a:t>الأبعاد </a:t>
            </a:r>
            <a:r>
              <a:rPr lang="ar-SA" dirty="0" err="1" smtClean="0"/>
              <a:t>القرابية</a:t>
            </a:r>
            <a:r>
              <a:rPr lang="ar-SA" dirty="0" smtClean="0"/>
              <a:t> تشكل غالبية العلاقات الاجتماعية.</a:t>
            </a:r>
          </a:p>
          <a:p>
            <a:r>
              <a:rPr lang="ar-SA" dirty="0" smtClean="0"/>
              <a:t>المحافظة على التقاليد.</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الأسرة في الحضر:</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الحياة في العصر الحديث تتركز الآن تدريجيا في المدن، كما أن المناطق التي لا تزال تعتبر ريفا تتأثر بخصائص المدينة، ويذهب البعض إلى أن القرابة ظاهرة في سبيلها إلى الزوال مع زيادة التحضر، كما أصبحت الأسرة النووية أساس البناء الاجتماعي، وأصبح الفرد داخل الأسرة التي ينتمي إليها مستقلا وتابعا في نفس الوقت.</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وظائف الأسرة الحضرية:</a:t>
            </a:r>
          </a:p>
          <a:p>
            <a:r>
              <a:rPr lang="ar-SA" dirty="0" smtClean="0"/>
              <a:t>أدى انتشار التعليم وازدياد عدد المعاهد التربوية إلى حرمان الأسرة من دورها كهيئة تربوية.</a:t>
            </a:r>
          </a:p>
          <a:p>
            <a:r>
              <a:rPr lang="ar-SA" dirty="0" smtClean="0"/>
              <a:t>والدور الأساسي للأسرة والذي كان يتمثل في الضبط والرقابة بدأ يخف أيضا في المدينة بانتشار الشرطة.</a:t>
            </a:r>
          </a:p>
          <a:p>
            <a:r>
              <a:rPr lang="ar-SA" dirty="0" smtClean="0"/>
              <a:t>كما بدأت الوظائف الاقتصادية للأسرة الحضرية في الهبوط ولم يعد في المدينة إنتاج تقوم </a:t>
            </a:r>
            <a:r>
              <a:rPr lang="ar-SA" dirty="0" err="1" smtClean="0"/>
              <a:t>به</a:t>
            </a:r>
            <a:r>
              <a:rPr lang="ar-SA" dirty="0" smtClean="0"/>
              <a:t> الأسرة وإنما </a:t>
            </a:r>
            <a:r>
              <a:rPr lang="ar-SA" dirty="0" err="1" smtClean="0"/>
              <a:t>تتعهده</a:t>
            </a:r>
            <a:r>
              <a:rPr lang="ar-SA" dirty="0" smtClean="0"/>
              <a:t> مؤسسات متخصصة.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تطور الحياة الاجتماعية في محيط الأسرة:</a:t>
            </a:r>
          </a:p>
          <a:p>
            <a:r>
              <a:rPr lang="ar-SA" dirty="0" smtClean="0"/>
              <a:t>كانت الحياة الاجتماعية مرتكزة على اعتبارات كثيرة منها: الأهمية الاقتصادية للمنزل، لأن الأسرة كانت قائمة بإنتاج ضروريات المعيشة ومطالب الحياة بغرض الاستهلاك، وسيادة الرجل فهو دعامة الأسرة وحاميها، والزواج المبكر، وندرة الطلاق، وعدم انتشار الانحرافات الأخلاقية.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غير أن تلك الاعتبارات المذكورة كلها تطورت أو تغيرت بتطور الحياة الاجتماعية ففقد المنزل قيمته الاقتصادية وانهار الإنتاج العائلي وأصبحت الأسرة الحديثة وحدة استهلاكية، مما أتاح للأفراد أن يتحرروا من سلطة رب الأسرة ويخرجوا إلى ميدان المجتمع ويعرضوا خدماتهم على أصحاب الحرف والطوائف ثم </a:t>
            </a:r>
            <a:r>
              <a:rPr lang="en-US" dirty="0" smtClean="0"/>
              <a:t> </a:t>
            </a:r>
            <a:r>
              <a:rPr lang="ar-SA" smtClean="0"/>
              <a:t>على </a:t>
            </a:r>
            <a:r>
              <a:rPr lang="ar-SA" dirty="0" smtClean="0"/>
              <a:t>أصحاب المصانع عندما انتشرت الصناعة </a:t>
            </a:r>
            <a:r>
              <a:rPr lang="ar-SA" smtClean="0"/>
              <a:t>الحديثة. </a:t>
            </a:r>
            <a:endParaRPr lang="ar-SA"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2278</TotalTime>
  <Words>1033</Words>
  <Application>Microsoft Office PowerPoint</Application>
  <PresentationFormat>A4 Paper (210x297 mm)‎</PresentationFormat>
  <Paragraphs>60</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vt:lpstr>
      <vt:lpstr>النقاط الأساسية:</vt:lpstr>
      <vt:lpstr>الميزات الأساسية للعائلة العربية:</vt:lpstr>
      <vt:lpstr>الشريحة 5</vt:lpstr>
      <vt:lpstr>الشريحة 6</vt:lpstr>
      <vt:lpstr>الشريحة 7</vt:lpstr>
      <vt:lpstr>الشريحة 8</vt:lpstr>
      <vt:lpstr>الأدوار التي تمر بها الأسرة العربية:</vt:lpstr>
      <vt:lpstr>الشريحة 10</vt:lpstr>
      <vt:lpstr>الشريحة 11</vt:lpstr>
      <vt:lpstr>الشريحة 12</vt:lpstr>
      <vt:lpstr>الأسرة في الريف:</vt:lpstr>
      <vt:lpstr>الشريحة 14</vt:lpstr>
      <vt:lpstr>الشريحة 15</vt:lpstr>
      <vt:lpstr>الشريحة 16</vt:lpstr>
      <vt:lpstr>الأسرة في الحضر:</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214</cp:revision>
  <dcterms:created xsi:type="dcterms:W3CDTF">2009-10-14T19:14:34Z</dcterms:created>
  <dcterms:modified xsi:type="dcterms:W3CDTF">2012-10-19T08:08:47Z</dcterms:modified>
</cp:coreProperties>
</file>