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300" r:id="rId2"/>
    <p:sldId id="257" r:id="rId3"/>
    <p:sldId id="267" r:id="rId4"/>
    <p:sldId id="302" r:id="rId5"/>
    <p:sldId id="303" r:id="rId6"/>
    <p:sldId id="304" r:id="rId7"/>
    <p:sldId id="305" r:id="rId8"/>
    <p:sldId id="306" r:id="rId9"/>
    <p:sldId id="307" r:id="rId10"/>
    <p:sldId id="308" r:id="rId11"/>
    <p:sldId id="309" r:id="rId12"/>
    <p:sldId id="310" r:id="rId13"/>
    <p:sldId id="311" r:id="rId14"/>
    <p:sldId id="312" r:id="rId15"/>
    <p:sldId id="313" r:id="rId16"/>
    <p:sldId id="314" r:id="rId17"/>
    <p:sldId id="315" r:id="rId18"/>
    <p:sldId id="316" r:id="rId19"/>
    <p:sldId id="317" r:id="rId20"/>
    <p:sldId id="301" r:id="rId2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81" autoAdjust="0"/>
    <p:restoredTop sz="94664" autoAdjust="0"/>
  </p:normalViewPr>
  <p:slideViewPr>
    <p:cSldViewPr>
      <p:cViewPr>
        <p:scale>
          <a:sx n="60" d="100"/>
          <a:sy n="60" d="100"/>
        </p:scale>
        <p:origin x="-648" y="-306"/>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10/19/2012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p:txBody>
          <a:bodyPr/>
          <a:lstStyle/>
          <a:p>
            <a:r>
              <a:rPr lang="ar-SA" dirty="0" smtClean="0">
                <a:solidFill>
                  <a:schemeClr val="tx1"/>
                </a:solidFill>
              </a:rPr>
              <a:t>اسم المقرر: </a:t>
            </a:r>
            <a:r>
              <a:rPr lang="ar-SA" sz="2800" dirty="0" smtClean="0"/>
              <a:t>علم الاجتماع الأسرة والطفولة</a:t>
            </a:r>
            <a:endParaRPr lang="ar-SA" sz="2800" dirty="0" smtClean="0">
              <a:solidFill>
                <a:schemeClr val="tx1"/>
              </a:solidFill>
            </a:endParaRPr>
          </a:p>
          <a:p>
            <a:endParaRPr lang="ar-SA" sz="2800" dirty="0" smtClean="0">
              <a:solidFill>
                <a:schemeClr val="tx1"/>
              </a:solidFill>
            </a:endParaRPr>
          </a:p>
          <a:p>
            <a:r>
              <a:rPr lang="ar-SA" dirty="0" smtClean="0">
                <a:solidFill>
                  <a:schemeClr val="tx1"/>
                </a:solidFill>
              </a:rPr>
              <a:t>د. صابر أحمد عبد الباقي</a:t>
            </a:r>
            <a:endParaRPr lang="ar-SA"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الخامسة</a:t>
            </a:r>
            <a:endParaRPr lang="en-US" spc="-150" dirty="0" smtClean="0">
              <a:solidFill>
                <a:srgbClr val="376092"/>
              </a:solidFill>
              <a:latin typeface="ae_AlMateen" pitchFamily="2" charset="-78"/>
              <a:cs typeface="ae_AlMateen" pitchFamily="2" charset="-78"/>
            </a:endParaRPr>
          </a:p>
        </p:txBody>
      </p:sp>
      <p:sp>
        <p:nvSpPr>
          <p:cNvPr id="3" name="عنوان 1"/>
          <p:cNvSpPr txBox="1">
            <a:spLocks/>
          </p:cNvSpPr>
          <p:nvPr/>
        </p:nvSpPr>
        <p:spPr bwMode="auto">
          <a:xfrm>
            <a:off x="876300" y="3886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lgn="ctr" rtl="0" eaLnBrk="0" hangingPunct="0">
              <a:defRPr/>
            </a:pPr>
            <a:r>
              <a:rPr lang="ar-SA" sz="4400" dirty="0" smtClean="0">
                <a:solidFill>
                  <a:schemeClr val="accent1">
                    <a:lumMod val="75000"/>
                  </a:schemeClr>
                </a:solidFill>
                <a:cs typeface="Arial" charset="0"/>
              </a:rPr>
              <a:t>التوافق و</a:t>
            </a:r>
            <a:r>
              <a:rPr lang="ar-SA" sz="4400" dirty="0" smtClean="0">
                <a:solidFill>
                  <a:schemeClr val="accent1">
                    <a:lumMod val="75000"/>
                  </a:schemeClr>
                </a:solidFill>
                <a:latin typeface="+mj-lt"/>
                <a:ea typeface="+mj-ea"/>
                <a:cs typeface="Arial" charset="0"/>
              </a:rPr>
              <a:t>التكامل الأسري</a:t>
            </a:r>
            <a:endParaRPr kumimoji="0" lang="ar-SA"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النقاط الأساسية:</a:t>
            </a:r>
            <a:endParaRPr lang="en-US" dirty="0">
              <a:solidFill>
                <a:srgbClr val="C00000"/>
              </a:solidFill>
            </a:endParaRPr>
          </a:p>
        </p:txBody>
      </p:sp>
      <p:sp>
        <p:nvSpPr>
          <p:cNvPr id="7171" name="Text Placeholder 5"/>
          <p:cNvSpPr>
            <a:spLocks noGrp="1"/>
          </p:cNvSpPr>
          <p:nvPr>
            <p:ph idx="1"/>
          </p:nvPr>
        </p:nvSpPr>
        <p:spPr>
          <a:xfrm>
            <a:off x="495300" y="1600201"/>
            <a:ext cx="8915400" cy="3429000"/>
          </a:xfrm>
        </p:spPr>
        <p:txBody>
          <a:bodyPr/>
          <a:lstStyle/>
          <a:p>
            <a:pPr rtl="1" eaLnBrk="1" hangingPunct="1">
              <a:buFont typeface="Arial" pitchFamily="34" charset="0"/>
              <a:buChar char="•"/>
            </a:pPr>
            <a:r>
              <a:rPr lang="ar-SA" b="1" dirty="0" smtClean="0">
                <a:cs typeface="Arial" pitchFamily="34" charset="0"/>
              </a:rPr>
              <a:t>عوامل التكامل الأسري.</a:t>
            </a:r>
          </a:p>
          <a:p>
            <a:pPr rtl="1" eaLnBrk="1" hangingPunct="1">
              <a:buFont typeface="Arial" pitchFamily="34" charset="0"/>
              <a:buChar char="•"/>
            </a:pPr>
            <a:r>
              <a:rPr lang="ar-SA" b="1" dirty="0" smtClean="0">
                <a:cs typeface="Arial" pitchFamily="34" charset="0"/>
              </a:rPr>
              <a:t>المقصود بالتوافق الأسري.</a:t>
            </a:r>
          </a:p>
          <a:p>
            <a:pPr rtl="1" eaLnBrk="1" hangingPunct="1">
              <a:buFont typeface="Arial" pitchFamily="34" charset="0"/>
              <a:buChar char="•"/>
            </a:pPr>
            <a:r>
              <a:rPr lang="ar-SA" b="1" dirty="0" smtClean="0">
                <a:cs typeface="Arial" pitchFamily="34" charset="0"/>
              </a:rPr>
              <a:t>العوامل التي تؤدي إلى التوافق الأسري.</a:t>
            </a:r>
          </a:p>
          <a:p>
            <a:pPr rtl="1" eaLnBrk="1" hangingPunct="1">
              <a:buFont typeface="Arial" pitchFamily="34" charset="0"/>
              <a:buChar char="•"/>
            </a:pPr>
            <a:r>
              <a:rPr lang="ar-SA" b="1" dirty="0" smtClean="0">
                <a:cs typeface="Arial" pitchFamily="34" charset="0"/>
              </a:rPr>
              <a:t>مجالات التوافق الأسري.</a:t>
            </a:r>
          </a:p>
          <a:p>
            <a:pPr rtl="1" eaLnBrk="1" hangingPunct="1">
              <a:buFont typeface="Arial" pitchFamily="34" charset="0"/>
              <a:buChar char="•"/>
            </a:pPr>
            <a:r>
              <a:rPr lang="ar-SA" b="1" dirty="0" smtClean="0">
                <a:cs typeface="Arial" pitchFamily="34" charset="0"/>
              </a:rPr>
              <a:t>قياس التوافق والتكيف الأسري.</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eaLnBrk="1" hangingPunct="1"/>
            <a:r>
              <a:rPr lang="ar-SA" b="1" dirty="0" smtClean="0">
                <a:cs typeface="Arial" pitchFamily="34" charset="0"/>
              </a:rPr>
              <a:t>عوامل التكامل الأسري:</a:t>
            </a:r>
          </a:p>
        </p:txBody>
      </p:sp>
      <p:sp>
        <p:nvSpPr>
          <p:cNvPr id="3" name="عنصر نائب للمحتوى 2"/>
          <p:cNvSpPr>
            <a:spLocks noGrp="1"/>
          </p:cNvSpPr>
          <p:nvPr>
            <p:ph idx="1"/>
          </p:nvPr>
        </p:nvSpPr>
        <p:spPr/>
        <p:txBody>
          <a:bodyPr/>
          <a:lstStyle/>
          <a:p>
            <a:r>
              <a:rPr lang="ar-SA" b="1" dirty="0" smtClean="0"/>
              <a:t>أولا- العامل البنائي للتكامل الأسري:</a:t>
            </a:r>
            <a:endParaRPr lang="ar-SA" dirty="0" smtClean="0"/>
          </a:p>
          <a:p>
            <a:r>
              <a:rPr lang="ar-SA" dirty="0" smtClean="0"/>
              <a:t>ويقصد بهذا التكامل وحدة الأسرة في كيانها وفي بنائها من حيث وجود كل من أطرافها (الأولاد) في صورة متماسكة، كل يقوم بدوره ويؤدي رسالته ويتحقق بالتوافق الجنسي والمادي والثقافي للزوجين.</a:t>
            </a:r>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ثانيا- الصراع داخل الأسرة وآثاره على أفرادها:</a:t>
            </a:r>
          </a:p>
          <a:p>
            <a:r>
              <a:rPr lang="ar-SA" dirty="0" smtClean="0"/>
              <a:t>النتائج العامة المرتبطة بالصراع والتكيف في الأسرة منها أن السعادة والاستقرار في الأسرة مقترنة بالتكيف والطلاق تعبير عن انعدامه.</a:t>
            </a:r>
          </a:p>
          <a:p>
            <a:r>
              <a:rPr lang="ar-SA" dirty="0" smtClean="0"/>
              <a:t>انفصال الزوجين نتيجة لعمليات الصراع المستمر.</a:t>
            </a:r>
          </a:p>
          <a:p>
            <a:r>
              <a:rPr lang="ar-SA" dirty="0" smtClean="0"/>
              <a:t>تلعب البيئة الاجتماعية دورا لمنع الصراع فيما بينهم وتحقيق التكيف أو تلعب دورا في زيادة الصراع داخل الأسرة.</a:t>
            </a:r>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ثالثا- الضغوط الاجتماعية على الأسرة:</a:t>
            </a:r>
          </a:p>
          <a:p>
            <a:r>
              <a:rPr lang="ar-SA" dirty="0" smtClean="0"/>
              <a:t>تم تصنيف أزمات الأسرة إلى ثلاث فئات حسب تصنيف (</a:t>
            </a:r>
            <a:r>
              <a:rPr lang="ar-SA" dirty="0" err="1" smtClean="0"/>
              <a:t>هيل</a:t>
            </a:r>
            <a:r>
              <a:rPr lang="ar-SA" dirty="0" smtClean="0"/>
              <a:t>) هي:</a:t>
            </a:r>
          </a:p>
          <a:p>
            <a:r>
              <a:rPr lang="ar-SA" dirty="0" smtClean="0"/>
              <a:t>1- التمزق أو فقدان الأعضاء نتيجة للحرب أو الموت أو المرض.</a:t>
            </a:r>
          </a:p>
          <a:p>
            <a:r>
              <a:rPr lang="ar-SA" dirty="0" smtClean="0"/>
              <a:t>2- التكاثر أو الإضافة، بضم عضو جديد للأسرة دون استعداد مسبق.</a:t>
            </a:r>
          </a:p>
          <a:p>
            <a:r>
              <a:rPr lang="ar-SA" dirty="0" smtClean="0"/>
              <a:t>3- الانهيار الخلقي، ويشير إلى فقدان الوحدة الأسرية والأخلاقية مثل: الخيانة والإدمان والانحراف.</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وتؤدي الأحداث المسببة للأزمة إلى نتائج عديدة مثل الانتحار والطلاق والهروب والإصابة بأمراض نفسية وعقلية.</a:t>
            </a:r>
          </a:p>
          <a:p>
            <a:r>
              <a:rPr lang="ar-SA" dirty="0" smtClean="0"/>
              <a:t>والتوافق مع الأزمة يعتمد أساسا على فعاليات أداء أعضاء الأسرة لأدوارهم، ويمكن تحديد العوامل المؤدية للتوافق مع الأزمة فيما يلي: مدى استعداد الأسرة لمواجهة الأزمة، ومدى تكامل الأسرة، ومشاركة الأسرة بكل أعضائها في اتخاذ القرارات ومدى قوة وعمق العلاقات العاطفية بين أعضاء الأسرة، والمشاركة الإيجابية للزوجة والاستفادة من التجارب والخبرات السابقة للتعامل مع الأزمة.</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المقصود بالتوافق الأسري:</a:t>
            </a:r>
            <a:endParaRPr lang="ar-SA" dirty="0"/>
          </a:p>
        </p:txBody>
      </p:sp>
      <p:sp>
        <p:nvSpPr>
          <p:cNvPr id="3" name="عنصر نائب للمحتوى 2"/>
          <p:cNvSpPr>
            <a:spLocks noGrp="1"/>
          </p:cNvSpPr>
          <p:nvPr>
            <p:ph idx="1"/>
          </p:nvPr>
        </p:nvSpPr>
        <p:spPr/>
        <p:txBody>
          <a:bodyPr/>
          <a:lstStyle/>
          <a:p>
            <a:r>
              <a:rPr lang="ar-SA" dirty="0" smtClean="0"/>
              <a:t>الفرد لا يتوافق بسهولة ويسر حيث توجد عوائق وعقبات تقف أمام توافق الإنسان في تحقيق أهدافه فحياة الفرد عبارة عن سلسلة من عمليات التوافق المستمر حيث يضطر الفرد باستمرار إلى تعديل سلوكه كما أكد (</a:t>
            </a:r>
            <a:r>
              <a:rPr lang="ar-SA" dirty="0" err="1" smtClean="0"/>
              <a:t>شافير</a:t>
            </a:r>
            <a:r>
              <a:rPr lang="ar-SA" dirty="0" smtClean="0"/>
              <a:t>).</a:t>
            </a:r>
          </a:p>
          <a:p>
            <a:r>
              <a:rPr lang="ar-SA" dirty="0" smtClean="0"/>
              <a:t>والتوافق هو قدرة الفرد على أن يغير من البيئة لكي يتلاءم معها. والهدف من النظام الزوجي تحقيق التوافق الزوجي والانسجام.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والتوافق الزوجي يعني الميل النفسي المعبر عن المحبة والود والتوافق بين الزوجين والأصل في التوافق الزوجي هو الاستقرار الأسري وشعور الرضا والسرور والرحمة.</a:t>
            </a:r>
          </a:p>
          <a:p>
            <a:r>
              <a:rPr lang="ar-SA" dirty="0" smtClean="0"/>
              <a:t>ويؤكد صالح عبد العزيز إن من مؤشرات التعاطف بين الزوجين ذلك الإحساس الذي يحس </a:t>
            </a:r>
            <a:r>
              <a:rPr lang="ar-SA" dirty="0" err="1" smtClean="0"/>
              <a:t>به</a:t>
            </a:r>
            <a:r>
              <a:rPr lang="ar-SA" dirty="0" smtClean="0"/>
              <a:t> كل منهما في غيبة الآخر.</a:t>
            </a:r>
          </a:p>
          <a:p>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العوامل التي تؤدي إلى التوافق الأسري:</a:t>
            </a:r>
            <a:endParaRPr lang="ar-SA" dirty="0"/>
          </a:p>
        </p:txBody>
      </p:sp>
      <p:sp>
        <p:nvSpPr>
          <p:cNvPr id="3" name="عنصر نائب للمحتوى 2"/>
          <p:cNvSpPr>
            <a:spLocks noGrp="1"/>
          </p:cNvSpPr>
          <p:nvPr>
            <p:ph idx="1"/>
          </p:nvPr>
        </p:nvSpPr>
        <p:spPr/>
        <p:txBody>
          <a:bodyPr/>
          <a:lstStyle/>
          <a:p>
            <a:r>
              <a:rPr lang="ar-SA" dirty="0" smtClean="0"/>
              <a:t>من العوامل المهمة التي تؤدي إلى التوافق والتكيف الأسري إشباع الحاجات الأساسية لأفراد الأسرة ومن العوامل التي تؤدي إلى التوافق الأسري:</a:t>
            </a:r>
          </a:p>
          <a:p>
            <a:r>
              <a:rPr lang="ar-SA" dirty="0" smtClean="0"/>
              <a:t>- وجود أهداف مشتركة للأسرة وقدرة على الإسهام في خدمة المجتمع والنهوض </a:t>
            </a:r>
            <a:r>
              <a:rPr lang="ar-SA" dirty="0" err="1" smtClean="0"/>
              <a:t>به</a:t>
            </a:r>
            <a:r>
              <a:rPr lang="ar-SA" dirty="0" smtClean="0"/>
              <a:t> والارتباط بأخلاقيات هذا المجتمع وقيمه الاجتماعية.</a:t>
            </a:r>
          </a:p>
          <a:p>
            <a:r>
              <a:rPr lang="ar-SA" dirty="0" smtClean="0"/>
              <a:t>- تفاهم واتفاق بين الوالدين حول علاقتهما ودوراهما مع الأبناء والاهتمام بتوفير الرعاية دون التفرقة بينهم.</a:t>
            </a:r>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 مشاركة الأبناء للأسرة في إدراك احتياجاتها والعمل على مقابلتها.</a:t>
            </a:r>
          </a:p>
          <a:p>
            <a:r>
              <a:rPr lang="ar-SA" dirty="0" smtClean="0"/>
              <a:t>- الاكتفاء والاستقرار الاقتصادي وتقدير كل فرد لما يبذله الآخرون في سبيل إسعاد الأسرة.</a:t>
            </a:r>
          </a:p>
          <a:p>
            <a:r>
              <a:rPr lang="ar-SA" dirty="0" smtClean="0"/>
              <a:t>- التجارب الناجحة في مواجهة الصعوبات التي تعترض الأسرة.</a:t>
            </a:r>
          </a:p>
          <a:p>
            <a:r>
              <a:rPr lang="ar-SA" dirty="0" smtClean="0"/>
              <a:t>- توفر الصحة والقدرة الجسمية التي تهيئ لكل أفراد الأسرة القيام بمسئولياتهم وتحقيق إشباع العلاقات الأسرية.</a:t>
            </a:r>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مجالات التوافق الأسري:</a:t>
            </a:r>
            <a:endParaRPr lang="ar-SA" dirty="0"/>
          </a:p>
        </p:txBody>
      </p:sp>
      <p:sp>
        <p:nvSpPr>
          <p:cNvPr id="3" name="عنصر نائب للمحتوى 2"/>
          <p:cNvSpPr>
            <a:spLocks noGrp="1"/>
          </p:cNvSpPr>
          <p:nvPr>
            <p:ph idx="1"/>
          </p:nvPr>
        </p:nvSpPr>
        <p:spPr/>
        <p:txBody>
          <a:bodyPr/>
          <a:lstStyle/>
          <a:p>
            <a:r>
              <a:rPr lang="ar-SA" b="1" dirty="0" smtClean="0"/>
              <a:t>التوافق الاجتماعي:</a:t>
            </a:r>
          </a:p>
          <a:p>
            <a:r>
              <a:rPr lang="ar-SA" dirty="0" smtClean="0"/>
              <a:t>المقصود بالتوافق الاجتماعي قدرة الفرد على عقد صلات وعلاقات طبيعية مرضية مع الآخرين وفي المجال الأسري أن يقوم الرجل والمرأة بعلاقة زوجية تقوم على السكينة والطمأنينة حتى يشعر كل طرف بحاجته إلى الطرف الآخر.</a:t>
            </a:r>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التوافق الاقتصادي والمادي:</a:t>
            </a:r>
          </a:p>
          <a:p>
            <a:r>
              <a:rPr lang="ar-SA" dirty="0" smtClean="0"/>
              <a:t>لكل أسرة دخل وإنفاق ولكنه يختلف من شخص لآخر فهناك أسرة ينخفض عندها المستوى الاقتصادي بحيث لا تستطيع إشباع احتياجات أفرادها ويؤدي هذا إلى الحرمان. وفقدان المال يحدث نوعا من الحرمان ويختلف بين الفقراء والأغنياء فالأغنياء يفقدون السلطة والمال والفقراء يفقدون الطعام وإذا كان الزوج غير قادر على العمل لسبب ما تقوم </a:t>
            </a:r>
            <a:r>
              <a:rPr lang="ar-SA" smtClean="0"/>
              <a:t>الزوجة بالعمل </a:t>
            </a:r>
            <a:r>
              <a:rPr lang="ar-SA" dirty="0" smtClean="0"/>
              <a:t>والإسهام في جزء من ميزانية الأسرة وهذا يؤدي إلى التوافق الاقتصادي للأسرة.</a:t>
            </a:r>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التوافق الجنسي:</a:t>
            </a:r>
          </a:p>
          <a:p>
            <a:r>
              <a:rPr lang="ar-SA" dirty="0" smtClean="0"/>
              <a:t>الإشباع الجنسي أحد الدوافع التي يسعى إلى تحقيقها الإنسان في الزواج ومن العوامل التي تساعد على التوافق الجنسي بين الزوجين الصراحة واتساع الأفق العقلي. فالتوافق الجنسي يقتضي فهم ومعرفة وإدراك معنى الجنس ودوافعه وأهدافه وغاياته ولذلك فالثقافة الجنسية من الأمور المهمة في برامج التعلم وإعداد الشباب للحياة الزوجية الأسرية</a:t>
            </a:r>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التوافق الديني:</a:t>
            </a:r>
          </a:p>
          <a:p>
            <a:r>
              <a:rPr lang="ar-SA" dirty="0" smtClean="0"/>
              <a:t>من الوسائل التي تؤدي إلى التوافق بين أعضاء الأسرة الممارسات الدينية بين أفرادها خاصة سلوك الوالدين الذي يشجع على التمسك بالقيم الدينية، حيث يتحقق التوافق الديني من خلال الإيمان بالله وأن يرضى الفرد بما قسمه له من رزق ومال وجاه.</a:t>
            </a:r>
          </a:p>
          <a:p>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التوافق الثقافي:</a:t>
            </a:r>
          </a:p>
          <a:p>
            <a:r>
              <a:rPr lang="ar-SA" dirty="0" smtClean="0"/>
              <a:t>من أهم العوامل المؤثرة في التوافق الأسري الثقافة بصورة عامة وتعليم المرأة بصورة خاصة ولذلك فالخلفية الثقافية لكل من الزوجين تؤثر في حياتهما المشتركة.</a:t>
            </a:r>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قياس التوافق والتكيف الأسري:</a:t>
            </a:r>
            <a:endParaRPr lang="ar-SA" dirty="0"/>
          </a:p>
        </p:txBody>
      </p:sp>
      <p:sp>
        <p:nvSpPr>
          <p:cNvPr id="3" name="عنصر نائب للمحتوى 2"/>
          <p:cNvSpPr>
            <a:spLocks noGrp="1"/>
          </p:cNvSpPr>
          <p:nvPr>
            <p:ph idx="1"/>
          </p:nvPr>
        </p:nvSpPr>
        <p:spPr/>
        <p:txBody>
          <a:bodyPr/>
          <a:lstStyle/>
          <a:p>
            <a:r>
              <a:rPr lang="ar-SA" dirty="0" smtClean="0"/>
              <a:t>بدأ قياس التوافق الزوجي بطرق متعددة في أواخر العشرينات ثم ظهرت بعد ذلك بعشر سنوات دراسات واسعة وشاملة اهتمت بتحديد العوامل الشخصية المرتبطة بالتوافق الزوجي والتنبؤ بنجاح الزواج.</a:t>
            </a:r>
          </a:p>
          <a:p>
            <a:r>
              <a:rPr lang="ar-SA" dirty="0" smtClean="0"/>
              <a:t>وتبين أن معظم هذه الدراسات تركز بصفة عامة على </a:t>
            </a:r>
            <a:r>
              <a:rPr lang="ar-SA" b="1" dirty="0" smtClean="0"/>
              <a:t>خمسة</a:t>
            </a:r>
            <a:r>
              <a:rPr lang="ar-SA" dirty="0" smtClean="0"/>
              <a:t> مقاييس أو أقسام: الانسجام أو عدم الانسجام، والاهتمامات والأنشطة المشتركة، وإظهار العواطف، والثقة المتبادلة، وعدم الإشباع والشعور بالعزلة الشخصية والتعاسة.</a:t>
            </a:r>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dirty="0" smtClean="0"/>
          </a:p>
          <a:p>
            <a:r>
              <a:rPr lang="ar-SA" dirty="0" smtClean="0"/>
              <a:t>وقد وضعت (برنارد) علامة مميزة تصلح لتقييم العلاقة الزوجية فالمقياس في رأيها يجب ألا ينهض على علاقة متخيلة وإنما ينهض على علاقة ممكنة وملموسة، وتكون العلاقة الزوجية ناجحة إذا كان الإشباع إيجابيا، أي إذا كان الجزاء لشريكين أكبر من الخسارة. وإذا كان استمرار العلاقة الزوجية أفضل من أي بديل آخر كما في المثالين التاليين:</a:t>
            </a:r>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زوجان لا يحب أحدهما الآخر وهما على خلاف مستمر ولكن بقاؤهما معا له فوائد كبيرة من حيث إقامة مسكن جميل ويحميان أطفالهما من المشكلات التي تنتج عن الانفصال والطلاق، ولهذا تعد العلاقة ناجحة بمعنى أن الفوائد أكثر من التكاليف أو المكسب أكثر من الخسارة.</a:t>
            </a:r>
          </a:p>
          <a:p>
            <a:r>
              <a:rPr lang="ar-SA" dirty="0" smtClean="0"/>
              <a:t>زواج تكون فيه العلاقة الزوجية ناجحة فقط لأنها أفضل من أي بديل آخر، كما في حالة زوجة غير عاملة تعتمد اقتصاديا على زوجها فيكون بقاؤها معه أفضل من أي بديل آخر على الرغم من عدم التوافق والتعاسة.</a:t>
            </a:r>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2465</TotalTime>
  <Words>962</Words>
  <Application>Microsoft Office PowerPoint</Application>
  <PresentationFormat>A4 Paper (210x297 mm)‎</PresentationFormat>
  <Paragraphs>56</Paragraphs>
  <Slides>20</Slides>
  <Notes>0</Notes>
  <HiddenSlides>0</HiddenSlides>
  <MMClips>0</MMClips>
  <ScaleCrop>false</ScaleCrop>
  <HeadingPairs>
    <vt:vector size="4" baseType="variant">
      <vt:variant>
        <vt:lpstr>سمة</vt:lpstr>
      </vt:variant>
      <vt:variant>
        <vt:i4>1</vt:i4>
      </vt:variant>
      <vt:variant>
        <vt:lpstr>عناوين الشرائح</vt:lpstr>
      </vt:variant>
      <vt:variant>
        <vt:i4>20</vt:i4>
      </vt:variant>
    </vt:vector>
  </HeadingPairs>
  <TitlesOfParts>
    <vt:vector size="21" baseType="lpstr">
      <vt:lpstr>Office Theme</vt:lpstr>
      <vt:lpstr>الشريحة 1</vt:lpstr>
      <vt:lpstr>المحاضرة الخامسة</vt:lpstr>
      <vt:lpstr>النقاط الأساسية:</vt:lpstr>
      <vt:lpstr>عوامل التكامل الأسري:</vt:lpstr>
      <vt:lpstr>الشريحة 5</vt:lpstr>
      <vt:lpstr>الشريحة 6</vt:lpstr>
      <vt:lpstr>الشريحة 7</vt:lpstr>
      <vt:lpstr>المقصود بالتوافق الأسري:</vt:lpstr>
      <vt:lpstr>الشريحة 9</vt:lpstr>
      <vt:lpstr>العوامل التي تؤدي إلى التوافق الأسري:</vt:lpstr>
      <vt:lpstr>الشريحة 11</vt:lpstr>
      <vt:lpstr>مجالات التوافق الأسري:</vt:lpstr>
      <vt:lpstr>الشريحة 13</vt:lpstr>
      <vt:lpstr>الشريحة 14</vt:lpstr>
      <vt:lpstr>الشريحة 15</vt:lpstr>
      <vt:lpstr>الشريحة 16</vt:lpstr>
      <vt:lpstr>قياس التوافق والتكيف الأسري:</vt:lpstr>
      <vt:lpstr>الشريحة 18</vt:lpstr>
      <vt:lpstr>الشريحة 19</vt:lpstr>
      <vt:lpstr>الشريحة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ANAS BARAKAT</cp:lastModifiedBy>
  <cp:revision>249</cp:revision>
  <dcterms:created xsi:type="dcterms:W3CDTF">2009-10-14T19:14:34Z</dcterms:created>
  <dcterms:modified xsi:type="dcterms:W3CDTF">2012-10-19T08:10:02Z</dcterms:modified>
</cp:coreProperties>
</file>