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267" r:id="rId4"/>
    <p:sldId id="303" r:id="rId5"/>
    <p:sldId id="321" r:id="rId6"/>
    <p:sldId id="304" r:id="rId7"/>
    <p:sldId id="322" r:id="rId8"/>
    <p:sldId id="305" r:id="rId9"/>
    <p:sldId id="306" r:id="rId10"/>
    <p:sldId id="320" r:id="rId11"/>
    <p:sldId id="319" r:id="rId12"/>
    <p:sldId id="309" r:id="rId13"/>
    <p:sldId id="310" r:id="rId14"/>
    <p:sldId id="311" r:id="rId15"/>
    <p:sldId id="317" r:id="rId16"/>
    <p:sldId id="318" r:id="rId17"/>
    <p:sldId id="312" r:id="rId18"/>
    <p:sldId id="313" r:id="rId19"/>
    <p:sldId id="314" r:id="rId20"/>
    <p:sldId id="315" r:id="rId21"/>
    <p:sldId id="316"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التفكك الأسري</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التوتر والتفكك الأسري.</a:t>
            </a:r>
          </a:p>
          <a:p>
            <a:pPr rtl="1" eaLnBrk="1" hangingPunct="1">
              <a:buFont typeface="Arial" pitchFamily="34" charset="0"/>
              <a:buChar char="•"/>
            </a:pPr>
            <a:r>
              <a:rPr lang="ar-SA" b="1" dirty="0" smtClean="0">
                <a:cs typeface="Arial" pitchFamily="34" charset="0"/>
              </a:rPr>
              <a:t>تعريف التفكك الأسري.</a:t>
            </a:r>
          </a:p>
          <a:p>
            <a:pPr rtl="1" eaLnBrk="1" hangingPunct="1">
              <a:buFont typeface="Arial" pitchFamily="34" charset="0"/>
              <a:buChar char="•"/>
            </a:pPr>
            <a:r>
              <a:rPr lang="ar-SA" b="1" dirty="0" smtClean="0">
                <a:cs typeface="Arial" pitchFamily="34" charset="0"/>
              </a:rPr>
              <a:t>مراحل التفكك الأسري.</a:t>
            </a:r>
          </a:p>
          <a:p>
            <a:pPr rtl="1" eaLnBrk="1" hangingPunct="1">
              <a:buFont typeface="Arial" pitchFamily="34" charset="0"/>
              <a:buChar char="•"/>
            </a:pPr>
            <a:r>
              <a:rPr lang="ar-SA" b="1" dirty="0" smtClean="0">
                <a:cs typeface="Arial" pitchFamily="34" charset="0"/>
              </a:rPr>
              <a:t>الأزمات الأسرية.</a:t>
            </a:r>
          </a:p>
          <a:p>
            <a:pPr rtl="1" eaLnBrk="1" hangingPunct="1">
              <a:buFont typeface="Arial" pitchFamily="34" charset="0"/>
              <a:buChar char="•"/>
            </a:pPr>
            <a:r>
              <a:rPr lang="ar-SA" b="1" dirty="0" smtClean="0">
                <a:cs typeface="Arial" pitchFamily="34" charset="0"/>
              </a:rPr>
              <a:t>المشكلات الأسرية.</a:t>
            </a:r>
          </a:p>
          <a:p>
            <a:pPr rtl="1" eaLnBrk="1" hangingPunct="1">
              <a:buFont typeface="Arial" pitchFamily="34" charset="0"/>
              <a:buChar char="•"/>
            </a:pPr>
            <a:endParaRPr lang="ar-SA" b="1" dirty="0" smtClean="0">
              <a:cs typeface="Arial" pitchFamily="34" charset="0"/>
            </a:endParaRPr>
          </a:p>
          <a:p>
            <a:pPr rtl="1" eaLnBrk="1" hangingPunct="1">
              <a:buFont typeface="Arial" pitchFamily="34" charset="0"/>
              <a:buChar char="•"/>
            </a:pPr>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التوتر والتفكك الأسري:</a:t>
            </a:r>
            <a:endParaRPr lang="ar-SA" dirty="0"/>
          </a:p>
        </p:txBody>
      </p:sp>
      <p:sp>
        <p:nvSpPr>
          <p:cNvPr id="3" name="عنصر نائب للمحتوى 2"/>
          <p:cNvSpPr>
            <a:spLocks noGrp="1"/>
          </p:cNvSpPr>
          <p:nvPr>
            <p:ph idx="1"/>
          </p:nvPr>
        </p:nvSpPr>
        <p:spPr/>
        <p:txBody>
          <a:bodyPr/>
          <a:lstStyle/>
          <a:p>
            <a:r>
              <a:rPr lang="ar-SA" b="1" dirty="0" smtClean="0"/>
              <a:t>أولا- يرجع التوتر إلى أسباب وعوامل كثيرة من أهمها:</a:t>
            </a:r>
          </a:p>
          <a:p>
            <a:endParaRPr lang="ar-SA" sz="800" dirty="0" smtClean="0"/>
          </a:p>
          <a:p>
            <a:r>
              <a:rPr lang="ar-SA" dirty="0" smtClean="0"/>
              <a:t>- عدم توفر المقومات الأساسية لمعيشة الأسرة</a:t>
            </a:r>
          </a:p>
          <a:p>
            <a:r>
              <a:rPr lang="ar-SA" dirty="0" smtClean="0"/>
              <a:t> </a:t>
            </a:r>
          </a:p>
          <a:p>
            <a:r>
              <a:rPr lang="ar-SA" dirty="0" smtClean="0"/>
              <a:t>– اختلاف كل من الزوجين في طريقة الحياة </a:t>
            </a:r>
          </a:p>
          <a:p>
            <a:endParaRPr lang="ar-SA" dirty="0" smtClean="0"/>
          </a:p>
          <a:p>
            <a:r>
              <a:rPr lang="ar-SA" dirty="0" smtClean="0"/>
              <a:t>– اختلاف المستوى الثقافي للزوجين </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طغيان شخصية أحد الزوجين على الآخر بشكل ملموس</a:t>
            </a:r>
          </a:p>
          <a:p>
            <a:r>
              <a:rPr lang="ar-SA" dirty="0" smtClean="0"/>
              <a:t> </a:t>
            </a:r>
          </a:p>
          <a:p>
            <a:r>
              <a:rPr lang="ar-SA" dirty="0" smtClean="0"/>
              <a:t>– ظهور الاتجاهات الفردية والأنانية</a:t>
            </a:r>
          </a:p>
          <a:p>
            <a:r>
              <a:rPr lang="ar-SA" dirty="0" smtClean="0"/>
              <a:t> </a:t>
            </a:r>
          </a:p>
          <a:p>
            <a:r>
              <a:rPr lang="ar-SA" dirty="0" smtClean="0"/>
              <a:t>– العادات الضارة والانحرافات الشاذة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انعدام العواطف الأسرية لأسباب شخصية</a:t>
            </a:r>
          </a:p>
          <a:p>
            <a:r>
              <a:rPr lang="ar-SA" dirty="0" smtClean="0"/>
              <a:t> </a:t>
            </a:r>
          </a:p>
          <a:p>
            <a:r>
              <a:rPr lang="ar-SA" dirty="0" smtClean="0"/>
              <a:t>– قد تكون الغيرة سببا مباشرا لزيادة التوتر</a:t>
            </a:r>
          </a:p>
          <a:p>
            <a:r>
              <a:rPr lang="ar-SA" dirty="0" smtClean="0"/>
              <a:t> </a:t>
            </a:r>
          </a:p>
          <a:p>
            <a:r>
              <a:rPr lang="ar-SA" dirty="0" smtClean="0"/>
              <a:t>– تدخل الأقارب في العلاقات الزوجية </a:t>
            </a: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قلة الوسائل الترويحية</a:t>
            </a:r>
          </a:p>
          <a:p>
            <a:r>
              <a:rPr lang="ar-SA" dirty="0" smtClean="0"/>
              <a:t> </a:t>
            </a:r>
          </a:p>
          <a:p>
            <a:r>
              <a:rPr lang="ar-SA" dirty="0" smtClean="0"/>
              <a:t>– عدم الوفاء والصراحة والصدق في المعاملات الزوجية.</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العلاقات الداخلية في الأسرة:</a:t>
            </a:r>
          </a:p>
          <a:p>
            <a:r>
              <a:rPr lang="ar-SA" dirty="0" smtClean="0"/>
              <a:t>وهناك عمليات ثلاث يمكن أن تلقي الضوء على تلك العلاقات الداخلية في نطاق الأسرة هي: التعاون والتنافس والصراع.</a:t>
            </a:r>
          </a:p>
          <a:p>
            <a:r>
              <a:rPr lang="ar-SA" dirty="0" smtClean="0"/>
              <a:t>والتفكك الأسري من أهم المشكلات التي تواجه المجتمع المعاصر وتنتج عنه قائمة طويلة من المشكلات في المجتمع. وتكثر الأمراض النفسية الناتجة عن تهدم الأسرة والعديد من المشكلات التي يصعب حصرها.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التفكك الأسري:</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يعرف التفكك الأسري بأنه فشل واحد أو أكثر من أعضاء الأسرة في القيام بواجباته نحوها، مما يؤدي لضعف العلاقات وحدوث التوترات بين أفرادها وهذا يؤدي لانفراط عقدها وانحلالها. </a:t>
            </a:r>
          </a:p>
          <a:p>
            <a:endParaRPr lang="ar-SA"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كما يعرف أيضا بأنه انهيار الوحدة الأسرية وانحلال بناء الأدوار الاجتماعية المرتبطة بها عندما يفشل عضو أو أكثر في القيام بالتزاماته ودوره بصورة مرضية.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ويمكن تعريف التفكك الأسري على أنه انهيار الوحدة الأسرية وتحلل أو تمزق نسيج الأدوار الاجتماعية عندما يخفق فرد أو أكثر من أفرادها في القيام بدوره على نحو سليم.</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مراحل التفكك الأسري:</a:t>
            </a:r>
            <a:endParaRPr lang="ar-SA" dirty="0"/>
          </a:p>
        </p:txBody>
      </p:sp>
      <p:sp>
        <p:nvSpPr>
          <p:cNvPr id="3" name="عنصر نائب للمحتوى 2"/>
          <p:cNvSpPr>
            <a:spLocks noGrp="1"/>
          </p:cNvSpPr>
          <p:nvPr>
            <p:ph idx="1"/>
          </p:nvPr>
        </p:nvSpPr>
        <p:spPr/>
        <p:txBody>
          <a:bodyPr/>
          <a:lstStyle/>
          <a:p>
            <a:r>
              <a:rPr lang="ar-SA" dirty="0" smtClean="0"/>
              <a:t>1- مرحلة الكمون: وهي فترة محددة وربما تكون قصيرة جدا بشكل يجعلها غير ملحوظة والخلافات فيها سواء كانت صغيرة أو كبيرة لا يتم مناقشتها أو التعامل معها بواقعية.</a:t>
            </a:r>
          </a:p>
          <a:p>
            <a:endParaRPr lang="ar-SA" sz="800" dirty="0" smtClean="0"/>
          </a:p>
          <a:p>
            <a:r>
              <a:rPr lang="ar-SA" dirty="0" smtClean="0"/>
              <a:t>2- مرحلة الاستثارة: يشعر أحد أفراد الأسرة بنوع من الارتباك وبأنه مهدد وغير قانع بالإشباع الذي حصل عليه.</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مرحلة الاصطدام: يحدث الاصطدام أو الانفجار نتيجة الانفعالات المترسبة وتظهر الانفعالات المكبوتة.</a:t>
            </a:r>
          </a:p>
          <a:p>
            <a:endParaRPr lang="ar-SA" sz="800" dirty="0" smtClean="0"/>
          </a:p>
          <a:p>
            <a:endParaRPr lang="ar-SA" sz="800" dirty="0" smtClean="0"/>
          </a:p>
          <a:p>
            <a:r>
              <a:rPr lang="ar-SA" dirty="0" smtClean="0"/>
              <a:t>4- مرحلة انتشار النزاع: ويحدث عند زيادة الصراع والرغبة في الانتقام والنقد المتبادل بينهما ويكون الهدف فقط أن ينتصر كل منهما على الآخر.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مرحلة البحث عن الحلفاء: يكون في حالة لم يتمكن الزوجان من حل مشاكلهما بنفسيهما وزيادة فترة النزاع فيلجأ لطرق ومصادر بديلة مثل التركيز على الأطفال أو المشاركة في الأنشطة الاجتماعية أو التركيز على النجاح في العمل.</a:t>
            </a:r>
          </a:p>
          <a:p>
            <a:endParaRPr lang="ar-SA" sz="800" dirty="0" smtClean="0"/>
          </a:p>
          <a:p>
            <a:r>
              <a:rPr lang="ar-SA" dirty="0" smtClean="0"/>
              <a:t>6- مرحلة إنهاء الزواج: ويكون في حالة كان للزوجين دافعية ورغبة لتحمل مسئولية القرار المتعلق بالانفصال وتعني عدم التفكير في العودة مرة أخرى.</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الأزمات الأسرية:</a:t>
            </a:r>
            <a:endParaRPr lang="ar-SA" dirty="0"/>
          </a:p>
        </p:txBody>
      </p:sp>
      <p:sp>
        <p:nvSpPr>
          <p:cNvPr id="3" name="عنصر نائب للمحتوى 2"/>
          <p:cNvSpPr>
            <a:spLocks noGrp="1"/>
          </p:cNvSpPr>
          <p:nvPr>
            <p:ph idx="1"/>
          </p:nvPr>
        </p:nvSpPr>
        <p:spPr/>
        <p:txBody>
          <a:bodyPr/>
          <a:lstStyle/>
          <a:p>
            <a:r>
              <a:rPr lang="ar-SA" dirty="0" smtClean="0"/>
              <a:t>وقد تقسم الأزمات الأسرية إلى:</a:t>
            </a:r>
          </a:p>
          <a:p>
            <a:r>
              <a:rPr lang="ar-SA" dirty="0" smtClean="0"/>
              <a:t>1- الأسرة التي تشكل ما يطلق عليها البناء الفارغ، وهي أن الزوجين يعيشان معا ولكن لا يتواصلان إلا في أضيق الحدود ويصعب على كل منهما منح الآخر الدعم العاطفي.</a:t>
            </a:r>
          </a:p>
          <a:p>
            <a:endParaRPr lang="ar-SA" sz="800" dirty="0" smtClean="0"/>
          </a:p>
          <a:p>
            <a:r>
              <a:rPr lang="ar-SA" dirty="0" smtClean="0"/>
              <a:t>2- الأزمات الأسرية التي ينتج عنها الانفصال الإرادي لأحد الزوجين مثل الانفصال أو الهجر أو الطلاق.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أزمات ناتجة عن أحداث خارجية مثل التغيب اللاإرادي لأحد الزوجين بسبب الترمل أو السجن أو الكوارث الطبيعية.</a:t>
            </a:r>
          </a:p>
          <a:p>
            <a:endParaRPr lang="ar-SA" sz="800" dirty="0" smtClean="0"/>
          </a:p>
          <a:p>
            <a:r>
              <a:rPr lang="ar-SA" dirty="0" smtClean="0"/>
              <a:t>4- الكوارث الداخلية التي تؤدي لإخفاق غير متعمد في أداء الأدوار كما هو الحال بالنسبة للأمراض العقلية أو الفسيولوجية. ويدخل في ذلك التخلف العقلي لأحد الأطفال أو الأمراض المستعصية التي قد تصيب أحد الزوجين.</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المشكلات الأسرية:</a:t>
            </a:r>
            <a:endParaRPr lang="ar-SA" dirty="0"/>
          </a:p>
        </p:txBody>
      </p:sp>
      <p:sp>
        <p:nvSpPr>
          <p:cNvPr id="3" name="عنصر نائب للمحتوى 2"/>
          <p:cNvSpPr>
            <a:spLocks noGrp="1"/>
          </p:cNvSpPr>
          <p:nvPr>
            <p:ph idx="1"/>
          </p:nvPr>
        </p:nvSpPr>
        <p:spPr/>
        <p:txBody>
          <a:bodyPr/>
          <a:lstStyle/>
          <a:p>
            <a:r>
              <a:rPr lang="ar-SA" b="1" dirty="0" smtClean="0"/>
              <a:t>أولا- مشكلات الطلاق:</a:t>
            </a:r>
          </a:p>
          <a:p>
            <a:r>
              <a:rPr lang="ar-SA" dirty="0" smtClean="0"/>
              <a:t>وتختلف نظرة المجتمعات في تعريفها للمستوى أو للحد الذي يصبح معه الخلاف بين الزوجين أمرا يؤدي إلى انحلال الزواج ومن ثم الطلاق. </a:t>
            </a:r>
          </a:p>
          <a:p>
            <a:r>
              <a:rPr lang="ar-SA" dirty="0" smtClean="0"/>
              <a:t>وتنقسم أسباب الطلاق إلى أسباب خاصة تتعلق بالزوجين، وأخرى عامة.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الأسباب الخاصة: </a:t>
            </a:r>
          </a:p>
          <a:p>
            <a:r>
              <a:rPr lang="ar-SA" dirty="0" smtClean="0"/>
              <a:t>ومنها ما يتعلق بالزوج مثل: </a:t>
            </a:r>
          </a:p>
          <a:p>
            <a:r>
              <a:rPr lang="ar-SA" dirty="0" smtClean="0"/>
              <a:t>الكراهية، وتعدد الزوجات، وسؤ معاملة الزوجة، وعدم القدرة على تحمل نفقات الأسرة والمرض وعدم توفر العمل المناسب لأداء واجبات الأسرة.</a:t>
            </a:r>
          </a:p>
          <a:p>
            <a:r>
              <a:rPr lang="ar-SA" dirty="0" smtClean="0"/>
              <a:t>ومن جهة الزوجة: </a:t>
            </a:r>
          </a:p>
          <a:p>
            <a:r>
              <a:rPr lang="ar-SA" dirty="0" smtClean="0"/>
              <a:t>كراهية الزوج، وسوء الأخلاق، وخيانة الأمانة الزوجية، وإهمال شئون المنزل، وفارق السن بين الزوجين.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الأسباب العامة:</a:t>
            </a:r>
          </a:p>
          <a:p>
            <a:r>
              <a:rPr lang="ar-SA" dirty="0" smtClean="0"/>
              <a:t>العامل الاقتصادي.</a:t>
            </a:r>
          </a:p>
          <a:p>
            <a:r>
              <a:rPr lang="ar-SA" dirty="0" smtClean="0"/>
              <a:t>عدم قيام الزواج على أسس واضحة.</a:t>
            </a:r>
          </a:p>
          <a:p>
            <a:r>
              <a:rPr lang="ar-SA" dirty="0" smtClean="0"/>
              <a:t>الاختلاف في المستوى الاقتصادي والوضع الاجتماعي.</a:t>
            </a:r>
          </a:p>
          <a:p>
            <a:r>
              <a:rPr lang="ar-SA" dirty="0" smtClean="0"/>
              <a:t>ضعف الوازع الديني والأخلاقي.</a:t>
            </a:r>
          </a:p>
          <a:p>
            <a:r>
              <a:rPr lang="ar-SA" dirty="0" smtClean="0"/>
              <a:t>عدم وجود الانسجام اللازم لتدعيم الأسرة.</a:t>
            </a:r>
          </a:p>
          <a:p>
            <a:r>
              <a:rPr lang="ar-SA" dirty="0" smtClean="0"/>
              <a:t>عدم الاستقرار العائلي.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مشكلة وفاة أحد الزوجين:</a:t>
            </a:r>
          </a:p>
          <a:p>
            <a:r>
              <a:rPr lang="ar-SA" dirty="0" smtClean="0"/>
              <a:t>هناك وجوه شبه عديدة بين الطلاق ووفاة أحد الزوجين ذلك أنهما يعنيان توقف أحد الزوجين عن أداء أدواره والتزاماته مما يتطلب تكيفا على مستوى الأسرة بأكملها، وتتلخص أوجه الشبه بينهما في: توقف الإشباع الجنسي، وفقدان الإحساس بالأمن والأمان، وفقدان المثل الأعلى، وزيادة الأعباء على الطرف الموجود، وزيادة المشكلات المادية، وإعادة توزيع المهام والمسئوليات المنزلية.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مشكلة تعدد الزوجات:</a:t>
            </a:r>
          </a:p>
          <a:p>
            <a:r>
              <a:rPr lang="ar-SA" sz="2800" dirty="0" smtClean="0"/>
              <a:t>- تبيح بعض المجتمعات والشرائع تعدد الزوجات، ويتم التعدد لعوامل كثيرة:</a:t>
            </a:r>
          </a:p>
          <a:p>
            <a:r>
              <a:rPr lang="ar-SA" sz="2800" dirty="0" smtClean="0"/>
              <a:t>- ليس الرجال سواء في القوة وارتفاع الرغبة الجنسية.</a:t>
            </a:r>
          </a:p>
          <a:p>
            <a:r>
              <a:rPr lang="ar-SA" sz="2800" dirty="0" smtClean="0"/>
              <a:t>-بعض النساء عقيمات لا يلدن وبعضهن مريضات.</a:t>
            </a:r>
          </a:p>
          <a:p>
            <a:r>
              <a:rPr lang="ar-SA" sz="2800" dirty="0" smtClean="0"/>
              <a:t>-الحروب تحصد عددا كبيرا من الرجال وترمل كثيرا من النساء.</a:t>
            </a:r>
          </a:p>
          <a:p>
            <a:r>
              <a:rPr lang="ar-SA" sz="2800" dirty="0" smtClean="0"/>
              <a:t>- وسيلة لزيادة النسل</a:t>
            </a:r>
          </a:p>
          <a:p>
            <a:r>
              <a:rPr lang="ar-SA" sz="2800" dirty="0" smtClean="0"/>
              <a:t>- قد يكون التعدد مظهرا من مظاهر الرعاية الاجتماعية لكفالة الأطفال اليتامى وتكريم الأرامل.</a:t>
            </a:r>
            <a:endParaRPr lang="ar-SA"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2306</TotalTime>
  <Words>818</Words>
  <Application>Microsoft Office PowerPoint</Application>
  <PresentationFormat>A4 Paper (210x297 mm)‎</PresentationFormat>
  <Paragraphs>89</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السادسة</vt:lpstr>
      <vt:lpstr>النقاط الأساسية:</vt:lpstr>
      <vt:lpstr>التوتر والتفكك الأسري:</vt:lpstr>
      <vt:lpstr>الشريحة 5</vt:lpstr>
      <vt:lpstr>الشريحة 6</vt:lpstr>
      <vt:lpstr>الشريحة 7</vt:lpstr>
      <vt:lpstr>الشريحة 8</vt:lpstr>
      <vt:lpstr>تعريف التفكك الأسري:</vt:lpstr>
      <vt:lpstr>الشريحة 10</vt:lpstr>
      <vt:lpstr>الشريحة 11</vt:lpstr>
      <vt:lpstr>مراحل التفكك الأسري:</vt:lpstr>
      <vt:lpstr>الشريحة 13</vt:lpstr>
      <vt:lpstr>الشريحة 14</vt:lpstr>
      <vt:lpstr>الأزمات الأسرية:</vt:lpstr>
      <vt:lpstr>الشريحة 16</vt:lpstr>
      <vt:lpstr>المشكلات الأسرية:</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225</cp:revision>
  <dcterms:created xsi:type="dcterms:W3CDTF">2009-10-14T19:14:34Z</dcterms:created>
  <dcterms:modified xsi:type="dcterms:W3CDTF">2012-10-19T08:10:27Z</dcterms:modified>
</cp:coreProperties>
</file>