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300" r:id="rId2"/>
    <p:sldId id="257" r:id="rId3"/>
    <p:sldId id="267" r:id="rId4"/>
    <p:sldId id="303" r:id="rId5"/>
    <p:sldId id="308" r:id="rId6"/>
    <p:sldId id="309" r:id="rId7"/>
    <p:sldId id="304" r:id="rId8"/>
    <p:sldId id="317" r:id="rId9"/>
    <p:sldId id="310" r:id="rId10"/>
    <p:sldId id="311" r:id="rId11"/>
    <p:sldId id="312" r:id="rId12"/>
    <p:sldId id="313" r:id="rId13"/>
    <p:sldId id="305" r:id="rId14"/>
    <p:sldId id="314" r:id="rId15"/>
    <p:sldId id="315" r:id="rId16"/>
    <p:sldId id="316" r:id="rId17"/>
    <p:sldId id="306" r:id="rId18"/>
    <p:sldId id="318" r:id="rId19"/>
    <p:sldId id="307" r:id="rId20"/>
    <p:sldId id="319" r:id="rId21"/>
    <p:sldId id="320" r:id="rId22"/>
    <p:sldId id="301" r:id="rId2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81" autoAdjust="0"/>
    <p:restoredTop sz="92373" autoAdjust="0"/>
  </p:normalViewPr>
  <p:slideViewPr>
    <p:cSldViewPr>
      <p:cViewPr>
        <p:scale>
          <a:sx n="60" d="100"/>
          <a:sy n="60" d="100"/>
        </p:scale>
        <p:origin x="-648" y="-270"/>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11/21/2012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p:txBody>
          <a:bodyPr/>
          <a:lstStyle/>
          <a:p>
            <a:r>
              <a:rPr lang="ar-SA" dirty="0" smtClean="0">
                <a:solidFill>
                  <a:schemeClr val="tx1"/>
                </a:solidFill>
              </a:rPr>
              <a:t>اسم المقرر: </a:t>
            </a:r>
            <a:r>
              <a:rPr lang="ar-SA" sz="2800" dirty="0" smtClean="0"/>
              <a:t>علم الاجتماع الأسرة والطفولة</a:t>
            </a:r>
            <a:endParaRPr lang="ar-SA" sz="2800" dirty="0" smtClean="0">
              <a:solidFill>
                <a:schemeClr val="tx1"/>
              </a:solidFill>
            </a:endParaRPr>
          </a:p>
          <a:p>
            <a:endParaRPr lang="ar-SA" sz="2800" dirty="0" smtClean="0">
              <a:solidFill>
                <a:schemeClr val="tx1"/>
              </a:solidFill>
            </a:endParaRPr>
          </a:p>
          <a:p>
            <a:r>
              <a:rPr lang="ar-SA" dirty="0" smtClean="0">
                <a:solidFill>
                  <a:schemeClr val="tx1"/>
                </a:solidFill>
              </a:rPr>
              <a:t>د. صابر أحمد عبد الباقي</a:t>
            </a:r>
            <a:endParaRPr lang="ar-SA"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السابعة</a:t>
            </a:r>
            <a:endParaRPr lang="en-US" spc="-150" dirty="0" smtClean="0">
              <a:solidFill>
                <a:srgbClr val="376092"/>
              </a:solidFill>
              <a:latin typeface="ae_AlMateen" pitchFamily="2" charset="-78"/>
              <a:cs typeface="ae_AlMateen" pitchFamily="2" charset="-78"/>
            </a:endParaRPr>
          </a:p>
        </p:txBody>
      </p:sp>
      <p:sp>
        <p:nvSpPr>
          <p:cNvPr id="3" name="عنوان 1"/>
          <p:cNvSpPr txBox="1">
            <a:spLocks/>
          </p:cNvSpPr>
          <p:nvPr/>
        </p:nvSpPr>
        <p:spPr bwMode="auto">
          <a:xfrm>
            <a:off x="876300" y="3886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ar-SA" sz="4400" b="0" i="0" u="none" strike="noStrike" kern="1200" cap="none" spc="0" normalizeH="0" baseline="0" noProof="0" dirty="0" smtClean="0">
                <a:ln>
                  <a:noFill/>
                </a:ln>
                <a:solidFill>
                  <a:schemeClr val="accent1">
                    <a:lumMod val="75000"/>
                  </a:schemeClr>
                </a:solidFill>
                <a:effectLst/>
                <a:uLnTx/>
                <a:uFillTx/>
                <a:latin typeface="+mj-lt"/>
                <a:ea typeface="+mj-ea"/>
                <a:cs typeface="Arial" charset="0"/>
              </a:rPr>
              <a:t>تابع: التفكك الأسري</a:t>
            </a:r>
            <a:endParaRPr kumimoji="0" lang="ar-SA"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النقاط الأساسية:</a:t>
            </a:r>
            <a:endParaRPr lang="en-US" dirty="0">
              <a:solidFill>
                <a:srgbClr val="C00000"/>
              </a:solidFill>
            </a:endParaRPr>
          </a:p>
        </p:txBody>
      </p:sp>
      <p:sp>
        <p:nvSpPr>
          <p:cNvPr id="7171" name="Text Placeholder 5"/>
          <p:cNvSpPr>
            <a:spLocks noGrp="1"/>
          </p:cNvSpPr>
          <p:nvPr>
            <p:ph idx="1"/>
          </p:nvPr>
        </p:nvSpPr>
        <p:spPr>
          <a:xfrm>
            <a:off x="533400" y="1600200"/>
            <a:ext cx="8877300" cy="4038599"/>
          </a:xfrm>
        </p:spPr>
        <p:txBody>
          <a:bodyPr/>
          <a:lstStyle/>
          <a:p>
            <a:pPr rtl="1" eaLnBrk="1" hangingPunct="1">
              <a:buFont typeface="Arial" pitchFamily="34" charset="0"/>
              <a:buChar char="•"/>
            </a:pPr>
            <a:r>
              <a:rPr lang="ar-SA" b="1" dirty="0" smtClean="0">
                <a:cs typeface="Arial" pitchFamily="34" charset="0"/>
              </a:rPr>
              <a:t>أسباب التفكك الأسري.</a:t>
            </a:r>
          </a:p>
          <a:p>
            <a:pPr rtl="1" eaLnBrk="1" hangingPunct="1">
              <a:buFont typeface="Arial" pitchFamily="34" charset="0"/>
              <a:buChar char="•"/>
            </a:pPr>
            <a:r>
              <a:rPr lang="ar-SA" b="1" dirty="0" smtClean="0">
                <a:cs typeface="Arial" pitchFamily="34" charset="0"/>
              </a:rPr>
              <a:t>آثار التفكك الأسري.</a:t>
            </a:r>
          </a:p>
          <a:p>
            <a:pPr rtl="1" eaLnBrk="1" hangingPunct="1">
              <a:buFont typeface="Arial" pitchFamily="34" charset="0"/>
              <a:buChar char="•"/>
            </a:pPr>
            <a:r>
              <a:rPr lang="ar-SA" b="1" dirty="0" smtClean="0">
                <a:cs typeface="Arial" pitchFamily="34" charset="0"/>
              </a:rPr>
              <a:t>الوقاية من التفكك الأسري.</a:t>
            </a:r>
          </a:p>
          <a:p>
            <a:pPr rtl="1" eaLnBrk="1" hangingPunct="1">
              <a:buFont typeface="Arial" pitchFamily="34" charset="0"/>
              <a:buChar char="•"/>
            </a:pPr>
            <a:r>
              <a:rPr lang="ar-SA" b="1" dirty="0" smtClean="0">
                <a:cs typeface="Arial" pitchFamily="34" charset="0"/>
              </a:rPr>
              <a:t>وسائل علاج مشكلة التفكك الأسري.</a:t>
            </a:r>
          </a:p>
          <a:p>
            <a:pPr rtl="1" eaLnBrk="1" hangingPunct="1">
              <a:buFont typeface="Arial" pitchFamily="34" charset="0"/>
              <a:buChar char="•"/>
            </a:pPr>
            <a:r>
              <a:rPr lang="ar-SA" b="1" dirty="0" smtClean="0">
                <a:cs typeface="Arial" pitchFamily="34" charset="0"/>
              </a:rPr>
              <a:t>برامج التوعية الأسرية.</a:t>
            </a:r>
          </a:p>
          <a:p>
            <a:pPr rtl="1" eaLnBrk="1" hangingPunct="1">
              <a:buFont typeface="Arial" pitchFamily="34" charset="0"/>
              <a:buChar char="•"/>
            </a:pPr>
            <a:r>
              <a:rPr lang="ar-SA" b="1" dirty="0" smtClean="0">
                <a:cs typeface="Arial" pitchFamily="34" charset="0"/>
              </a:rPr>
              <a:t>أهداف خاصة بحل مشكلة التفكك الأسري.</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أسباب التفكك الأسري:</a:t>
            </a:r>
            <a:endParaRPr lang="ar-SA" dirty="0"/>
          </a:p>
        </p:txBody>
      </p:sp>
      <p:sp>
        <p:nvSpPr>
          <p:cNvPr id="3" name="عنصر نائب للمحتوى 2"/>
          <p:cNvSpPr>
            <a:spLocks noGrp="1"/>
          </p:cNvSpPr>
          <p:nvPr>
            <p:ph idx="1"/>
          </p:nvPr>
        </p:nvSpPr>
        <p:spPr/>
        <p:txBody>
          <a:bodyPr/>
          <a:lstStyle/>
          <a:p>
            <a:r>
              <a:rPr lang="ar-SA" b="1" dirty="0" smtClean="0"/>
              <a:t>1- الأب الحاضر الغائب:</a:t>
            </a:r>
          </a:p>
          <a:p>
            <a:r>
              <a:rPr lang="ar-SA" dirty="0" smtClean="0"/>
              <a:t>وهو من يقضي وقته خارج المنزل. وله عدة صور كرجل الأعمال الغارق في عمله فسرعان ما تبدأ المشاكل بالظهور في المنزل لافتقار عنصر المشاركة بين الزوجين.</a:t>
            </a:r>
          </a:p>
          <a:p>
            <a:r>
              <a:rPr lang="ar-SA" b="1" dirty="0" smtClean="0"/>
              <a:t>2- الأم الغائبة الحاضرة:</a:t>
            </a:r>
          </a:p>
          <a:p>
            <a:r>
              <a:rPr lang="ar-SA" dirty="0" smtClean="0"/>
              <a:t>وينطبق عليها ما ينطبق على الأب. وقد لا تكون بالضرورة منشغلة بالعمل وقد توكل مهمة تربية ورقابة الأبناء إلى الخادمة.</a:t>
            </a: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3- صراع الأدوار:</a:t>
            </a:r>
          </a:p>
          <a:p>
            <a:r>
              <a:rPr lang="ar-SA" dirty="0" smtClean="0"/>
              <a:t>وقد يقصد </a:t>
            </a:r>
            <a:r>
              <a:rPr lang="ar-SA" dirty="0" err="1" smtClean="0"/>
              <a:t>به</a:t>
            </a:r>
            <a:r>
              <a:rPr lang="ar-SA" dirty="0" smtClean="0"/>
              <a:t> التنافس بين الزوج والزوجة، أو أن تقوم الخادمة بدور الأم.</a:t>
            </a:r>
          </a:p>
          <a:p>
            <a:r>
              <a:rPr lang="ar-SA" b="1" dirty="0" smtClean="0"/>
              <a:t>4- ثورة الاتصالات الحديثة:</a:t>
            </a:r>
          </a:p>
          <a:p>
            <a:r>
              <a:rPr lang="ar-SA" dirty="0" smtClean="0"/>
              <a:t>رغم إيجابيات ثورة الاتصال الحديثة وأنها ساعدت على الاتصال وقضاء وقت فراغ أكبر إلا أنها قد تتحول لسبب من أسباب تفكك الأسرة في حالة استخدامها استخداما غير صحيح.</a:t>
            </a: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5- الوضع الاقتصادي للأسرة:</a:t>
            </a:r>
          </a:p>
          <a:p>
            <a:r>
              <a:rPr lang="ar-SA" dirty="0" smtClean="0"/>
              <a:t>ففي حالة الغنى أو الفقر قد يكون التفكك الأسري نتاجهما. كأن ينشغل الغني بماله عن أهله أو قد يؤدي نفوذ المال إلى استخدامات محرمة. أما في حالة الفقر فقد لا يستطيع أطراف الأسرة أن يتدبروا أمورهم فيلجأ البعض للسرقة أو الطلاق أو التملص من المسئولية.</a:t>
            </a: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آثار التفكك الأسري:</a:t>
            </a:r>
            <a:endParaRPr lang="ar-SA" dirty="0"/>
          </a:p>
        </p:txBody>
      </p:sp>
      <p:sp>
        <p:nvSpPr>
          <p:cNvPr id="3" name="عنصر نائب للمحتوى 2"/>
          <p:cNvSpPr>
            <a:spLocks noGrp="1"/>
          </p:cNvSpPr>
          <p:nvPr>
            <p:ph idx="1"/>
          </p:nvPr>
        </p:nvSpPr>
        <p:spPr/>
        <p:txBody>
          <a:bodyPr/>
          <a:lstStyle/>
          <a:p>
            <a:r>
              <a:rPr lang="ar-SA" b="1" dirty="0" smtClean="0"/>
              <a:t>1- آثار التفكك على الأفراد:</a:t>
            </a:r>
          </a:p>
          <a:p>
            <a:r>
              <a:rPr lang="ar-SA" dirty="0" smtClean="0"/>
              <a:t>الأفراد هم أول ضحايا الأسر المفككة فالزوجان عند مواجهة المشكلات المترتبة على التفكك يصابان بالإحباط وخيبة الأمل وهبوط في عوامل التوافق والصحة النفسية وقد ينتج عن ذلك الإصابة ببعض الأمراض النفسية. وقد ينتج عن ذلك عدم القدرة على تكوين أسرة مرة أخرى فينعزل الزوج أو الزوجة عن الحياة الاجتماعية ويعيش حياة منطوية على الذات ويكون سلبي التعامل لا يشارك الآخرين نشاطات الحياة مما يعطله عن القيام بأدوار إيجابية في نهضة المجتمع ورعاية صغاره. </a:t>
            </a: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أما أبناء الأسر المفككة وخصوصا إذا كانوا صغار السن فأول المشكلات التي تواجههم فقدان المأوى الذي كان يجمع شمل الأسرة فعندما يحدث التشتت يعيش الأبناء بعضهم عند الأب أو الأم أو قد ينفصلون عنهم وقد يتزوج أحد الوالدين والنتيجة غالبا مشكلات مع زوجة الأب أو زوج الأم مما قد يدفع أبناء الأسر المفككة إلى هجر المنزل لأماكن أخرى قد لا تكون مناسبة للعيش في حياة مستقرة كما يحدث في مساكن العزاب. وقد تصاب الفتيات ببعض الأمراض النفسية نتيجة سؤ المعاملة وربما يتعرضن للانحراف.</a:t>
            </a:r>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2- آثار التفكك على علاقات الزوجين بالآخرين:</a:t>
            </a:r>
          </a:p>
          <a:p>
            <a:r>
              <a:rPr lang="ar-SA" dirty="0" smtClean="0"/>
              <a:t>ينتج عن التفكك الأسري انحلال في علاقات الزوجين بالآخرين وخصوصا الأقارب. فإن كان هناك قرابة بين أسرتي الزوجين فإنها غالبا ما تتأثر سلبيا بما يحدث للزوجين فتحدث القطيعة بين الأسرتين كما وأن الأمر ينتقل لأسرة أخرى مستقرة ففي حالة حدوث تفكك لأسرة واحدة وبينهما قرابة فقد يلجأ الآباء والأمهات بقصد أو بدون قصد إلى نقل أثر التفكك إلى أسر أخرى. وبالتالي يتحمل الجميع مشكلات فرد واحد والنتيجة تفكك أسرة ثانية.</a:t>
            </a: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3- آثار التفكك على نشر الانحراف:</a:t>
            </a:r>
          </a:p>
          <a:p>
            <a:r>
              <a:rPr lang="ar-SA" dirty="0" smtClean="0"/>
              <a:t>التفكك الأسري يؤدي أحيانا إلى تهيئة الظروف لانحراف أفراد الأسرة وخصوصا الأبناء. فعندما تتفكك الأسرة ويتشتت شملها ينتج لدى أفرادها شعور بعدم الأمان الاجتماعي وضعف القدرة لدى الفرد على مواجهة المشكلات وتجعله يبحث عن أيسر الطرق لحل مشكلاته دون النظر إلى شرعية الوسيلة المستخدمة للوصول للهدف وأكبر دليل هم الأحداث الذين ينحرفون ويقعون في سلوك إجرامي بسبب تفكك أسرهم.</a:t>
            </a:r>
          </a:p>
          <a:p>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b="1" dirty="0" smtClean="0"/>
              <a:t>4- آثار التفكك على قيم المجتمع وثقافته:</a:t>
            </a:r>
          </a:p>
          <a:p>
            <a:r>
              <a:rPr lang="ar-SA" sz="2800" dirty="0" smtClean="0"/>
              <a:t>التفكك الأسري يسبب اختلالا في كثير من القيم التي يسعى المجتمع إلى ترسيخها في أذهان وسلوكيات أفراده والعديد من القيم الإيجابية المهمة في تماسك المجتمع واستمراره.</a:t>
            </a:r>
          </a:p>
          <a:p>
            <a:r>
              <a:rPr lang="ar-SA" sz="2400" dirty="0" smtClean="0"/>
              <a:t>فالتفكك يولد إحباطا نفسيا قوي التأثير في كل فرد من أفراد الأسرة المفككة. وقد يجعل بعضها يوجه اللوم إلى المجتمع الذي نشأ </a:t>
            </a:r>
            <a:r>
              <a:rPr lang="ar-SA" sz="2400" dirty="0" err="1" smtClean="0"/>
              <a:t>به</a:t>
            </a:r>
            <a:r>
              <a:rPr lang="ar-SA" sz="2400" dirty="0" smtClean="0"/>
              <a:t> ولم يساعده على تهيئة الظروف التي تقيه من التفكك الأسري مما يحول اللوم لتلك القيم التي يدافع عنها المجتمع ويسعى الفرد للخروج عليها وعدم الالتزام بها كنوع من السلوك المعبر عن عدم الرضا الغير معلن ويظهر الفرد نوعا من السلوك الثقافي المنافي لما هو متعارف عليه في مجتمعه كرد فعل لعدم الرضا عن المجتمع وثقافته فنجده يمجد الثقافة الوافدة.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5- آثار التفكك على التنمية:</a:t>
            </a:r>
          </a:p>
          <a:p>
            <a:r>
              <a:rPr lang="ar-SA" dirty="0" smtClean="0"/>
              <a:t>أجمع العلماء أن التفكك الأسري عائق كبير أمام التنمية لأنها تعتمد على أسرة قائمة بوظائفها بشكل سليم لتحقيق أهداف التنمية. </a:t>
            </a:r>
            <a:r>
              <a:rPr lang="ar-SA" dirty="0" err="1" smtClean="0"/>
              <a:t>وبها</a:t>
            </a:r>
            <a:r>
              <a:rPr lang="ar-SA" dirty="0" smtClean="0"/>
              <a:t> تنتج أفرادا إيجابيين قادرين على تحمل المسئولية الملقاة عليهم في المساهمة في رقي المجتمع وتطوره. ففي حالة حدوث التفكك يصبح الفرد محبطا ويحتاج لجهود تبذل لنجعله يتجاوز مشكلته وقد كان بالإمكان صرف تلك الجهود للرقي بالمجتمع.</a:t>
            </a:r>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الوقاية من التفكك الأسري:</a:t>
            </a:r>
            <a:endParaRPr lang="ar-SA" dirty="0"/>
          </a:p>
        </p:txBody>
      </p:sp>
      <p:sp>
        <p:nvSpPr>
          <p:cNvPr id="3" name="عنصر نائب للمحتوى 2"/>
          <p:cNvSpPr>
            <a:spLocks noGrp="1"/>
          </p:cNvSpPr>
          <p:nvPr>
            <p:ph idx="1"/>
          </p:nvPr>
        </p:nvSpPr>
        <p:spPr/>
        <p:txBody>
          <a:bodyPr/>
          <a:lstStyle/>
          <a:p>
            <a:r>
              <a:rPr lang="ar-SA" dirty="0" smtClean="0"/>
              <a:t>1- العناية بما يقي من الوقوع في هذه المشكلة.</a:t>
            </a:r>
          </a:p>
          <a:p>
            <a:r>
              <a:rPr lang="ar-SA" dirty="0" smtClean="0"/>
              <a:t>2- تقوية إيمان الفرد.</a:t>
            </a:r>
          </a:p>
          <a:p>
            <a:r>
              <a:rPr lang="ar-SA" dirty="0" smtClean="0"/>
              <a:t>3- بناء الأسرة على أسس ومعايير صحيحة.</a:t>
            </a:r>
          </a:p>
          <a:p>
            <a:r>
              <a:rPr lang="ar-SA" dirty="0" smtClean="0"/>
              <a:t>4- عدم التدخل في حياة الزوجين.</a:t>
            </a:r>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وسائل علاج مشكلة التفكك الأسري:</a:t>
            </a:r>
            <a:endParaRPr lang="ar-SA" dirty="0"/>
          </a:p>
        </p:txBody>
      </p:sp>
      <p:sp>
        <p:nvSpPr>
          <p:cNvPr id="3" name="عنصر نائب للمحتوى 2"/>
          <p:cNvSpPr>
            <a:spLocks noGrp="1"/>
          </p:cNvSpPr>
          <p:nvPr>
            <p:ph idx="1"/>
          </p:nvPr>
        </p:nvSpPr>
        <p:spPr/>
        <p:txBody>
          <a:bodyPr/>
          <a:lstStyle/>
          <a:p>
            <a:r>
              <a:rPr lang="ar-SA" b="1" dirty="0" smtClean="0"/>
              <a:t>1- المؤسسات الدينية:</a:t>
            </a:r>
          </a:p>
          <a:p>
            <a:r>
              <a:rPr lang="ar-SA" dirty="0" smtClean="0"/>
              <a:t>وهي المؤسسات الدينية المتاحة في المجتمع مثل المساجد وهي أماكن يتردد عليها المسلم خمس مرات يوميا ونستطيع أن نقدم فيها النصح والإرشاد من خلال الخطب والدروس.</a:t>
            </a:r>
            <a:endParaRPr lang="ar-SA" b="1" dirty="0" smtClean="0"/>
          </a:p>
          <a:p>
            <a:r>
              <a:rPr lang="ar-SA" b="1" dirty="0" smtClean="0"/>
              <a:t>2- المؤسسات التربوية:</a:t>
            </a:r>
          </a:p>
          <a:p>
            <a:r>
              <a:rPr lang="ar-SA" dirty="0" smtClean="0"/>
              <a:t>ويقع عليها توفير برامج ومناهج تلامس حاجات الناس ودور الأخصائيين في المدرسة لحل مشاكل الطلبة والسعي لحلها مع الوالدين وتبصيرهم بكيفية مواجهة المشكلات الأسرية.</a:t>
            </a:r>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3- المؤسسات الثقافية والإعلامية:</a:t>
            </a:r>
          </a:p>
          <a:p>
            <a:r>
              <a:rPr lang="ar-SA" dirty="0" smtClean="0"/>
              <a:t>يمكن أن يكون لها أثر إيجابي في بث البرامج المفيدة ومراقبة الثقافة الدخيلة.</a:t>
            </a:r>
          </a:p>
          <a:p>
            <a:r>
              <a:rPr lang="ar-SA" b="1" dirty="0" smtClean="0"/>
              <a:t>4- المؤسسات الخيرية:</a:t>
            </a:r>
          </a:p>
          <a:p>
            <a:r>
              <a:rPr lang="ar-SA" dirty="0" smtClean="0"/>
              <a:t>وهي مؤسسات لها دور في إعانة الأسر المفككة وإمدادهم بالمساعدات المادية والعينية والمعنوية سواء للأسر الفقيرة أو الأسر الغنية وكذلك تبني العديد من المشاريع كرعاية الأحداث ورعاية الأسر المفككة.</a:t>
            </a:r>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5- المؤسسات الصحية:</a:t>
            </a:r>
          </a:p>
          <a:p>
            <a:r>
              <a:rPr lang="ar-SA" sz="2800" dirty="0" smtClean="0"/>
              <a:t>وهي مؤسسات تهتم بالجانب الصحي للأسرة والجانب النفسي والآن يوجد ما يسمى بطب الأسرة ويعنى بمتابعة حالة المرضى صحيا ونفسيا واجتماعيا.</a:t>
            </a:r>
          </a:p>
          <a:p>
            <a:r>
              <a:rPr lang="ar-SA" b="1" dirty="0" smtClean="0"/>
              <a:t>6- مؤسسات الإرشاد الزوجي:</a:t>
            </a:r>
          </a:p>
          <a:p>
            <a:r>
              <a:rPr lang="ar-SA" sz="2800" dirty="0" smtClean="0"/>
              <a:t>وهي مراكز تهتم بجميع ما يخص الأسرة في جميع مراحلها وتقدم المشورة للراغبين في الزواج وتشرح لهم وتعطيهم دروسا في الحياة الزوجية وتتوقع الخلافات التي تطرأ نتيجة للبيئة التي تربوا فيها، وتعطيهم دروسا لتنمية المهارات وتجنب تفاقم المشاكل والحلول المناسبة بطريقة تحافظ على تماسك الأسرة وترابط أفرادها.</a:t>
            </a:r>
            <a:endParaRPr lang="ar-SA" sz="2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برامج التوعية الأسرية:</a:t>
            </a:r>
            <a:endParaRPr lang="ar-SA" dirty="0"/>
          </a:p>
        </p:txBody>
      </p:sp>
      <p:sp>
        <p:nvSpPr>
          <p:cNvPr id="3" name="عنصر نائب للمحتوى 2"/>
          <p:cNvSpPr>
            <a:spLocks noGrp="1"/>
          </p:cNvSpPr>
          <p:nvPr>
            <p:ph idx="1"/>
          </p:nvPr>
        </p:nvSpPr>
        <p:spPr/>
        <p:txBody>
          <a:bodyPr/>
          <a:lstStyle/>
          <a:p>
            <a:r>
              <a:rPr lang="ar-SA" dirty="0" smtClean="0"/>
              <a:t>يجب أن تشمل برامج التوعية الأسرية:</a:t>
            </a:r>
          </a:p>
          <a:p>
            <a:r>
              <a:rPr lang="ar-SA" dirty="0" smtClean="0"/>
              <a:t>1- التوعية بوظائف الأسرة وكيفية تنظيم الحياة العائلية من النواحي الاقتصادية وتدبير شئون الحياة المنزلية مثل تخطيط ميزانية الأسرة والموازنة بين مصادر الدخل وبين متطلبات الإنفاق والاستهلاك.</a:t>
            </a:r>
          </a:p>
          <a:p>
            <a:r>
              <a:rPr lang="ar-SA" dirty="0" smtClean="0"/>
              <a:t>2- من المهم أن يحاط الآباء والأمهات بالمبادئ القانونية التي ترتبط بالحقوق والواجبات الاجتماعية وقوانين الأحوال الشخصية وما يتصل بالعقود.</a:t>
            </a:r>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3- يجب أن تهتم الأسرة بمبادئ التربية الخلقية من حيث الخير والشر واحترام التقاليد الاجتماعية والتمسك بالفضائل والمعايير الاجتماعية السائدة وتنشئة الأطفال على الأخلاق والصفات الطيبة المرغوبة مع الابتعاد عن العادات السيئة.</a:t>
            </a:r>
          </a:p>
          <a:p>
            <a:r>
              <a:rPr lang="ar-SA" dirty="0" smtClean="0"/>
              <a:t>4- تثقيف الآباء بالأمور الدينية لتنشئة الأبناء تنشئة سليمة على المبادئ الإسلامية القويمة وتكوين الضمير الإنساني عن طريق العبادات والتمسك بالفضائل الدينية.</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sz="3600" b="1" dirty="0" smtClean="0">
                <a:cs typeface="Arial" pitchFamily="34" charset="0"/>
              </a:rPr>
              <a:t>:</a:t>
            </a:r>
            <a:r>
              <a:rPr lang="ar-SA" sz="3600" b="1" dirty="0" smtClean="0">
                <a:cs typeface="Arial" pitchFamily="34" charset="0"/>
              </a:rPr>
              <a:t>أهداف خاصة بحل مشكلة التفكك الأسري</a:t>
            </a:r>
            <a:endParaRPr lang="ar-SA" sz="3600" b="1" dirty="0"/>
          </a:p>
        </p:txBody>
      </p:sp>
      <p:sp>
        <p:nvSpPr>
          <p:cNvPr id="3" name="عنصر نائب للمحتوى 2"/>
          <p:cNvSpPr>
            <a:spLocks noGrp="1"/>
          </p:cNvSpPr>
          <p:nvPr>
            <p:ph idx="1"/>
          </p:nvPr>
        </p:nvSpPr>
        <p:spPr/>
        <p:txBody>
          <a:bodyPr/>
          <a:lstStyle/>
          <a:p>
            <a:r>
              <a:rPr lang="ar-SA" dirty="0" smtClean="0"/>
              <a:t>1- إنشاء المراكز الاستشارية للمساهمة بعلاج المشكلات الأسرية والتدخل المبكر لاحتوائها والسيطرة على مسببات مشكلات الطلاق وغيرها منذ البداية وقبل تفاقمها ووصولها لمرحلة مستعصية الحل.</a:t>
            </a:r>
          </a:p>
          <a:p>
            <a:r>
              <a:rPr lang="ar-SA" dirty="0" smtClean="0"/>
              <a:t>2- تفعيل أدوار مؤسسات المجتمع المدني في مواجهة مشكلات المجتمع وخاصة المشكلات الأسرية.</a:t>
            </a:r>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3- إنشاء صندوق تأمين اجتماعي لأطفال ونساء الأسر المتفككة لتأمين حياتهم وحصر أبناء الأسر المتفككة ومتابعة تحصيلهم الدراسي والاهتمام بتدريبهم مهنيا لضمان حياة كريمة وعمل شريف بعيدا عن التشرد والانحراف.</a:t>
            </a:r>
          </a:p>
          <a:p>
            <a:r>
              <a:rPr lang="ar-SA" dirty="0" smtClean="0"/>
              <a:t>4- الاستمرار في التأكيد على أهمية العنصر البشري وضرورة استثمار الموارد البشرية عن طريق تقديم الخدمات المختلفة لها من تعليم وتدريب ورعاية اجتماعية.</a:t>
            </a:r>
            <a:endParaRPr lang="ar-S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5- ضرورة تشكيل الجمعيات الأهلية التطوعية والخاصة بعلاج المشكلات الأسرية وتشجيع قيام اتحاد عام يقوم بالتنسيق بينها والإشراف والتوجيه لها في ضؤ سياسة اجتماعية مكتوبة متفق عليها.</a:t>
            </a:r>
          </a:p>
          <a:p>
            <a:r>
              <a:rPr lang="ar-SA" dirty="0" smtClean="0"/>
              <a:t>6- الاهتمام بمسألة التوعية وإعداد برامج تخصصية حول الأسرة ومشكلاتها ومساهمة الوسائل الإعلامية كافة في تنفيذ تلك البرامج وإقامة الندوات والمحاضرات ونشر الكتب والمطبوعات لتبصير المجتمع بخطورة التفكك الأسري وآثاره ونتائجه.</a:t>
            </a:r>
            <a:endParaRPr lang="ar-SA"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2416</TotalTime>
  <Words>1238</Words>
  <Application>Microsoft Office PowerPoint</Application>
  <PresentationFormat>A4 Paper (210x297 mm)‎</PresentationFormat>
  <Paragraphs>67</Paragraphs>
  <Slides>22</Slides>
  <Notes>0</Notes>
  <HiddenSlides>0</HiddenSlides>
  <MMClips>0</MMClips>
  <ScaleCrop>false</ScaleCrop>
  <HeadingPairs>
    <vt:vector size="4" baseType="variant">
      <vt:variant>
        <vt:lpstr>سمة</vt:lpstr>
      </vt:variant>
      <vt:variant>
        <vt:i4>1</vt:i4>
      </vt:variant>
      <vt:variant>
        <vt:lpstr>عناوين الشرائح</vt:lpstr>
      </vt:variant>
      <vt:variant>
        <vt:i4>22</vt:i4>
      </vt:variant>
    </vt:vector>
  </HeadingPairs>
  <TitlesOfParts>
    <vt:vector size="23" baseType="lpstr">
      <vt:lpstr>Office Theme</vt:lpstr>
      <vt:lpstr>الشريحة 1</vt:lpstr>
      <vt:lpstr>المحاضرة السابعة</vt:lpstr>
      <vt:lpstr>النقاط الأساسية:</vt:lpstr>
      <vt:lpstr>أسباب التفكك الأسري:</vt:lpstr>
      <vt:lpstr>الشريحة 5</vt:lpstr>
      <vt:lpstr>الشريحة 6</vt:lpstr>
      <vt:lpstr>آثار التفكك الأسري:</vt:lpstr>
      <vt:lpstr>الشريحة 8</vt:lpstr>
      <vt:lpstr>الشريحة 9</vt:lpstr>
      <vt:lpstr>الشريحة 10</vt:lpstr>
      <vt:lpstr>الشريحة 11</vt:lpstr>
      <vt:lpstr>الشريحة 12</vt:lpstr>
      <vt:lpstr>الوقاية من التفكك الأسري:</vt:lpstr>
      <vt:lpstr>وسائل علاج مشكلة التفكك الأسري:</vt:lpstr>
      <vt:lpstr>الشريحة 15</vt:lpstr>
      <vt:lpstr>الشريحة 16</vt:lpstr>
      <vt:lpstr>برامج التوعية الأسرية:</vt:lpstr>
      <vt:lpstr>الشريحة 18</vt:lpstr>
      <vt:lpstr>:أهداف خاصة بحل مشكلة التفكك الأسري</vt:lpstr>
      <vt:lpstr>الشريحة 20</vt:lpstr>
      <vt:lpstr>الشريحة 21</vt:lpstr>
      <vt:lpstr>الشريحة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ANAS BARAKAT</cp:lastModifiedBy>
  <cp:revision>245</cp:revision>
  <dcterms:created xsi:type="dcterms:W3CDTF">2009-10-14T19:14:34Z</dcterms:created>
  <dcterms:modified xsi:type="dcterms:W3CDTF">2012-11-21T14:17:53Z</dcterms:modified>
</cp:coreProperties>
</file>