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2" r:id="rId5"/>
    <p:sldId id="320" r:id="rId6"/>
    <p:sldId id="321" r:id="rId7"/>
    <p:sldId id="322" r:id="rId8"/>
    <p:sldId id="303" r:id="rId9"/>
    <p:sldId id="304" r:id="rId10"/>
    <p:sldId id="306" r:id="rId11"/>
    <p:sldId id="307" r:id="rId12"/>
    <p:sldId id="308" r:id="rId13"/>
    <p:sldId id="305" r:id="rId14"/>
    <p:sldId id="309" r:id="rId15"/>
    <p:sldId id="310" r:id="rId16"/>
    <p:sldId id="311" r:id="rId17"/>
    <p:sldId id="312" r:id="rId18"/>
    <p:sldId id="313" r:id="rId19"/>
    <p:sldId id="316" r:id="rId20"/>
    <p:sldId id="317" r:id="rId21"/>
    <p:sldId id="318" r:id="rId22"/>
    <p:sldId id="319"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الأسرة والتنشئة الاجتماعية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lstStyle/>
          <a:p>
            <a:pPr rtl="1" eaLnBrk="1" hangingPunct="1">
              <a:buFont typeface="Arial" pitchFamily="34" charset="0"/>
              <a:buChar char="•"/>
            </a:pPr>
            <a:r>
              <a:rPr lang="ar-SA" b="1" dirty="0" smtClean="0">
                <a:cs typeface="Arial" pitchFamily="34" charset="0"/>
              </a:rPr>
              <a:t>مفهوم التنشئة الاجتماعية.</a:t>
            </a:r>
          </a:p>
          <a:p>
            <a:pPr rtl="1" eaLnBrk="1" hangingPunct="1">
              <a:buFont typeface="Arial" pitchFamily="34" charset="0"/>
              <a:buChar char="•"/>
            </a:pPr>
            <a:r>
              <a:rPr lang="ar-SA" b="1" dirty="0" smtClean="0">
                <a:cs typeface="Arial" pitchFamily="34" charset="0"/>
              </a:rPr>
              <a:t>الهدف من التنشئة الاجتماعية.</a:t>
            </a:r>
          </a:p>
          <a:p>
            <a:pPr rtl="1" eaLnBrk="1" hangingPunct="1">
              <a:buFont typeface="Arial" pitchFamily="34" charset="0"/>
              <a:buChar char="•"/>
            </a:pPr>
            <a:r>
              <a:rPr lang="ar-SA" b="1" dirty="0" smtClean="0">
                <a:cs typeface="Arial" pitchFamily="34" charset="0"/>
              </a:rPr>
              <a:t>بعض العوامل الأساسية المساهمة في التنشئة الأسرية.</a:t>
            </a:r>
          </a:p>
          <a:p>
            <a:pPr rtl="1" eaLnBrk="1" hangingPunct="1">
              <a:buFont typeface="Arial" pitchFamily="34" charset="0"/>
              <a:buChar char="•"/>
            </a:pPr>
            <a:r>
              <a:rPr lang="ar-SA" b="1" dirty="0" smtClean="0">
                <a:cs typeface="Arial" pitchFamily="34" charset="0"/>
              </a:rPr>
              <a:t>بعض الأساليب الخاطئة في تنشئة الأبناء.</a:t>
            </a:r>
          </a:p>
          <a:p>
            <a:pPr rtl="1" eaLnBrk="1" hangingPunct="1">
              <a:buFont typeface="Arial" pitchFamily="34" charset="0"/>
              <a:buChar char="•"/>
            </a:pPr>
            <a:r>
              <a:rPr lang="ar-SA" b="1" dirty="0" smtClean="0">
                <a:cs typeface="Arial" pitchFamily="34" charset="0"/>
              </a:rPr>
              <a:t>أهم وسائل التنشئة الاجتماعية.</a:t>
            </a:r>
          </a:p>
          <a:p>
            <a:pPr rtl="1" eaLnBrk="1" hangingPunct="1">
              <a:buFont typeface="Arial" pitchFamily="34" charset="0"/>
              <a:buChar char="•"/>
            </a:pPr>
            <a:r>
              <a:rPr lang="ar-SA" b="1" dirty="0" smtClean="0">
                <a:cs typeface="Arial" pitchFamily="34" charset="0"/>
              </a:rPr>
              <a:t>دور الأسرة في التنشئة الاجتماعية.</a:t>
            </a:r>
          </a:p>
          <a:p>
            <a:pPr rtl="1" eaLnBrk="1" hangingPunct="1">
              <a:buFont typeface="Arial" pitchFamily="34" charset="0"/>
              <a:buChar char="•"/>
            </a:pPr>
            <a:endParaRPr lang="ar-SA"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مفهوم التنشئة الاجتماعية:</a:t>
            </a:r>
            <a:endParaRPr lang="ar-SA" dirty="0"/>
          </a:p>
        </p:txBody>
      </p:sp>
      <p:sp>
        <p:nvSpPr>
          <p:cNvPr id="3" name="عنصر نائب للمحتوى 2"/>
          <p:cNvSpPr>
            <a:spLocks noGrp="1"/>
          </p:cNvSpPr>
          <p:nvPr>
            <p:ph idx="1"/>
          </p:nvPr>
        </p:nvSpPr>
        <p:spPr>
          <a:xfrm>
            <a:off x="228600" y="1600200"/>
            <a:ext cx="9448800" cy="4525963"/>
          </a:xfrm>
        </p:spPr>
        <p:txBody>
          <a:bodyPr/>
          <a:lstStyle/>
          <a:p>
            <a:r>
              <a:rPr lang="ar-SA" sz="2800" dirty="0" smtClean="0"/>
              <a:t>يستخدم علماء النفس الاجتماعي مصطلح التنشئة الاجتماعية للدلالة على تلك العملية التي يكتسب الطفل بموجبها العادات والقيم والمعايير والمفاهيم الخاصة بالجماعة.</a:t>
            </a:r>
          </a:p>
          <a:p>
            <a:r>
              <a:rPr lang="ar-SA" sz="2800" dirty="0" smtClean="0"/>
              <a:t>ويقصد بالتنشئة الاجتماعية العملية التي يكتسب الفرد من خلالها أنماطا محددة من الخبرات والسلوك الاجتماعي أثناء تفاعله مع الآخرين. بمعنى آخر هي عملية تربوية اجتماعية يتم من خلالها وضع الفرد في قالب ثقافي معين، ويكتسب من خلالها الخصائص الأساسية لمجتمعه مثل اللغة والقيم والاتجاهات والمعايير والعادات والتقاليد والمهارات الاجتماعية...الخ، والتي تمكن الفرد من التوافق النفسي والاجتماعي مع المجتمع الذي يعيش فيه، ويسلك بطريق تتسق ومعايير السلوك الاجتماعي المفضل في هذا المجتمع. كما أنها عملية تساعد الفرد على مسايرة جماعته والتوافق معها والاندماج في الحياة الاجتماعية.</a:t>
            </a:r>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هناك أيضا من ينظر إلى التنشئة الاجتماعية على أنها العملية التي يكتسب الأفراد من خلالها المعارف والمهارات والاتجاهات التي تمكنهم من المشاركة بصورة فعالة على حد كبير أو قليل بوصفهم أعضاء في مجتمعاتهم. </a:t>
            </a:r>
          </a:p>
          <a:p>
            <a:r>
              <a:rPr lang="ar-SA" dirty="0" smtClean="0"/>
              <a:t>وتتضمن التنشئة ثلاث مهام هي: انتقال الثقافة بين الأجيال، وإكساب الأفراد القدرة على التحكم في دوافعهم، وعملية تدريبهم على القيام بأدوارهم الاجتماعية.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ويمثل موضوع التنشئة الاجتماعية نقطة التقاء بين علم الاجتماع وعلم النفس. إذ يهتم علماء الاجتماع في تعريفهم للتنشئة بالأنساق والنظم الاجتماعية التي من شأنها أن تساعد على تحويل المادة البيولوجية الإنسانية الخام إلى شخص قادر على أداء العمليات التي يتطلبها منه مجتمعه، لذلك يعرفون التنشئة الاجتماعية للفرد حسب حاجات المجتمع. أما علماء النفس فيتركز اهتمامهم على دراسة سلوك الفرد ويهتمون بكل من الفروق الفردية وأوجه الشبه بين الأفراد. </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ونخلص مما سبق إلى أن عملية التنشئة الاجتماعية عملية تربوية نفسية واجتماعية يكتسب الفرد من خلالها الخصائص الأساسية لمجتمعه، وهي عملية متعددة الأبعاد متعددة الأدوات تبدأ منذ اللحظات الأولى لخروج الطفل إلى الحياة حتى آخر لحظات عمره الممتدة وذلك عبر مراحل متتابعة. كما يتسع مفهوم التنشئة الاجتماعية ليشمل عدة مفاهيم وعمليات أخرى مثل التطبيع الاجتماعي والتثقيف والاندماج الاجتماعي والتربية.</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الهدف من التنشئة الاجتماعية:</a:t>
            </a:r>
            <a:endParaRPr lang="ar-SA" dirty="0"/>
          </a:p>
        </p:txBody>
      </p:sp>
      <p:sp>
        <p:nvSpPr>
          <p:cNvPr id="3" name="عنصر نائب للمحتوى 2"/>
          <p:cNvSpPr>
            <a:spLocks noGrp="1"/>
          </p:cNvSpPr>
          <p:nvPr>
            <p:ph idx="1"/>
          </p:nvPr>
        </p:nvSpPr>
        <p:spPr/>
        <p:txBody>
          <a:bodyPr/>
          <a:lstStyle/>
          <a:p>
            <a:r>
              <a:rPr lang="ar-SA" dirty="0" smtClean="0"/>
              <a:t>الهدف الأساسي من عملية التنشئة الاجتماعية تكوين الشخصية الإنسانية، وتكوين ذات الطفل عن طريق إشباع الحاجات الأولية له، بحيث يستطيع فيما بعد أن يجد نوعا من التوافق والتآلف مع الآخرين من جهة، ومع مطالب المجتمع الذي يعيش فيه من جهة أخرى.</a:t>
            </a:r>
            <a:r>
              <a:rPr lang="ar-SA" dirty="0"/>
              <a:t> </a:t>
            </a:r>
            <a:r>
              <a:rPr lang="ar-SA" dirty="0" smtClean="0"/>
              <a:t>وتكوين بعض المفاهيم والقيم الخلقية لدى الفرد مثل التأكيد على مفهوم الذات الإيجابي لدى الطفل، وخاصة في السنوات الأولى من حياته. وللأسرة هنا دور في تنمية الضمير لدى الفرد، خاصة أن للوالدين دورا مهما في أن يكونوا قدوة بغرس القيم الدينية والأخلاقية في أطفالهم.</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cs typeface="Arial" pitchFamily="34" charset="0"/>
              </a:rPr>
              <a:t>بعض العوامل الأساسية المساهمة في التنشئة الأسرية:</a:t>
            </a:r>
            <a:endParaRPr lang="ar-SA" sz="3600" dirty="0"/>
          </a:p>
        </p:txBody>
      </p:sp>
      <p:sp>
        <p:nvSpPr>
          <p:cNvPr id="3" name="عنصر نائب للمحتوى 2"/>
          <p:cNvSpPr>
            <a:spLocks noGrp="1"/>
          </p:cNvSpPr>
          <p:nvPr>
            <p:ph idx="1"/>
          </p:nvPr>
        </p:nvSpPr>
        <p:spPr/>
        <p:txBody>
          <a:bodyPr/>
          <a:lstStyle/>
          <a:p>
            <a:r>
              <a:rPr lang="ar-SA" b="1" dirty="0" smtClean="0"/>
              <a:t>1- العلاقات الإنسانية بين الآباء والأبناء:</a:t>
            </a:r>
          </a:p>
          <a:p>
            <a:r>
              <a:rPr lang="ar-SA" dirty="0" smtClean="0"/>
              <a:t>هناك اختلاف وتباين في العلاقات الاجتماعية بين أبناء الأسرة الواحدة، حيث كثيرا ما نسمع أن هذا الأب يفضل أحد أبنائه على بقية الأبناء.</a:t>
            </a:r>
          </a:p>
          <a:p>
            <a:r>
              <a:rPr lang="ar-SA" b="1" dirty="0" smtClean="0"/>
              <a:t>2- عدد الأفراد في الأسرة:</a:t>
            </a:r>
          </a:p>
          <a:p>
            <a:r>
              <a:rPr lang="ar-SA" dirty="0" smtClean="0"/>
              <a:t>نظرة الوالدين للحجم المثالي للأسرة تتوقف على مجموعة من الاعتبارات الاقتصادية والاجتماعية والدينية.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نوع الأبناء:</a:t>
            </a:r>
          </a:p>
          <a:p>
            <a:r>
              <a:rPr lang="ar-SA" dirty="0" smtClean="0"/>
              <a:t>في المجتمعات الشرقية نجد حتى عهد قريب أن للذكر مكانة خاصة.</a:t>
            </a:r>
          </a:p>
          <a:p>
            <a:r>
              <a:rPr lang="ar-SA" b="1" dirty="0" smtClean="0"/>
              <a:t>4- الناحية التعليمية للأسرة:</a:t>
            </a:r>
          </a:p>
          <a:p>
            <a:r>
              <a:rPr lang="ar-SA" dirty="0" smtClean="0"/>
              <a:t>يلعب التعليم دورا مهما في إعداد وتوجيه الطفل لاكتساب القيم والمعايير الخاصة بالمجتمع.</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a:t>
            </a:r>
            <a:r>
              <a:rPr lang="ar-SA" dirty="0" smtClean="0"/>
              <a:t> </a:t>
            </a:r>
            <a:r>
              <a:rPr lang="ar-SA" b="1" dirty="0" smtClean="0"/>
              <a:t>الطبقة الاجتماعية للآباء:</a:t>
            </a:r>
          </a:p>
          <a:p>
            <a:r>
              <a:rPr lang="en-US" dirty="0" smtClean="0"/>
              <a:t> </a:t>
            </a:r>
            <a:r>
              <a:rPr lang="ar-SA" dirty="0" smtClean="0"/>
              <a:t>الآباء الذين ينتمون إلى الطبقات الاجتماعية الأدنى يقدرون الاحترام والطاعة والامتثال والدقة والتأدب، ويفضلون أن يكتسب أبناؤهم هذه القيم ويقدرونها فيهم. أما آباء الطبقات الاجتماعية الوسطى فيركزون اهتمامهم نحو النمو الذاتي للطفل.</a:t>
            </a:r>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بعض الأساليب الخاطئة في تنشئة الأبناء:</a:t>
            </a:r>
            <a:endParaRPr lang="ar-SA" dirty="0"/>
          </a:p>
        </p:txBody>
      </p:sp>
      <p:sp>
        <p:nvSpPr>
          <p:cNvPr id="3" name="عنصر نائب للمحتوى 2"/>
          <p:cNvSpPr>
            <a:spLocks noGrp="1"/>
          </p:cNvSpPr>
          <p:nvPr>
            <p:ph idx="1"/>
          </p:nvPr>
        </p:nvSpPr>
        <p:spPr/>
        <p:txBody>
          <a:bodyPr/>
          <a:lstStyle/>
          <a:p>
            <a:r>
              <a:rPr lang="ar-SA" dirty="0" smtClean="0"/>
              <a:t>1- إن أول ما يتبادر إلى أذهاننا تلك المظاهر السيئة والخاطئة في عملية التنشئة الاجتماعية في عصرنا الحاضر، فهناك سؤ فهم للطفل في أسرنا، فلا يوجد عندنا تقدير لسن الطفل.</a:t>
            </a:r>
          </a:p>
          <a:p>
            <a:r>
              <a:rPr lang="ar-SA" dirty="0" smtClean="0"/>
              <a:t>2- من مظاهر سؤ التربية عملية التشهير بأبنائنا أمام الآخرين.</a:t>
            </a:r>
          </a:p>
          <a:p>
            <a:r>
              <a:rPr lang="ar-SA" dirty="0" smtClean="0"/>
              <a:t>3- يقوم بعض الآباء بتخويف أبنائهم بأشياء وهمية غير حقيقية.</a:t>
            </a:r>
          </a:p>
          <a:p>
            <a:r>
              <a:rPr lang="ar-SA" dirty="0" smtClean="0"/>
              <a:t>والأمر يزداد سوءا في حالة الاستعانة بخدم أو مربيات للقيام بعملية التربية أو الرعاية، فالجهل بالإضافة إلى عدم توفر الدافع يؤدي إلى نتائج سلبية.</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أهم وسائل التنشئة الاجتماعية:</a:t>
            </a:r>
            <a:endParaRPr lang="ar-SA" dirty="0"/>
          </a:p>
        </p:txBody>
      </p:sp>
      <p:sp>
        <p:nvSpPr>
          <p:cNvPr id="3" name="عنصر نائب للمحتوى 2"/>
          <p:cNvSpPr>
            <a:spLocks noGrp="1"/>
          </p:cNvSpPr>
          <p:nvPr>
            <p:ph idx="1"/>
          </p:nvPr>
        </p:nvSpPr>
        <p:spPr/>
        <p:txBody>
          <a:bodyPr/>
          <a:lstStyle/>
          <a:p>
            <a:r>
              <a:rPr lang="ar-SA" b="1" dirty="0" smtClean="0"/>
              <a:t>1- الأسرة: </a:t>
            </a:r>
            <a:r>
              <a:rPr lang="ar-SA" dirty="0" smtClean="0"/>
              <a:t>الأسرة تعد الوسيلة الرئيسية للتنشئة الاجتماعية، وهي المسئولة الأولى عن تنشئة الطفل الاجتماعية.</a:t>
            </a:r>
          </a:p>
          <a:p>
            <a:r>
              <a:rPr lang="ar-SA" b="1" dirty="0" smtClean="0"/>
              <a:t>2-</a:t>
            </a:r>
            <a:r>
              <a:rPr lang="ar-SA" dirty="0" smtClean="0"/>
              <a:t> </a:t>
            </a:r>
            <a:r>
              <a:rPr lang="ar-SA" b="1" dirty="0" smtClean="0"/>
              <a:t>المدرسة:</a:t>
            </a:r>
            <a:r>
              <a:rPr lang="ar-SA" dirty="0" smtClean="0"/>
              <a:t> للمدرسة أيضا دور مهم في عملية التنشئة الاجتماعية للطفل، حيث يتعلم الطفل فيها كثيرا من الأشياء.</a:t>
            </a:r>
          </a:p>
          <a:p>
            <a:r>
              <a:rPr lang="ar-SA" b="1" dirty="0" smtClean="0"/>
              <a:t>3- الثقافة: </a:t>
            </a:r>
            <a:r>
              <a:rPr lang="ar-SA" dirty="0" smtClean="0"/>
              <a:t>الفرد يتعلم عناصر الثقافة الاجتماعية في أثناء نموه الاجتماعي من خلال تفاعله في المواقف الاجتماعية مع الكبار. </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4- الجماعات المرجعية: </a:t>
            </a:r>
            <a:r>
              <a:rPr lang="ar-SA" dirty="0" smtClean="0"/>
              <a:t>وهي الجماعات الصغيرة التي يتعامل معها الفرد، والتي تتكون من أعضاء يمكن أن يتعامل كل منهم مع الآخر، وهو يكون من عمرهم وجنسهم نفسه ومرجعا له في اتجاهاته وقيمه وسلوكه.</a:t>
            </a:r>
          </a:p>
          <a:p>
            <a:r>
              <a:rPr lang="ar-SA" b="1" dirty="0" smtClean="0"/>
              <a:t>5- وسائل الإعلام: </a:t>
            </a:r>
            <a:r>
              <a:rPr lang="ar-SA" dirty="0" smtClean="0"/>
              <a:t>مما لاشك فيه أن لوسائل الإعلام دورا مهما في عملية التنشئة الاجتماعية من خلال إشباع الحاجات النفسية للأفراد، مثل الحاجة إلى المعارف والمعلومات الثقافية، والتوافق مع المواقف الجديدة.</a:t>
            </a:r>
            <a:endParaRPr lang="ar-SA"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دور الأسرة في التنشئة الاجتماعية:</a:t>
            </a:r>
            <a:endParaRPr lang="ar-SA" dirty="0"/>
          </a:p>
        </p:txBody>
      </p:sp>
      <p:sp>
        <p:nvSpPr>
          <p:cNvPr id="3" name="عنصر نائب للمحتوى 2"/>
          <p:cNvSpPr>
            <a:spLocks noGrp="1"/>
          </p:cNvSpPr>
          <p:nvPr>
            <p:ph idx="1"/>
          </p:nvPr>
        </p:nvSpPr>
        <p:spPr/>
        <p:txBody>
          <a:bodyPr/>
          <a:lstStyle/>
          <a:p>
            <a:r>
              <a:rPr lang="ar-SA" dirty="0" smtClean="0"/>
              <a:t>تعد الأسرة هي الجماعة الأولية التي تكسب الطفل خصائصه النفسية والاجتماعية، أي أنها الوسيلة الرئيسية لتنشئته الاجتماعية.فالأسرة هي التي تزود الفرد بالرصيد الأول من القيم، والضوء الذي يرشده في سلوكه وتصرفاته، ففي الأسرة يعرف الفرد الحسن والقبيح، والمرغوب وغير المرغوب، وتمنح الأسرة الطفل أوضاعه الاجتماعية وتحدد له اتجاهاته وسلوكه وقيمه واختياراته والمثل التي يتبعها.</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أساليب التنشئة الاجتماعية:</a:t>
            </a:r>
          </a:p>
          <a:p>
            <a:r>
              <a:rPr lang="ar-SA" dirty="0" smtClean="0"/>
              <a:t>تنعكس الاتجاهات الوالدية في أساليب التنشئة الاجتماعية وكيف يتعاملون مع أبنائهم. ونعرض فيما يلي لبعض أساليب التنشئة الاجتماعية على النحو التالي:</a:t>
            </a:r>
          </a:p>
          <a:p>
            <a:r>
              <a:rPr lang="ar-SA" b="1" dirty="0" smtClean="0"/>
              <a:t>(أ) السماحة:</a:t>
            </a:r>
          </a:p>
          <a:p>
            <a:r>
              <a:rPr lang="ar-SA" dirty="0" smtClean="0"/>
              <a:t>وتتمثل في عدم تدخل الوالدين في اختيار الأبناء لأصدقائهم وتشجيع الأبوين لأبنائهم أن يكون لهم رأي مستقل منذ الصغر.</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a:t>
            </a:r>
            <a:r>
              <a:rPr lang="ar-SA" dirty="0" smtClean="0"/>
              <a:t> </a:t>
            </a:r>
            <a:r>
              <a:rPr lang="ar-SA" b="1" dirty="0" smtClean="0"/>
              <a:t>التشدد:</a:t>
            </a:r>
          </a:p>
          <a:p>
            <a:r>
              <a:rPr lang="ar-SA" sz="2800" dirty="0" smtClean="0"/>
              <a:t>ويتمثل في إلزام الأبناء بالطاعة الشديدة وحرص الوالدين على ألا يكون أبناؤهم ناكرين لجميلهما. ويلجأ الأبوان إلى التشدد بدافع الخوف على أبنائهم ومن باب القلق.</a:t>
            </a:r>
          </a:p>
          <a:p>
            <a:r>
              <a:rPr lang="ar-SA" sz="2800" b="1" dirty="0" smtClean="0"/>
              <a:t>(ج) عدم الاتساق أو التذبذب:</a:t>
            </a:r>
          </a:p>
          <a:p>
            <a:r>
              <a:rPr lang="ar-SA" sz="2800" dirty="0" smtClean="0"/>
              <a:t>ويشتمل هذا الأسلوب على جانبين: يتعلق أولهما بعدم انتهاج الآباء لأسلوب مستقر له طابعه المميز، كأن تكون معاملة قاسية حينا ومتسامحة حينا آخر. ويترتب على عدم الاتساق في التنشئة اختلال ميزان التوقعات الحاكم لعلاقة الأبوين بأبنائهما.</a:t>
            </a:r>
          </a:p>
          <a:p>
            <a:endParaRPr lang="ar-SA"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(د) الوقاية أو الحماية الزائدة:</a:t>
            </a:r>
          </a:p>
          <a:p>
            <a:r>
              <a:rPr lang="ar-SA" sz="2800" dirty="0" smtClean="0"/>
              <a:t>ويقصد بها حرص الوالدين على حماية الطفل من أي خطر متوقع. ولهذا الاتجاه في التنشئة آثاره السلبية على الطفل، فهو يكف ارتقاء الاستقلالية وتحمل الإحباط لديه من خلال إبعاده عن المواقف الضاغطة.</a:t>
            </a:r>
          </a:p>
          <a:p>
            <a:r>
              <a:rPr lang="ar-SA" sz="2800" b="1" dirty="0" smtClean="0"/>
              <a:t>(هـ) التدليل:</a:t>
            </a:r>
          </a:p>
          <a:p>
            <a:r>
              <a:rPr lang="ar-SA" sz="2800" dirty="0" smtClean="0"/>
              <a:t>ويشير إلى تلبية رغبات الطفل ومطالبه أيا كانت، ومنحه المزيد من الحنان وعدم تشجيعه على تحمل المسئولية. وقد يتضمن ذلك تشجيع الطفل على القيام بأشكال من السلوك غير المرغوب فيه اجتماعيا.</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 </a:t>
            </a:r>
            <a:r>
              <a:rPr lang="ar-SA" b="1" dirty="0" err="1" smtClean="0"/>
              <a:t>الإتكالية</a:t>
            </a:r>
            <a:r>
              <a:rPr lang="ar-SA" b="1" dirty="0" smtClean="0"/>
              <a:t> وعدم الاكتراث واللامبالاة:</a:t>
            </a:r>
          </a:p>
          <a:p>
            <a:r>
              <a:rPr lang="ar-SA" dirty="0" smtClean="0"/>
              <a:t>وهي أساليب تشير إلى إهمال الوالدين في عملية التنشئة الاجتماعية والآباء الذين يمارسون مثل هذه الأساليب في التنشئة لا يوجد لديهم غالبا ما يقدمونه لأبنائهم لإنماء ملكاتهم.</a:t>
            </a:r>
          </a:p>
          <a:p>
            <a:r>
              <a:rPr lang="ar-SA" b="1" dirty="0" smtClean="0"/>
              <a:t>(ز) إثارة الألم النفسي:</a:t>
            </a:r>
          </a:p>
          <a:p>
            <a:r>
              <a:rPr lang="ar-SA" dirty="0" smtClean="0"/>
              <a:t>يتضمن جميع الأساليب التي تعتمد على إثارة الضيق والألم.</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العمليات التي تتم من خلالها تنشئة الأفراد:</a:t>
            </a:r>
          </a:p>
          <a:p>
            <a:r>
              <a:rPr lang="ar-SA" dirty="0" smtClean="0"/>
              <a:t>ويمكن أن نعرض لها على النحو التالي:</a:t>
            </a:r>
          </a:p>
          <a:p>
            <a:r>
              <a:rPr lang="ar-SA" b="1" dirty="0" smtClean="0"/>
              <a:t>(أ) التدعيم أو التعزيز:</a:t>
            </a:r>
          </a:p>
          <a:p>
            <a:r>
              <a:rPr lang="ar-SA" dirty="0" smtClean="0"/>
              <a:t>ويقصد بالتدعيم المثيرات والأحداث البيئية التي تعقب صدور الاستجابة المراد تعلمها للفرد.</a:t>
            </a:r>
          </a:p>
          <a:p>
            <a:r>
              <a:rPr lang="ar-SA" dirty="0" smtClean="0"/>
              <a:t>ومنها التدعيم الإيجابي والتدعيم السلبي.</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(ب) العقاب:</a:t>
            </a:r>
          </a:p>
          <a:p>
            <a:r>
              <a:rPr lang="ar-SA" dirty="0" smtClean="0"/>
              <a:t>ويستخدم العقاب كحدث منفر، سواء بهدف حث الفرد على تجنب سلوك غير مرغوب فيه (كعقاب الطفل على الكذب) أو بهدف حثه على إصدار سلوك مرغوب فيه (كعقاب الطفل لتركه المذاكرة) وهناك أيضا نوعين من العقاب وهما العقاب الإيجابي والعقاب السلبي.</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التعلم المعرفي:</a:t>
            </a:r>
          </a:p>
          <a:p>
            <a:r>
              <a:rPr lang="ar-SA" dirty="0" smtClean="0"/>
              <a:t>يرى بعض علماء النفس أن الشخص في عملية التعليم يتكون لديه ما يسمى بالبناء المعرفي في الذاكرة، تنتظم فيه المعلومات الخاصة بالأحداث التي تحدث في موقف التعلم ويحتفظ بها بداخله.</a:t>
            </a:r>
          </a:p>
          <a:p>
            <a:r>
              <a:rPr lang="ar-SA" b="1" dirty="0" smtClean="0"/>
              <a:t>(د) التعلم بالاقتداء:</a:t>
            </a:r>
          </a:p>
          <a:p>
            <a:r>
              <a:rPr lang="ar-SA" dirty="0" smtClean="0"/>
              <a:t>يرى أصحاب نظرية التعلم الاجتماعي أن قدرا كبيرا من التعلم يتم بالعبرة أي من </a:t>
            </a:r>
            <a:r>
              <a:rPr lang="ar-SA" smtClean="0"/>
              <a:t>خلال القدوة.  </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2515</TotalTime>
  <Words>1317</Words>
  <Application>Microsoft Office PowerPoint</Application>
  <PresentationFormat>A4 Paper (210x297 mm)‎</PresentationFormat>
  <Paragraphs>93</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الثامنة</vt:lpstr>
      <vt:lpstr>النقاط الأساسية:</vt:lpstr>
      <vt:lpstr>مفهوم التنشئة الاجتماعية:</vt:lpstr>
      <vt:lpstr>الشريحة 5</vt:lpstr>
      <vt:lpstr>الشريحة 6</vt:lpstr>
      <vt:lpstr>الشريحة 7</vt:lpstr>
      <vt:lpstr>الهدف من التنشئة الاجتماعية:</vt:lpstr>
      <vt:lpstr>بعض العوامل الأساسية المساهمة في التنشئة الأسرية:</vt:lpstr>
      <vt:lpstr>الشريحة 10</vt:lpstr>
      <vt:lpstr>الشريحة 11</vt:lpstr>
      <vt:lpstr>بعض الأساليب الخاطئة في تنشئة الأبناء:</vt:lpstr>
      <vt:lpstr>أهم وسائل التنشئة الاجتماعية:</vt:lpstr>
      <vt:lpstr>الشريحة 14</vt:lpstr>
      <vt:lpstr>دور الأسرة في التنشئة الاجتماعية:</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255</cp:revision>
  <dcterms:created xsi:type="dcterms:W3CDTF">2009-10-14T19:14:34Z</dcterms:created>
  <dcterms:modified xsi:type="dcterms:W3CDTF">2012-11-21T14:18:28Z</dcterms:modified>
</cp:coreProperties>
</file>