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67" r:id="rId4"/>
    <p:sldId id="302" r:id="rId5"/>
    <p:sldId id="303" r:id="rId6"/>
    <p:sldId id="304" r:id="rId7"/>
    <p:sldId id="305" r:id="rId8"/>
    <p:sldId id="307" r:id="rId9"/>
    <p:sldId id="308" r:id="rId10"/>
    <p:sldId id="309" r:id="rId11"/>
    <p:sldId id="310" r:id="rId12"/>
    <p:sldId id="312" r:id="rId13"/>
    <p:sldId id="311" r:id="rId14"/>
    <p:sldId id="313" r:id="rId15"/>
    <p:sldId id="306" r:id="rId16"/>
    <p:sldId id="314" r:id="rId17"/>
    <p:sldId id="315" r:id="rId18"/>
    <p:sldId id="316"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rtl="0" eaLnBrk="0" hangingPunct="0">
              <a:defRPr/>
            </a:pPr>
            <a:r>
              <a:rPr lang="ar-SA" sz="4400" dirty="0" smtClean="0">
                <a:solidFill>
                  <a:schemeClr val="accent1">
                    <a:lumMod val="75000"/>
                  </a:schemeClr>
                </a:solidFill>
                <a:cs typeface="Arial" charset="0"/>
              </a:rPr>
              <a:t>حقوق الطفل</a:t>
            </a:r>
            <a:endParaRPr lang="ar-SA" sz="4400" dirty="0">
              <a:solidFill>
                <a:schemeClr val="accent1">
                  <a:lumMod val="75000"/>
                </a:schemeClr>
              </a:solidFill>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حقوق الطفل.</a:t>
            </a:r>
          </a:p>
          <a:p>
            <a:pPr rtl="1" eaLnBrk="1" hangingPunct="1">
              <a:buFont typeface="Arial" pitchFamily="34" charset="0"/>
              <a:buChar char="•"/>
            </a:pPr>
            <a:r>
              <a:rPr lang="ar-SA" b="1" dirty="0" smtClean="0">
                <a:cs typeface="Arial" pitchFamily="34" charset="0"/>
              </a:rPr>
              <a:t>الاتفاقية الدولية لحقوق الطفل.</a:t>
            </a:r>
          </a:p>
          <a:p>
            <a:pPr rtl="1" eaLnBrk="1" hangingPunct="1">
              <a:buFont typeface="Arial" pitchFamily="34" charset="0"/>
              <a:buChar char="•"/>
            </a:pPr>
            <a:r>
              <a:rPr lang="ar-SA" b="1" dirty="0" smtClean="0"/>
              <a:t>حق الطفل في الحماية.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حماية الطفل من العنف.</a:t>
            </a:r>
          </a:p>
          <a:p>
            <a:pPr rtl="1" eaLnBrk="1" hangingPunct="1">
              <a:buFont typeface="Arial" pitchFamily="34" charset="0"/>
              <a:buChar char="•"/>
            </a:pPr>
            <a:r>
              <a:rPr lang="ar-SA" b="1" dirty="0" smtClean="0">
                <a:cs typeface="Arial" pitchFamily="34" charset="0"/>
              </a:rPr>
              <a:t>الإسلام وحقوق الطفل.</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حقوق الطفل:</a:t>
            </a:r>
            <a:endParaRPr lang="ar-SA" dirty="0"/>
          </a:p>
        </p:txBody>
      </p:sp>
      <p:sp>
        <p:nvSpPr>
          <p:cNvPr id="3" name="عنصر نائب للمحتوى 2"/>
          <p:cNvSpPr>
            <a:spLocks noGrp="1"/>
          </p:cNvSpPr>
          <p:nvPr>
            <p:ph idx="1"/>
          </p:nvPr>
        </p:nvSpPr>
        <p:spPr/>
        <p:txBody>
          <a:bodyPr/>
          <a:lstStyle/>
          <a:p>
            <a:r>
              <a:rPr lang="ar-SA" dirty="0" smtClean="0"/>
              <a:t>يتعرض عدد كبير من الأطفال في مختلف أنحاء العالم يوميا إلى مخاطر تعوق نموهم وتنمية قدراتهم. وتشتد معاناتهم بسبب الحروب أو أعمال العنف، أو بسبب التمييز والفصل العنصري والعدوان والاحتلال الأجنبي لبلادهم والتشرد والهجرة واضطرارهم للتخلي عن جذورهم. وكثيرا ما يكونوا ضحايا الإهمال والقسوة والاستغلال.</a:t>
            </a:r>
          </a:p>
          <a:p>
            <a:r>
              <a:rPr lang="ar-SA" dirty="0" smtClean="0"/>
              <a:t>وقد ظهرت الحاجة مع بدايات القرن العشرين إلى وجود قوانين وتشريعات لحماية الطفل. وقد تبنت الأمم المتحدة اتفاقية حقوق الطفل عام 1989.</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الاتفاقية الدولية لحقوق الطفل:</a:t>
            </a:r>
            <a:endParaRPr lang="ar-SA" dirty="0"/>
          </a:p>
        </p:txBody>
      </p:sp>
      <p:sp>
        <p:nvSpPr>
          <p:cNvPr id="3" name="عنصر نائب للمحتوى 2"/>
          <p:cNvSpPr>
            <a:spLocks noGrp="1"/>
          </p:cNvSpPr>
          <p:nvPr>
            <p:ph idx="1"/>
          </p:nvPr>
        </p:nvSpPr>
        <p:spPr/>
        <p:txBody>
          <a:bodyPr/>
          <a:lstStyle/>
          <a:p>
            <a:r>
              <a:rPr lang="ar-SA" dirty="0" smtClean="0"/>
              <a:t>ما هي الاتفاقية الدولية لحقوق الطفل؟</a:t>
            </a:r>
          </a:p>
          <a:p>
            <a:r>
              <a:rPr lang="ar-SA" dirty="0" smtClean="0"/>
              <a:t>هي قانون دولي يحدد ويتناول الحقوق الأساسية لأطفال العالم متكاملة، عالمية، غير مشروطة، ملزمة.</a:t>
            </a:r>
          </a:p>
          <a:p>
            <a:r>
              <a:rPr lang="ar-SA" dirty="0" smtClean="0"/>
              <a:t>أصبحت الاتفاقية قانونا عبر هيئة الأمم المتحدة وبتوصية من المنظمات والحكومات الوطنية. وقد صادق على هذه الاتفاقية عام 1989 ما يزيد عن مائة وخمسون دولة ممثلة بقادتها.</a:t>
            </a:r>
          </a:p>
          <a:p>
            <a:r>
              <a:rPr lang="ar-SA" dirty="0" smtClean="0"/>
              <a:t>ومن أهم بنود هذه الاتفاقية: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حق الطفل في الحماية:</a:t>
            </a:r>
            <a:endParaRPr lang="ar-SA" dirty="0"/>
          </a:p>
        </p:txBody>
      </p:sp>
      <p:sp>
        <p:nvSpPr>
          <p:cNvPr id="3" name="عنصر نائب للمحتوى 2"/>
          <p:cNvSpPr>
            <a:spLocks noGrp="1"/>
          </p:cNvSpPr>
          <p:nvPr>
            <p:ph idx="1"/>
          </p:nvPr>
        </p:nvSpPr>
        <p:spPr/>
        <p:txBody>
          <a:bodyPr/>
          <a:lstStyle/>
          <a:p>
            <a:r>
              <a:rPr lang="ar-SA" dirty="0" smtClean="0"/>
              <a:t>نصت الاتفاقية على أن جميع الأفراد، بغض النظر عن أعمارهم وصفاتهم الفردية بحاجة إلى حماية خاصة. والتي يجب أن توفر لهم بغض النظر عن الجنس أو الجنسية أو الثقافة أو العرق...الخ.</a:t>
            </a:r>
          </a:p>
          <a:p>
            <a:r>
              <a:rPr lang="ar-SA" dirty="0" smtClean="0"/>
              <a:t>فالدولة ومؤسساتها وأفرادها والأطفال أنفسهم تقع عليهم مسئولية وممارسة وحماية الحقوق. ومن المؤسف أنه لا زال هناك الكثير من الأطفال يعيشون حياة لا تختلف عما كانت عليه حياة الأطفال قبل مئات السنين. كما أن هناك أطفال يعانون من انتهاكات مختلفة جراء الوضع الاقتصادي والاجتماعي والسياسي الذي يعيشون فيه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حماية الطفل من العنف:</a:t>
            </a:r>
            <a:endParaRPr lang="ar-SA" dirty="0"/>
          </a:p>
        </p:txBody>
      </p:sp>
      <p:sp>
        <p:nvSpPr>
          <p:cNvPr id="3" name="عنصر نائب للمحتوى 2"/>
          <p:cNvSpPr>
            <a:spLocks noGrp="1"/>
          </p:cNvSpPr>
          <p:nvPr>
            <p:ph idx="1"/>
          </p:nvPr>
        </p:nvSpPr>
        <p:spPr/>
        <p:txBody>
          <a:bodyPr/>
          <a:lstStyle/>
          <a:p>
            <a:r>
              <a:rPr lang="ar-SA" dirty="0" smtClean="0"/>
              <a:t>وردت في الاتفاقية الدولية بعض المواد التي تركز مباشرة على موضوع حماية الطفل من العنف، وتعتبر هذه المواد ملزمة للدول المصادقة على الاتفاقية.</a:t>
            </a:r>
          </a:p>
          <a:p>
            <a:r>
              <a:rPr lang="ar-SA" b="1" dirty="0" smtClean="0"/>
              <a:t>مادة 16:</a:t>
            </a:r>
          </a:p>
          <a:p>
            <a:r>
              <a:rPr lang="ar-SA" dirty="0" smtClean="0"/>
              <a:t>1- لا يجوز أن يجري أي تعرض تعسفي أو غير قانوني للطفل في حياته الخاصة أو أسرته أو منزله أو مراسلاته، ولا أي مساس غير قانوني بشرفه أو سمعته.</a:t>
            </a:r>
          </a:p>
          <a:p>
            <a:r>
              <a:rPr lang="ar-SA" dirty="0" smtClean="0"/>
              <a:t>2- للطفل حق في أن يحميه القانون من مثل هذا التعرض أو المساس</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المادة 19:</a:t>
            </a:r>
          </a:p>
          <a:p>
            <a:r>
              <a:rPr lang="ar-SA" dirty="0" smtClean="0"/>
              <a:t>1- تتخذ الدول الأطراف جميع التدابير التشريعية والإدارية والاجتماعية والتعليمية الملائمة لحماية الطفل من كافة أشكال العنف أو الضرر أو الإساءة البدنية أو العقلية والإهمال أو المعاملة المنطوية على إهمال، وإساءة المعاملة أو الاستغلال، بما في ذلك الإساءة الجنسية، وهو في رعاية الوالد (الوالدين) أو الوصي القانوني (الأوصياء القانونيين عليه)، أو أي شخص آخر يتعهد الطفل برعايته.</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ينبغي أن تشمل هذه التدابير الوقائية، حسب الاقتضاء، إجراءات فعالة لوضع برامج اجتماعية لتوفير الدعم اللازم للطفل ولأولئك الذين يتعهدون الطفل برعايتهم، وكذلك للأشكال الأخرى من الوقاية، ولتحديد حالات إساءة معاملة الطفل المذكورة حتى الآن والإبلاغ عنها والإحالة بشأنها والتحقيق فيها ومعالجتها ومتابعتها وكذلك لتدخل القضاء حسب الاقتضاء.</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المادة 37:</a:t>
            </a:r>
          </a:p>
          <a:p>
            <a:r>
              <a:rPr lang="ar-SA" dirty="0" smtClean="0"/>
              <a:t>تكفل الدول الأعضاء:</a:t>
            </a:r>
          </a:p>
          <a:p>
            <a:r>
              <a:rPr lang="ar-SA" dirty="0" smtClean="0"/>
              <a:t>(أ) </a:t>
            </a:r>
            <a:r>
              <a:rPr lang="ar-SA" dirty="0" err="1" smtClean="0"/>
              <a:t>أ</a:t>
            </a:r>
            <a:r>
              <a:rPr lang="ar-SA" dirty="0" smtClean="0"/>
              <a:t>لا يتعرض أي طفل للتعذيب أو لغيره من صور المعاملة أو العقوبة القاسية أو </a:t>
            </a:r>
            <a:r>
              <a:rPr lang="ar-SA" dirty="0" err="1" smtClean="0"/>
              <a:t>اللاإنسانية</a:t>
            </a:r>
            <a:r>
              <a:rPr lang="ar-SA" dirty="0" smtClean="0"/>
              <a:t> أو المهينة. ولا تفرض عقوبة الإعدام أو السجن مدى الحياة بسبب جرائم يرتكبها أشخاص تقل أعمارهم عن ثماني عشرة سنة دون وجود إمكانية للإفراج عنهم.</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sz="3600" dirty="0" smtClean="0"/>
              <a:t>(ب) ألا يحرم أي طفل من حريته بصورة غير قانونية أو تعسفية. ويجب أن يجري اعتقال الطفل واحتجازه أو سجنه وفقا للقانون ولا يجوز ممارسته إلا كملجأ أخير ولأقصر فترة زمنية مناسبة.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(ج) يعامل كل طفل محروم من حريته بإنسانية واحترام للكرامة المتأصلة في الإنسان، وبطريقة تراعي احتياجات الأطفال الذين بلغوا سنه. وبوجه خاص يفصل كل طفل محروم من حريته عن البالغين، ما لم تقتضي مصلحته خلاف ذلك، ويكون له الحق في البقاء على اتصال مع أسرته عن طريق المراسلات والزيارات إلا في الظروف الاستثنائية.</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en-US" dirty="0" smtClean="0"/>
              <a:t> </a:t>
            </a:r>
            <a:r>
              <a:rPr lang="ar-SA" dirty="0" smtClean="0"/>
              <a:t>(د) يكون لكل طفل محروم من حريته الحق في الحصول بسرعة على مساعدة قانونية وغيرها من صور المساعدة المناسبة، فضلا عن الحق في الطعن في شرعية حرمانه من الحرية أمام محكمة أو سلطة مختصة مستقلة ومحايدة أخرى، وفي أن يجري البت بسرعة في أي إجراء من هذا القبيل.</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أصدرت لجنة حقوق الطفل توصيات عديدة بخصوص منع العنف ضد الطفل داخل الأسرة وفي المدرسة وفي المجتمع عموما عند مراجعتها لتقارير الدول المتعلقة بتقيدها باتفاقية حقوق الطفل. وأعربت اللجنة عن قلقها حيال القبول في إطار التشريعات باستخدام العقوبة البدنية داخل الأسرة. وشددت على عدم اتساق العقوبة البدنية وكذلك أي شكل آخر من أشكال العنف أو الأذى مع أحكام الاتفاقية. كما أوصت اللجنة بسن تشريع يحظر جميع أشكال العنف، مهما صغرت، داخل الأسرة وفي المدارس، بما في ذلك المستخدم كشكل من أشكال التأديب.</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الإسلام وحقوق الطفل:</a:t>
            </a:r>
            <a:endParaRPr lang="ar-SA" dirty="0"/>
          </a:p>
        </p:txBody>
      </p:sp>
      <p:sp>
        <p:nvSpPr>
          <p:cNvPr id="3" name="عنصر نائب للمحتوى 2"/>
          <p:cNvSpPr>
            <a:spLocks noGrp="1"/>
          </p:cNvSpPr>
          <p:nvPr>
            <p:ph idx="1"/>
          </p:nvPr>
        </p:nvSpPr>
        <p:spPr/>
        <p:txBody>
          <a:bodyPr/>
          <a:lstStyle/>
          <a:p>
            <a:r>
              <a:rPr lang="ar-SA" dirty="0" smtClean="0"/>
              <a:t>كرم الإسلام الإنسان واعتبره من أعظم المخلوقات، كما حرص على إعطاء الطفل حقوقه ورعايته رعاية تامة وأوصى الوالدين والمجتمع على الطفل والمحافظة على صحته وأخلاقه وتربيته تربية صحيحة.</a:t>
            </a:r>
          </a:p>
          <a:p>
            <a:r>
              <a:rPr lang="ar-SA" dirty="0" smtClean="0"/>
              <a:t>ومن القضايا التي ركز عليها الإسلام في حقوق الطفل: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أولا- حق الطفل في الحماية: </a:t>
            </a:r>
            <a:endParaRPr lang="ar-SA" dirty="0" smtClean="0"/>
          </a:p>
          <a:p>
            <a:r>
              <a:rPr lang="ar-SA" dirty="0" smtClean="0"/>
              <a:t>حيث ركز الإسلام على أمور حماية الطفل وخاصة حمايته من التمييز بكافة أشكاله، حيث يتكون المجتمع من الناس جميعا وهم سواسية ولا يميز بينهم سوى التقوى، كذلك الحماية من الإهمال والإساءة حيث تعددت الآيات القرآنية والأحاديث النبوية التي تدعو إلى حماية الطفل وتوصينا </a:t>
            </a:r>
            <a:r>
              <a:rPr lang="ar-SA" dirty="0" err="1" smtClean="0"/>
              <a:t>به</a:t>
            </a:r>
            <a:r>
              <a:rPr lang="ar-SA" dirty="0" smtClean="0"/>
              <a:t>، وتبلور ذلك في نظرة الرسول (ص) للطفل وتعامله معه أمام الصحابة رضي الله عنهم ليكون قدوة لهم. كما ركز الإسلام على حماية الطفل في حالات الكوارث والطوارئ.</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حق الطفل في المشاركة:</a:t>
            </a:r>
          </a:p>
          <a:p>
            <a:r>
              <a:rPr lang="ar-SA" dirty="0" smtClean="0"/>
              <a:t>حيث أن المجتمع الإسلامي مجتمع تشاوري ومجتمع ديمقراطي، فقد أعطى الإسلام للجميع وخاصة الأطفال الحرية في التعبير عن آرائهم وأن يشاركوا الكبار في اتخاذ القرار.</a:t>
            </a:r>
          </a:p>
          <a:p>
            <a:r>
              <a:rPr lang="ar-SA" dirty="0" smtClean="0"/>
              <a:t>كما طبق الإسلام مبدأ من طفل إلى طفل حيث كانت العلوم والمعارف وتجارب الحياة والتدريب على القتال تنتقل من طفل إلى طفل.</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حق الطفل في النماء والهوية والجنسية:</a:t>
            </a:r>
          </a:p>
          <a:p>
            <a:r>
              <a:rPr lang="ar-SA" dirty="0" smtClean="0"/>
              <a:t>حيث أوصى الإسلام وأكد على موضوع التزاوج والعلاقة السليمة بين الرجل والمرأة، وتغريب النكاح حفظا لحق الطفل في النمو القوي، ومباعدة فترات الحمل، وحق الطفل في النسب وغيرها من الحقوق.</a:t>
            </a:r>
          </a:p>
          <a:p>
            <a:r>
              <a:rPr lang="ar-SA" dirty="0" smtClean="0"/>
              <a:t>قال تعالى: (يوصيكم الله في أولادكم.......).</a:t>
            </a:r>
          </a:p>
          <a:p>
            <a:r>
              <a:rPr lang="ar-SA" dirty="0" smtClean="0"/>
              <a:t>وقال تعالى: (المال والبنون زينة الحياة الدنيا...).</a:t>
            </a:r>
          </a:p>
          <a:p>
            <a:r>
              <a:rPr lang="ar-SA" dirty="0" smtClean="0"/>
              <a:t>وقال تعالى: (والوالدات يرضعن أولادهن حولين كاملين....)</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2424</TotalTime>
  <Words>1020</Words>
  <Application>Microsoft Office PowerPoint</Application>
  <PresentationFormat>A4 Paper (210x297 mm)‎</PresentationFormat>
  <Paragraphs>53</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التاسعة</vt:lpstr>
      <vt:lpstr>النقاط الأساسية:</vt:lpstr>
      <vt:lpstr>حقوق الطفل:</vt:lpstr>
      <vt:lpstr>الاتفاقية الدولية لحقوق الطفل:</vt:lpstr>
      <vt:lpstr>حق الطفل في الحماية:</vt:lpstr>
      <vt:lpstr>حماية الطفل من العنف:</vt:lpstr>
      <vt:lpstr>الشريحة 8</vt:lpstr>
      <vt:lpstr>الشريحة 9</vt:lpstr>
      <vt:lpstr>الشريحة 10</vt:lpstr>
      <vt:lpstr>الشريحة 11</vt:lpstr>
      <vt:lpstr>الشريحة 12</vt:lpstr>
      <vt:lpstr>الشريحة 13</vt:lpstr>
      <vt:lpstr>الشريحة 14</vt:lpstr>
      <vt:lpstr>الإسلام وحقوق الطفل:</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251</cp:revision>
  <dcterms:created xsi:type="dcterms:W3CDTF">2009-10-14T19:14:34Z</dcterms:created>
  <dcterms:modified xsi:type="dcterms:W3CDTF">2012-11-21T14:19:00Z</dcterms:modified>
</cp:coreProperties>
</file>