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0" r:id="rId2"/>
    <p:sldId id="257" r:id="rId3"/>
    <p:sldId id="267" r:id="rId4"/>
    <p:sldId id="302" r:id="rId5"/>
    <p:sldId id="309" r:id="rId6"/>
    <p:sldId id="303" r:id="rId7"/>
    <p:sldId id="307" r:id="rId8"/>
    <p:sldId id="304" r:id="rId9"/>
    <p:sldId id="311" r:id="rId10"/>
    <p:sldId id="312" r:id="rId11"/>
    <p:sldId id="313" r:id="rId12"/>
    <p:sldId id="314" r:id="rId13"/>
    <p:sldId id="315" r:id="rId14"/>
    <p:sldId id="316" r:id="rId15"/>
    <p:sldId id="310" r:id="rId16"/>
    <p:sldId id="317" r:id="rId17"/>
    <p:sldId id="305" r:id="rId18"/>
    <p:sldId id="319" r:id="rId19"/>
    <p:sldId id="306" r:id="rId20"/>
    <p:sldId id="318" r:id="rId21"/>
    <p:sldId id="301"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2373" autoAdjust="0"/>
  </p:normalViewPr>
  <p:slideViewPr>
    <p:cSldViewPr>
      <p:cViewPr>
        <p:scale>
          <a:sx n="60" d="100"/>
          <a:sy n="60" d="100"/>
        </p:scale>
        <p:origin x="-648" y="-27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علم الاجتماع الأسرة والطفولة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العاشرة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rtl="0" eaLnBrk="0" hangingPunct="0">
              <a:defRPr/>
            </a:pPr>
            <a:r>
              <a:rPr lang="ar-SA" sz="4400" dirty="0" smtClean="0">
                <a:solidFill>
                  <a:schemeClr val="accent1">
                    <a:lumMod val="75000"/>
                  </a:schemeClr>
                </a:solidFill>
                <a:cs typeface="Arial" charset="0"/>
              </a:rPr>
              <a:t>العنف ضد الأطفال</a:t>
            </a:r>
            <a:endParaRPr lang="ar-SA" sz="4400" dirty="0">
              <a:solidFill>
                <a:schemeClr val="accent1">
                  <a:lumMod val="75000"/>
                </a:schemeClr>
              </a:solidFill>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533400" y="1600200"/>
            <a:ext cx="8877300" cy="4038599"/>
          </a:xfrm>
        </p:spPr>
        <p:txBody>
          <a:bodyPr/>
          <a:lstStyle/>
          <a:p>
            <a:pPr rtl="1" eaLnBrk="1" hangingPunct="1">
              <a:buFont typeface="Arial" pitchFamily="34" charset="0"/>
              <a:buChar char="•"/>
            </a:pPr>
            <a:r>
              <a:rPr lang="ar-SA" b="1" dirty="0" smtClean="0">
                <a:cs typeface="Arial" pitchFamily="34" charset="0"/>
              </a:rPr>
              <a:t>مفهوم العنف.</a:t>
            </a:r>
          </a:p>
          <a:p>
            <a:pPr rtl="1" eaLnBrk="1" hangingPunct="1">
              <a:buFont typeface="Arial" pitchFamily="34" charset="0"/>
              <a:buChar char="•"/>
            </a:pPr>
            <a:r>
              <a:rPr lang="ar-SA" b="1" dirty="0" smtClean="0">
                <a:cs typeface="Arial" pitchFamily="34" charset="0"/>
              </a:rPr>
              <a:t>معنى الإساءة.</a:t>
            </a:r>
          </a:p>
          <a:p>
            <a:pPr rtl="1" eaLnBrk="1" hangingPunct="1">
              <a:buFont typeface="Arial" pitchFamily="34" charset="0"/>
              <a:buChar char="•"/>
            </a:pPr>
            <a:r>
              <a:rPr lang="ar-SA" b="1" dirty="0" smtClean="0">
                <a:cs typeface="Arial" pitchFamily="34" charset="0"/>
              </a:rPr>
              <a:t>أشكال ومظاهر الإساءة.</a:t>
            </a:r>
          </a:p>
          <a:p>
            <a:pPr rtl="1" eaLnBrk="1" hangingPunct="1">
              <a:buFont typeface="Arial" pitchFamily="34" charset="0"/>
              <a:buChar char="•"/>
            </a:pPr>
            <a:r>
              <a:rPr lang="ar-SA" b="1" dirty="0" smtClean="0">
                <a:cs typeface="Arial" pitchFamily="34" charset="0"/>
              </a:rPr>
              <a:t>التدخل.</a:t>
            </a:r>
          </a:p>
          <a:p>
            <a:pPr rtl="1" eaLnBrk="1" hangingPunct="1">
              <a:buFont typeface="Arial" pitchFamily="34" charset="0"/>
              <a:buChar char="•"/>
            </a:pPr>
            <a:r>
              <a:rPr lang="ar-SA" b="1" dirty="0" smtClean="0">
                <a:cs typeface="Arial" pitchFamily="34" charset="0"/>
              </a:rPr>
              <a:t>أساليب الوقاية</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مفهوم العنف:</a:t>
            </a:r>
            <a:endParaRPr lang="ar-SA" dirty="0"/>
          </a:p>
        </p:txBody>
      </p:sp>
      <p:sp>
        <p:nvSpPr>
          <p:cNvPr id="3" name="عنصر نائب للمحتوى 2"/>
          <p:cNvSpPr>
            <a:spLocks noGrp="1"/>
          </p:cNvSpPr>
          <p:nvPr>
            <p:ph idx="1"/>
          </p:nvPr>
        </p:nvSpPr>
        <p:spPr>
          <a:xfrm>
            <a:off x="495300" y="1371600"/>
            <a:ext cx="8915400" cy="4754563"/>
          </a:xfrm>
        </p:spPr>
        <p:txBody>
          <a:bodyPr/>
          <a:lstStyle/>
          <a:p>
            <a:r>
              <a:rPr lang="ar-SA" dirty="0" smtClean="0"/>
              <a:t>العنف من سمات الطبيعة البشرية يتصف </a:t>
            </a:r>
            <a:r>
              <a:rPr lang="ar-SA" dirty="0" err="1" smtClean="0"/>
              <a:t>به</a:t>
            </a:r>
            <a:r>
              <a:rPr lang="ar-SA" dirty="0" smtClean="0"/>
              <a:t> الفرد والجماعة ويكون حيث يكف العقل عن الإقناع أو الاقتناع فيلجأ الإنسان لتأكيد الذات، فالعنف ضغط جسمي أو معنوي ذو طابع فردي أو جماعي فينزله الإنسان على غيره بقصد السيطرة عليه أو تدميره.</a:t>
            </a:r>
          </a:p>
          <a:p>
            <a:r>
              <a:rPr lang="ar-SA" dirty="0" smtClean="0"/>
              <a:t>ومن ثم يمكن تحديد العنف بأنه استجابة سلوكية تتميز بطبيعة انفعالية شديدة قد تنطوي على انخفاض في مستوى البصيرة والتفكير.</a:t>
            </a:r>
          </a:p>
          <a:p>
            <a:r>
              <a:rPr lang="ar-SA" dirty="0" smtClean="0"/>
              <a:t>وعموما فالعنف هو ممارسة القوة أو الإكراه ضد الغير عن قصد. وعادة ما يؤدي العنف إلى التدمير أو إلحاق الأذى أو الضرر المادي وغير المادي بالنفس والآخرين. </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953500" cy="868362"/>
          </a:xfrm>
        </p:spPr>
        <p:txBody>
          <a:bodyPr/>
          <a:lstStyle/>
          <a:p>
            <a:endParaRPr lang="ar-SA" dirty="0"/>
          </a:p>
        </p:txBody>
      </p:sp>
      <p:sp>
        <p:nvSpPr>
          <p:cNvPr id="3" name="عنصر نائب للمحتوى 2"/>
          <p:cNvSpPr>
            <a:spLocks noGrp="1"/>
          </p:cNvSpPr>
          <p:nvPr>
            <p:ph idx="1"/>
          </p:nvPr>
        </p:nvSpPr>
        <p:spPr>
          <a:xfrm>
            <a:off x="495300" y="1295400"/>
            <a:ext cx="8915400" cy="4830763"/>
          </a:xfrm>
        </p:spPr>
        <p:txBody>
          <a:bodyPr/>
          <a:lstStyle/>
          <a:p>
            <a:r>
              <a:rPr lang="ar-SA" dirty="0" smtClean="0"/>
              <a:t>وطبقا لتعريف الأمم المتحدة فإن العنف هو أي فعل أو تهديد بفعل يؤدي إلى إحداث أذى جسدي أو نفسي أو جنسي أو يحد من حرية الطفل بسبب كونه طفلا تحت الوصاية أو الدفع </a:t>
            </a:r>
            <a:r>
              <a:rPr lang="ar-SA" dirty="0" err="1" smtClean="0"/>
              <a:t>به</a:t>
            </a:r>
            <a:r>
              <a:rPr lang="ar-SA" dirty="0" smtClean="0"/>
              <a:t> إلى أي من الصور المختلفة للاستغلال.</a:t>
            </a:r>
          </a:p>
          <a:p>
            <a:r>
              <a:rPr lang="ar-SA" dirty="0" smtClean="0"/>
              <a:t>ويمكن القول أن العنف هو وسيلة لإلغاء الآخر. ويصبح العنف بهذا المعنى شكلا من أشكال الاستبداد وتهميشا للآخر وإلغاء دوره أو إلغائه مستندا في ذلك إلى ضروب الاستغلال والظلم والعدوان والحرمان والطغيان والفقر والتهميش وعدم المساواة.</a:t>
            </a:r>
          </a:p>
          <a:p>
            <a:r>
              <a:rPr lang="ar-SA" dirty="0" smtClean="0"/>
              <a:t>والعنف يندرج تحت اللفظ العام الإساءة.</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معنى الإساءة:</a:t>
            </a:r>
            <a:endParaRPr lang="ar-SA" dirty="0"/>
          </a:p>
        </p:txBody>
      </p:sp>
      <p:sp>
        <p:nvSpPr>
          <p:cNvPr id="3" name="عنصر نائب للمحتوى 2"/>
          <p:cNvSpPr>
            <a:spLocks noGrp="1"/>
          </p:cNvSpPr>
          <p:nvPr>
            <p:ph idx="1"/>
          </p:nvPr>
        </p:nvSpPr>
        <p:spPr/>
        <p:txBody>
          <a:bodyPr/>
          <a:lstStyle/>
          <a:p>
            <a:r>
              <a:rPr lang="ar-SA" dirty="0" smtClean="0"/>
              <a:t>تعرف الإساءة بأنها تصرف يحدث في محيط الطفل والذي يعيقه لأن يصبح إنسانا ويتضمن هذا صورا عديدة، منها الجرح الجسدي أو العقلي أو الإساءة الجنسية أو إهمال الشخص المسئول عن رعاية الطفل.</a:t>
            </a:r>
          </a:p>
          <a:p>
            <a:r>
              <a:rPr lang="ar-SA" dirty="0" smtClean="0"/>
              <a:t>وتعرف بأنها الإساءة المقصودة للطفل سواء كان بفعل مباشر ضده أو تعرضه للخطر من قبل شخص أو أشخاص أنيط بهم رعايته بصورة تؤدي إلى إحداث ظروف ومعطيات جديدة تحيط بالطفل من شأنها التأثير بصورة جدية على نموه الطبيعي أو نمو ذكائه وسلوكه الكامن في الجينات الوراثية التي يحملها.</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وتعرف بأنها: شخص تحت سن الثامنة عشر ويعاني من معاملة سيئة ينتج عنها ضعف واضح في الصحة الجسمية، العقلية، العاطفية، الاجتماعية، التطور السلوكي.</a:t>
            </a:r>
          </a:p>
          <a:p>
            <a:r>
              <a:rPr lang="ar-SA" dirty="0" smtClean="0"/>
              <a:t>وتعرف بأنها سلوك أو اتجاه ضد الأطفال والذي يسبب أذى أو ألم للطفل سواء كان جسميا أو عاطفيا أو جنسيا أو إساءة اجتماعية.</a:t>
            </a:r>
          </a:p>
          <a:p>
            <a:r>
              <a:rPr lang="ar-SA" dirty="0" smtClean="0"/>
              <a:t>وفي لسان العرب أساء فلان أي أتى بسيئ. والإساءة تعني إلحاق الضرر كما تعني الإساءة خلاف الإحسان والكراهية.</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cs typeface="Arial" pitchFamily="34" charset="0"/>
              </a:rPr>
              <a:t>:</a:t>
            </a:r>
            <a:r>
              <a:rPr lang="ar-SA" b="1" dirty="0" smtClean="0">
                <a:cs typeface="Arial" pitchFamily="34" charset="0"/>
              </a:rPr>
              <a:t>أشكال ومظاهر الإساءة</a:t>
            </a:r>
            <a:endParaRPr lang="ar-SA" dirty="0"/>
          </a:p>
        </p:txBody>
      </p:sp>
      <p:sp>
        <p:nvSpPr>
          <p:cNvPr id="3" name="عنصر نائب للمحتوى 2"/>
          <p:cNvSpPr>
            <a:spLocks noGrp="1"/>
          </p:cNvSpPr>
          <p:nvPr>
            <p:ph idx="1"/>
          </p:nvPr>
        </p:nvSpPr>
        <p:spPr/>
        <p:txBody>
          <a:bodyPr/>
          <a:lstStyle/>
          <a:p>
            <a:r>
              <a:rPr lang="ar-SA" dirty="0" smtClean="0"/>
              <a:t>قبل أن ننتقل إلى أشكال الإساءة إلى الطفل نتعرف أولا على المسيئين المعتدين: من هو المعتدي؟ ولماذا يعتدي؟</a:t>
            </a:r>
          </a:p>
          <a:p>
            <a:r>
              <a:rPr lang="ar-SA" dirty="0" smtClean="0"/>
              <a:t>قد يكون المعتدي أي فرد يتعامل مع الطفل. فقد يكون الأب أو الأم أو العم أو الخال أو الجار أو المربي أو المدرس أو صديق العائلة أو أي فرد آخر.</a:t>
            </a:r>
          </a:p>
          <a:p>
            <a:r>
              <a:rPr lang="ar-SA" dirty="0" smtClean="0"/>
              <a:t>وهناك بعض العوامل التي تساعد على زيادة احتمالات حدوث الاعتداء في العائلات:</a:t>
            </a:r>
          </a:p>
          <a:p>
            <a:endParaRPr lang="ar-SA"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b="1" dirty="0" smtClean="0"/>
              <a:t>العوامل الشخصية والعائلية:</a:t>
            </a:r>
          </a:p>
          <a:p>
            <a:r>
              <a:rPr lang="ar-SA" sz="2800" dirty="0" smtClean="0"/>
              <a:t>- لا يحد الاعتداء على الأطفال نوعية الأوساط الاجتماعية أو الاقتصادية أو العرقية أو الدينية فهو يعبر جميع هذه الحدود. ولكن يساعد تدني العامل الاقتصادي على زيادة فرص الاعتداء على الأطفال. </a:t>
            </a:r>
          </a:p>
          <a:p>
            <a:r>
              <a:rPr lang="ar-SA" sz="2800" dirty="0" smtClean="0"/>
              <a:t>- عادة ما يكون الأب أو الأم المعتدين لا يستمتعون بإحساس الأبوة أو الأمومة أو يكونون في عزلة عن المجتمع أكثر من غيرهم ولديهم توقعات غير حقيقية وواقعية من أطفالهم ويحاولون السيطرة على الطفل ولو بطرق قاسية. </a:t>
            </a:r>
          </a:p>
          <a:p>
            <a:r>
              <a:rPr lang="ar-SA" sz="2800" dirty="0" smtClean="0"/>
              <a:t>- العائلة المفككة والعنف العائلي عادة ما يرافقه اعتداء على الأطفال أيضا.</a:t>
            </a:r>
            <a:endParaRPr lang="ar-SA"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أكثر الأزواج الذين يمارسون العنف الجسدي على زوجاتهم يمارسونه أيضا على أطفالهم. والزوجات المضطهدات في المنزل هن أكثر قابلية للاعتداء على أطفالهن. </a:t>
            </a:r>
          </a:p>
          <a:p>
            <a:r>
              <a:rPr lang="ar-SA" dirty="0" smtClean="0"/>
              <a:t>- العوامل التي تساعد على توتر العائلة وازدياد ضغوطها مثل البطالة تمهد أرضية خصبة للاعتداء على الأطفال. </a:t>
            </a:r>
          </a:p>
          <a:p>
            <a:r>
              <a:rPr lang="ar-SA" dirty="0" smtClean="0"/>
              <a:t>- قلة خبرة الأهل في تربية الطفل والتوقع غير المنطقي منه لأداء مهام معينة يعد سببا للاعتداء على الأطفال.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الطفل الذي يولد من حمل غير مرغوب والطفل ذو الإعاقة الجسدية أو الذهنية أكثر عرضة للاعتداء من أقرانه. </a:t>
            </a:r>
          </a:p>
          <a:p>
            <a:r>
              <a:rPr lang="ar-SA" dirty="0" smtClean="0"/>
              <a:t>- الأم والأب الذين كانوا ضحايا اعتداء أو إهمال في طفولتهم هم أكثر عرضة لأن يعتدوا على أطفالهم. </a:t>
            </a:r>
          </a:p>
          <a:p>
            <a:r>
              <a:rPr lang="ar-SA" dirty="0" smtClean="0"/>
              <a:t>- الأبوان اللذان يخافان أن يفقدا سيطرتهما على الطفل يحاولان إحكام سيطرتهم عليه بكل الوسائل خوفا من الفشل.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b="1" dirty="0" smtClean="0"/>
              <a:t>الضحية:</a:t>
            </a:r>
          </a:p>
          <a:p>
            <a:r>
              <a:rPr lang="ar-SA" sz="2800" dirty="0" smtClean="0"/>
              <a:t>- من الممكن أن يتعرض الطفل للاعتداء حتى قبل المولد إذا ما كانت الأم تستخدم المخدرات مثلا في الشهرين الأولين من الحمل، أو إذا ما قام الزوج بضرب الأم وإيذائها فمن الممكن أن يؤدي هذا إلى مشاكل في نمو الطفل الجسدي أو الذهني.</a:t>
            </a:r>
          </a:p>
          <a:p>
            <a:r>
              <a:rPr lang="ar-SA" sz="2800" dirty="0" smtClean="0"/>
              <a:t>- إن فئة الرضع وأطفال سن الروضة هم أكثر عرضة للاعتداء.</a:t>
            </a:r>
          </a:p>
          <a:p>
            <a:r>
              <a:rPr lang="ar-SA" sz="2800" dirty="0" smtClean="0"/>
              <a:t>- كثيرا ما يعاني الأطفال ضحايا الاعتداء من صعوبة في تكوين العلاقات مع أقرانهم وكذلك في تحصيلهم الدراسي مما قد يؤدي إلى أن يكونوا أقل نجاحا من الناحية العلمية والاجتماعية، حتى عندما يصبحوا بالغين، من أقرانهم الذين لم يتعرضوا للاعتداء.</a:t>
            </a:r>
            <a:endParaRPr lang="ar-SA"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يبرز الأطفال الذين يمارس ضدهم الاعتداء الجسدي والعاطفي درجة أكبر من الخشونة في التعامل، والعنف والمشاكل النفسية.</a:t>
            </a:r>
          </a:p>
          <a:p>
            <a:r>
              <a:rPr lang="ar-SA" dirty="0" smtClean="0"/>
              <a:t>- الأطفال ضحايا الاعتداء هم أكثر عرضة لأن يكونوا معتدين عندما يكبروا. ولا يشمل هذا أن يكونوا معتديين على الأطفال فقط ولكنهم أكثر عرضة لتكوين سلوك إجرامي من البالغين الذين لم يكونوا ضحايا اعتداء في طفولتهم.</a:t>
            </a:r>
          </a:p>
          <a:p>
            <a:r>
              <a:rPr lang="ar-SA" dirty="0" smtClean="0"/>
              <a:t>- النساء اللاتي كن ضحايا الاعتداء في طفولتهن هن أكثر عرضة للاكتئاب وعدم الثقة بالنفس والتفكير بالانتحار.</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b="1" dirty="0" smtClean="0"/>
              <a:t>الأجانب:</a:t>
            </a:r>
            <a:endParaRPr lang="ar-SA" dirty="0" smtClean="0"/>
          </a:p>
          <a:p>
            <a:r>
              <a:rPr lang="ar-SA" dirty="0" smtClean="0"/>
              <a:t>المعتدون الأجانب هم الأشخاص الذين يعتدون أو يختطفون أطفالا لا </a:t>
            </a:r>
            <a:r>
              <a:rPr lang="en-US" dirty="0" smtClean="0"/>
              <a:t> </a:t>
            </a:r>
            <a:r>
              <a:rPr lang="ar-SA" dirty="0" smtClean="0"/>
              <a:t>يمتون لهم بصلة. فهم لا يتطلعون لإقامة علاقة مع الطفل مثل المعتدين الذين يعرفون ضحاياهم وإنما يرون في الضحية مجرد أداة لإشباع نزواتهم. وهم ينظرون للأطفال كضحايا لا حول لهم ولا قوة ولذلك يسهل استغلالهم لإشباع رغباتهم المنحرفة. ويتراوح هؤلاء المعتدون بين المغتصب السلبي والقاتل </a:t>
            </a:r>
            <a:r>
              <a:rPr lang="ar-SA" dirty="0" err="1" smtClean="0"/>
              <a:t>السادي</a:t>
            </a:r>
            <a:r>
              <a:rPr lang="ar-SA" dirty="0" smtClean="0"/>
              <a:t>. والدفاع الأفضل هو إبقاء الأطفال غير المرافقين بعيدا عنهم وتقع مسئولية ذلك على الوالدين وغيرهم من الكبار المسئولين.</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أولا- الإساءة الجسدية:</a:t>
            </a:r>
            <a:endParaRPr lang="ar-SA" dirty="0"/>
          </a:p>
        </p:txBody>
      </p:sp>
      <p:sp>
        <p:nvSpPr>
          <p:cNvPr id="3" name="عنصر نائب للمحتوى 2"/>
          <p:cNvSpPr>
            <a:spLocks noGrp="1"/>
          </p:cNvSpPr>
          <p:nvPr>
            <p:ph idx="1"/>
          </p:nvPr>
        </p:nvSpPr>
        <p:spPr/>
        <p:txBody>
          <a:bodyPr/>
          <a:lstStyle/>
          <a:p>
            <a:r>
              <a:rPr lang="ar-SA" dirty="0" smtClean="0"/>
              <a:t>تعتبر الإساءة الجسدية من أكثر أنواع الإساءة شيوعا وذلك بسبب سهولة اكتشاف أعراضها ومظاهرها وهي أفعال يقوم بها الكبار تتسم بالعنف نحو الطفل مما يؤدي إلى إصابته بأذى جسدي يتوفر فيه القصد والنية في الفعل وتكون متكررة.</a:t>
            </a:r>
          </a:p>
          <a:p>
            <a:r>
              <a:rPr lang="ar-SA" dirty="0" smtClean="0"/>
              <a:t>وتظهر بعض </a:t>
            </a:r>
            <a:r>
              <a:rPr lang="ar-SA" b="1" dirty="0" smtClean="0"/>
              <a:t>المؤشرات</a:t>
            </a:r>
            <a:r>
              <a:rPr lang="ar-SA" dirty="0" smtClean="0"/>
              <a:t> </a:t>
            </a:r>
            <a:r>
              <a:rPr lang="ar-SA" b="1" dirty="0" smtClean="0"/>
              <a:t>الجسدية</a:t>
            </a:r>
            <a:r>
              <a:rPr lang="ar-SA" dirty="0" smtClean="0"/>
              <a:t> على الطفل المساء إليه وفي نفس الوقت الذي لا يوجد تفسير منطقي لهذه العلامات، ومحاولة الوالدين إنكار ما حدث مع أطفالهم بجملة واحدة (الأطفال دائما يقعون).</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أما </a:t>
            </a:r>
            <a:r>
              <a:rPr lang="ar-SA" b="1" dirty="0" smtClean="0"/>
              <a:t>المؤشرات</a:t>
            </a:r>
            <a:r>
              <a:rPr lang="ar-SA" dirty="0" smtClean="0"/>
              <a:t> </a:t>
            </a:r>
            <a:r>
              <a:rPr lang="ar-SA" b="1" dirty="0" smtClean="0"/>
              <a:t>السلوكية</a:t>
            </a:r>
            <a:r>
              <a:rPr lang="ar-SA" dirty="0" smtClean="0"/>
              <a:t> فمنها: الخوف من المواقف بطريقة متطرفة. والتغيب عن المدرسة. وعدم الرغبة في العودة للمنزل. والملابس غير المتناسبة مع الجو (الملابس الثقيلة في الجو الحار لتغطية الكدمات). وعدم الاستمتاع باللعب وعدم الثقة بالنفس. وظهور علامات الغضب والعزلة والتخريب. وهو يسئ للآخرين جسميا. ويجد صعوبة في إنشاء علاقات مع الآخرين. كما يشتبه بالكبار ويتحفظ كما يمكن أن يرتجف عند ملامسته. كما أنه عدواني جدا أو منعزل جدا، ويحاول دائما إرضاء الآخرين ولكنه يجد صعوبة في الاعتماد على الآخرين والثقة فيهم ومحبتهم.</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التدخل:</a:t>
            </a:r>
            <a:endParaRPr lang="ar-SA" dirty="0"/>
          </a:p>
        </p:txBody>
      </p:sp>
      <p:sp>
        <p:nvSpPr>
          <p:cNvPr id="3" name="عنصر نائب للمحتوى 2"/>
          <p:cNvSpPr>
            <a:spLocks noGrp="1"/>
          </p:cNvSpPr>
          <p:nvPr>
            <p:ph idx="1"/>
          </p:nvPr>
        </p:nvSpPr>
        <p:spPr/>
        <p:txBody>
          <a:bodyPr/>
          <a:lstStyle/>
          <a:p>
            <a:r>
              <a:rPr lang="ar-SA" dirty="0" smtClean="0"/>
              <a:t>تختلف أسباب ممارسة الإساءة الجسدية بين أسرة وأخرى. ولذلك فإن التدخل الفعال لحل هذه المعضلة يجب أن يستهدف المشاكل والنواقص الخاصة بكل أسرة على حدة والتي تدفعها لمثل هذا السلوك ألتدميري ضد أطفالها. فالعجز عن السيطرة على مشاعر الغضب والتعبير عنها بشكل صحيح هو أحد أمثلة العوامل التي تدفع الكثير من الآباء للاعتداء على أطفالهم جسديا. ولذلك فإن برنامجا تدريبيا للسيطرة على الغضب والمواقف المثيرة له قد يكون حلا مفيدا لمثل هؤلاء الآباء. وهكذا في باقي العوامل.</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كما يتضمن التدخل العلاجي معالجة الآثار العاطفية والسلوكية العميقة التي خلفها الاعتداء لدى الأطفال الضحايا. وذلك يشمل إكساب الأطفال مهارة السيطرة على القلق وتثقيفهم نفسيا حول العنف العائلي وأسبابه وعلاجه. والأطفال الذين يعانون صعوبة في تكوين علاقات اجتماعية مع أقرانهم أو مع الكبار قد ينفع إدماجهم في برامج لتنمية مهاراتهم الاجتماعية وتعليمهم كيفية التفاعل الإيجابي مع الأطفال الآخرين والتغلب على المشاكل والمواقف الاجتماعية السلبية. </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a:t>
            </a:r>
            <a:r>
              <a:rPr lang="ar-SA" dirty="0" smtClean="0"/>
              <a:t>أساليب الوقاية</a:t>
            </a:r>
            <a:endParaRPr lang="ar-SA" dirty="0"/>
          </a:p>
        </p:txBody>
      </p:sp>
      <p:sp>
        <p:nvSpPr>
          <p:cNvPr id="3" name="عنصر نائب للمحتوى 2"/>
          <p:cNvSpPr>
            <a:spLocks noGrp="1"/>
          </p:cNvSpPr>
          <p:nvPr>
            <p:ph idx="1"/>
          </p:nvPr>
        </p:nvSpPr>
        <p:spPr/>
        <p:txBody>
          <a:bodyPr/>
          <a:lstStyle/>
          <a:p>
            <a:r>
              <a:rPr lang="ar-SA" dirty="0" smtClean="0"/>
              <a:t>1- المعرفة: يقع الاكتشاف المبكر لأعراض الإساءة الجسدية على عاتق المدرسين ومشرفي دور الرعاية والمستشفيات وكافة المؤسسات التي تقدم الخدمات للأطفال والأسر. ولذلك ينبغي تثقيف العاملين بهذه المؤسسات حول كيفية التعرف على هذه الأعراض والآثار، فضلا عن تثقيف قطاعات المجتمع خاصة التي تتزايد فيها مخاطر اللجوء إلى العنف الجسدي مع الأطفال. وتشمل عملية التوعية والتثقيف الأساليب غير المباشرة كالحملات الإعلامية المخصصة لبث المعلومات حول نمو الأطفال والمهارات التربوية.</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 إنشاء خطوط مباشرة لمساندة الآباء والأمهات الذين يمرون </a:t>
            </a:r>
            <a:r>
              <a:rPr lang="en-US" dirty="0" smtClean="0"/>
              <a:t> </a:t>
            </a:r>
            <a:r>
              <a:rPr lang="ar-SA" dirty="0" smtClean="0"/>
              <a:t>بأوقات عصيبة تزيد احتمالات اعتدائهم جسديا على أطفالهم. وذلك بتوفير الدعم للأسر ذات المستوى الاجتماعي أو الاقتصادي المتدني والأسر الفاقدة لأحد الوالدين أو الوالدين قليلي الخبرة أو المنعزلين اجتماعيا أو المتعاطين للكحول أو المخدرات.</a:t>
            </a:r>
          </a:p>
          <a:p>
            <a:r>
              <a:rPr lang="ar-SA" dirty="0" smtClean="0"/>
              <a:t>3- حيث أن محنة الاعتداء تنتقل من جيل إلى آخر فيتعين أن تمتد الإجراءات الوقائية والعلاجية إلى الأطفال المعتدى عليهم حتى لا يكبروا ليصبحوا آباء معتدين.</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2493</TotalTime>
  <Words>1382</Words>
  <Application>Microsoft Office PowerPoint</Application>
  <PresentationFormat>A4 Paper (210x297 mm)‎</PresentationFormat>
  <Paragraphs>58</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العاشرة</vt:lpstr>
      <vt:lpstr>النقاط الأساسية:</vt:lpstr>
      <vt:lpstr>مفهوم العنف:</vt:lpstr>
      <vt:lpstr>الشريحة 5</vt:lpstr>
      <vt:lpstr>معنى الإساءة:</vt:lpstr>
      <vt:lpstr>الشريحة 7</vt:lpstr>
      <vt:lpstr>:أشكال ومظاهر الإساءة</vt:lpstr>
      <vt:lpstr>الشريحة 9</vt:lpstr>
      <vt:lpstr>الشريحة 10</vt:lpstr>
      <vt:lpstr>الشريحة 11</vt:lpstr>
      <vt:lpstr>الشريحة 12</vt:lpstr>
      <vt:lpstr>الشريحة 13</vt:lpstr>
      <vt:lpstr>الشريحة 14</vt:lpstr>
      <vt:lpstr>أولا- الإساءة الجسدية:</vt:lpstr>
      <vt:lpstr>الشريحة 16</vt:lpstr>
      <vt:lpstr>التدخل:</vt:lpstr>
      <vt:lpstr>الشريحة 18</vt:lpstr>
      <vt:lpstr>:أساليب الوقاية</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264</cp:revision>
  <dcterms:created xsi:type="dcterms:W3CDTF">2009-10-14T19:14:34Z</dcterms:created>
  <dcterms:modified xsi:type="dcterms:W3CDTF">2012-11-21T14:20:37Z</dcterms:modified>
</cp:coreProperties>
</file>