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3" r:id="rId5"/>
    <p:sldId id="306" r:id="rId6"/>
    <p:sldId id="307" r:id="rId7"/>
    <p:sldId id="308" r:id="rId8"/>
    <p:sldId id="304" r:id="rId9"/>
    <p:sldId id="309" r:id="rId10"/>
    <p:sldId id="310" r:id="rId11"/>
    <p:sldId id="311" r:id="rId12"/>
    <p:sldId id="312" r:id="rId13"/>
    <p:sldId id="313" r:id="rId14"/>
    <p:sldId id="314" r:id="rId15"/>
    <p:sldId id="315" r:id="rId16"/>
    <p:sldId id="316" r:id="rId17"/>
    <p:sldId id="317" r:id="rId18"/>
    <p:sldId id="318" r:id="rId19"/>
    <p:sldId id="319" r:id="rId20"/>
    <p:sldId id="305"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rtl="0" eaLnBrk="0" hangingPunct="0">
              <a:defRPr/>
            </a:pPr>
            <a:r>
              <a:rPr lang="ar-SA" sz="4400" dirty="0" smtClean="0">
                <a:solidFill>
                  <a:schemeClr val="accent1">
                    <a:lumMod val="75000"/>
                  </a:schemeClr>
                </a:solidFill>
                <a:cs typeface="Arial" charset="0"/>
              </a:rPr>
              <a:t>تابع: العنف ضد الأطفال</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lstStyle/>
          <a:p>
            <a:pPr rtl="1" eaLnBrk="1" hangingPunct="1">
              <a:buFont typeface="Arial" pitchFamily="34" charset="0"/>
              <a:buChar char="•"/>
            </a:pPr>
            <a:r>
              <a:rPr lang="ar-SA" b="1" dirty="0" smtClean="0">
                <a:cs typeface="Arial" pitchFamily="34" charset="0"/>
              </a:rPr>
              <a:t>ثانيا- الإهمال وأثره على الطفل.</a:t>
            </a:r>
          </a:p>
          <a:p>
            <a:pPr rtl="1" eaLnBrk="1" hangingPunct="1">
              <a:buFont typeface="Arial" pitchFamily="34" charset="0"/>
              <a:buChar char="•"/>
            </a:pPr>
            <a:r>
              <a:rPr lang="ar-SA" b="1" dirty="0" smtClean="0">
                <a:cs typeface="Arial" pitchFamily="34" charset="0"/>
              </a:rPr>
              <a:t>ثالثا- الإساءة النفسية وأثرها على الطفل.</a:t>
            </a:r>
          </a:p>
          <a:p>
            <a:pPr rtl="1" eaLnBrk="1" hangingPunct="1">
              <a:buFont typeface="Arial" pitchFamily="34" charset="0"/>
              <a:buChar char="•"/>
            </a:pPr>
            <a:r>
              <a:rPr lang="ar-SA" b="1" dirty="0" smtClean="0">
                <a:cs typeface="Arial" pitchFamily="34" charset="0"/>
              </a:rPr>
              <a:t>رابعا الإساءة اللفظية.</a:t>
            </a:r>
          </a:p>
          <a:p>
            <a:pPr rtl="1" eaLnBrk="1" hangingPunct="1">
              <a:buFont typeface="Arial" pitchFamily="34" charset="0"/>
              <a:buChar char="•"/>
            </a:pPr>
            <a:r>
              <a:rPr lang="ar-SA" b="1" dirty="0" smtClean="0">
                <a:cs typeface="Arial" pitchFamily="34" charset="0"/>
              </a:rPr>
              <a:t>خامسا- الإساءة الجنسية.</a:t>
            </a:r>
          </a:p>
          <a:p>
            <a:pPr rtl="1" eaLnBrk="1" hangingPunct="1">
              <a:buFont typeface="Arial" pitchFamily="34" charset="0"/>
              <a:buChar char="•"/>
            </a:pPr>
            <a:r>
              <a:rPr lang="ar-SA" b="1" dirty="0" smtClean="0">
                <a:cs typeface="Arial" pitchFamily="34" charset="0"/>
              </a:rPr>
              <a:t>دور وسائل الإعلام في الحد من العنف ضد الأطفال.</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ثانيا- الإهمال وأثره على الطفل:</a:t>
            </a:r>
            <a:endParaRPr lang="ar-SA" dirty="0"/>
          </a:p>
        </p:txBody>
      </p:sp>
      <p:sp>
        <p:nvSpPr>
          <p:cNvPr id="3" name="عنصر نائب للمحتوى 2"/>
          <p:cNvSpPr>
            <a:spLocks noGrp="1"/>
          </p:cNvSpPr>
          <p:nvPr>
            <p:ph idx="1"/>
          </p:nvPr>
        </p:nvSpPr>
        <p:spPr/>
        <p:txBody>
          <a:bodyPr/>
          <a:lstStyle/>
          <a:p>
            <a:r>
              <a:rPr lang="ar-SA" dirty="0" smtClean="0"/>
              <a:t>يتم التعرف على الإهمال حينما يفتقر الأطفال إلى رعاية آبائهم أو عندما يكون الآباء عاجزين عن تأمين احتياجات الأطفال الأساسية المتمثلة في المأكل المتوازن والملبس والمأوى والرعاية الطبية والتعليمية وتأمين الاحتياجات العاطفية بالإضافة إلى العادات الصحية الشخصية الجيدة والمراقبة والإشراف الجيد.</a:t>
            </a:r>
          </a:p>
          <a:p>
            <a:r>
              <a:rPr lang="ar-SA" dirty="0" smtClean="0"/>
              <a:t>والإهمال هو الحالة التي يسمح لها الوالدان أو من يقوم مقامهما متعمدا أو غير مبال بأن يعاني الطفل من أشياء يمكن تلافيها أو عدم تقديم عنصر أو أكثر من العناصر الضرورية لتطور الطفل الجسدي والعاطفي والعقلي. ومن أهم أنواع الإهمال:</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الإهمال الجسدي:</a:t>
            </a:r>
          </a:p>
          <a:p>
            <a:r>
              <a:rPr lang="ar-SA" dirty="0" smtClean="0"/>
              <a:t>وهو الأسهل في التعرف عليه ويتضمن: التخلي عن الطفل دون أي ترتيبات للعناية </a:t>
            </a:r>
            <a:r>
              <a:rPr lang="ar-SA" dirty="0" err="1" smtClean="0"/>
              <a:t>به</a:t>
            </a:r>
            <a:r>
              <a:rPr lang="ar-SA" dirty="0" smtClean="0"/>
              <a:t>. والإشراف غير الكافي على الأطفال لفترات طويلة. والفشل في توفير الطعام أو التغذية أو الملبس أو النظافة الشخصية. و الرفض أو إرغام الطفل على ترك المنزل.</a:t>
            </a:r>
          </a:p>
          <a:p>
            <a:r>
              <a:rPr lang="ar-SA" dirty="0" smtClean="0"/>
              <a:t>والنتائج المتوقعة لذلك أن يكون الأطفال في خطر الإيذاء ويعانون من سؤ التغذية والأمراض وأحيانا فإن فقدان الكرامة والإحساس بقيمة الذات قد تدفع الأطفال للهروب </a:t>
            </a:r>
            <a:r>
              <a:rPr lang="ar-SA" smtClean="0"/>
              <a:t>من المنزل.</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الإهمال العاطفي:</a:t>
            </a:r>
          </a:p>
          <a:p>
            <a:r>
              <a:rPr lang="ar-SA" dirty="0" smtClean="0"/>
              <a:t>الإهمال العاطفي هو عندما يكون الأبوان غير متواجدين نفسيا بالنسبة للطفل، بأن يكونوا منشغلين بأنفسهم غافلين عن الطفل أو أنهم يفشلون في التفاعل مع احتياجات الطفل العاطفية. يكون الإهمال العاطفي حينما يحتاج الطفل إلى رعاية وحنان ويستطيع الوالدان إعطاؤه ولكنهم لا يريدون ذلك. وإهمال الطفل عاطفيا قد ينتج عنه حرمان الطفل القدرة على الحصول على التفاعلات والعواطف الأساسية التي يحتاجها لكي ينمو عاطفيا وثقافيا واجتماعيا نموا سليما.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الإهمال التعليمي:</a:t>
            </a:r>
          </a:p>
          <a:p>
            <a:r>
              <a:rPr lang="ar-SA" dirty="0" smtClean="0"/>
              <a:t>وهذا النوع منتشر جدا ويشمل: الهروب من المدرسة، وعدم تسجيل الطفل في سن المدرسة، وعدم متابعة تحصيل الطفل في المدرسة، وعدم حضور الاجتماعات وعدم السؤال عن الطفل.</a:t>
            </a:r>
          </a:p>
          <a:p>
            <a:r>
              <a:rPr lang="ar-SA" dirty="0" smtClean="0"/>
              <a:t>أما النتائج المتوقعة فهي تدني التحصيل التعليمي للطفل مع قلة التطور في المهارات الأساسية كما يصبح الطفل منطويا ومخربا.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ثالثا- الإساءة النفسية وأثرها على الطفل:</a:t>
            </a:r>
            <a:endParaRPr lang="ar-SA" dirty="0"/>
          </a:p>
        </p:txBody>
      </p:sp>
      <p:sp>
        <p:nvSpPr>
          <p:cNvPr id="3" name="عنصر نائب للمحتوى 2"/>
          <p:cNvSpPr>
            <a:spLocks noGrp="1"/>
          </p:cNvSpPr>
          <p:nvPr>
            <p:ph idx="1"/>
          </p:nvPr>
        </p:nvSpPr>
        <p:spPr/>
        <p:txBody>
          <a:bodyPr/>
          <a:lstStyle/>
          <a:p>
            <a:r>
              <a:rPr lang="ar-SA" dirty="0" smtClean="0"/>
              <a:t>الإساءة النفسية مستبطنة في كل أشكال الاعتداء الأخرى كما أن آثار الاعتداء على الطفل وإهماله على المدى البعيد تنبع غالبا من الجانب العاطفي للاعتداء. والواقع أن الجانب النفسي لمعظم سلوكيات الاعتداء هي التي تسبغ عليه صفة الاعتداء. ومثال ذلك أن الطفل الذي يكسر ذراعه أثناء قيادته للدراجة مثلا تختلف سلوكياته عما إذا كان سبب الكسر هو لوي أحد ذويه لذراعه عقابا.</a:t>
            </a:r>
          </a:p>
          <a:p>
            <a:r>
              <a:rPr lang="ar-SA" dirty="0" smtClean="0"/>
              <a:t>والاعتداء العاطفي أصعب أشكال الاعتداء إثباتا وملاحقة.</a:t>
            </a:r>
          </a:p>
          <a:p>
            <a:r>
              <a:rPr lang="ar-SA" dirty="0" smtClean="0"/>
              <a:t>وأشكال الإساءة العاطفية هي:</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تحقير الطفل والحط من شأنه:</a:t>
            </a:r>
          </a:p>
          <a:p>
            <a:r>
              <a:rPr lang="ar-SA" dirty="0" smtClean="0"/>
              <a:t>يؤدي هذا السلوك إلى رؤية الطفل لنفسه في الصورة المنحطة التي ترسمها ألفاظ ذويه، مما يحد من طاقة الطفل ويعطل إحساسه الذاتي بإمكاناته وطاقاته. ومن الأجدى أن يمارس الوالدان الانتقاد الفعال بمعنى أن ينتقدا فعل الطفل وليس شخصيته بعكس إذا ما استخدما كلمات مثل (أنت غبي)، (لن تفلح أبدا). فهذه الكلمات تضرب في صميم شخصيته وثقته بنفسه.</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البرود:</a:t>
            </a:r>
          </a:p>
          <a:p>
            <a:r>
              <a:rPr lang="ar-SA" dirty="0" smtClean="0"/>
              <a:t>الطفل يشعر بالبرود من والديه إذا كانوا غير مبالين في التعبير عن مشاعرهم لإنجازات الطفل ونجاحاته. والأطفال الذين يتعرضون للبرود بشكل دائم يكبرون ليروا العالم مكانا باردا مثيرا للسأم والأغلب أن علاقاتهم المستقبلية لن تكون ناجحة.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التدليل المفرط:</a:t>
            </a:r>
          </a:p>
          <a:p>
            <a:r>
              <a:rPr lang="ar-SA" dirty="0" smtClean="0"/>
              <a:t>التدليل المفرط لا يساعد الطفل على تعلم واقع الحياة والظروف المحيطة </a:t>
            </a:r>
            <a:r>
              <a:rPr lang="ar-SA" dirty="0" err="1" smtClean="0"/>
              <a:t>به</a:t>
            </a:r>
            <a:r>
              <a:rPr lang="ar-SA" dirty="0" smtClean="0"/>
              <a:t> مما يؤدي لصعوبات في تحمل المسئولية والتشارك مع الآخرين في الكبر.</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القسوة:</a:t>
            </a:r>
          </a:p>
          <a:p>
            <a:r>
              <a:rPr lang="ar-SA" dirty="0" smtClean="0"/>
              <a:t>الأطفال بحاجة للشعور بالأمان والمحبة حتى ينطلقوا في استكشاف العالم من حولهم ويتعلموا تشكيل علاقات صحية. أما حين يتعرض الأطفال لمعاملة قاسية من ذويهم فإن العالم لا يعود له معنى بالنسبة لهم وستتأثر كل مجالات التعلم بتجربتهم القاسية وسيتعطل نموهم العاطفي والاجتماعي والثقافي.</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التضارب:</a:t>
            </a:r>
          </a:p>
          <a:p>
            <a:r>
              <a:rPr lang="ar-SA" dirty="0" smtClean="0"/>
              <a:t>مثال بسيط على التضارب هو عندما يتصرف الوالدان بطرق مختلفة في أمور متشابهة. مثلا يذهب الطفل إلى مكان ما من غير استئذان فيقوم والداه بمعاقبته بشدة، بينما قد يذهب مرة أخرى إلى نفس المكان من غير استئذان ويتغاضى الوالدان عن ذلك تماما من دون إعطاء أي سبب يمكن للطفل فهمه واستيعابه.</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6- المضايقة والتهديد:</a:t>
            </a:r>
          </a:p>
          <a:p>
            <a:r>
              <a:rPr lang="ar-SA" dirty="0" smtClean="0"/>
              <a:t>ويشتمل على تهديد الطفل بعقوبات شديدة أو غير مفهومة تثير الفزع في نفسه وخاصة إذا ترك الطفل ينتظر العقاب ولا يعلم متى وماذا سوف يحل </a:t>
            </a:r>
            <a:r>
              <a:rPr lang="ar-SA" dirty="0" err="1" smtClean="0"/>
              <a:t>به</a:t>
            </a:r>
            <a:r>
              <a:rPr lang="ar-SA" dirty="0" smtClean="0"/>
              <a:t>. وآثار المضايقة والتهديد تشبه آثار التحقير وإن كانت تتضمن عنصر ضغط إضافي. والتهديد يفزع الطفل مما يؤدي إلى تشويه نفسيته وتعطيل قدرته على التعامل مع المواقف العصيبة أو الضغوط.</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7- اختلال السيطرة:</a:t>
            </a:r>
          </a:p>
          <a:p>
            <a:r>
              <a:rPr lang="ar-SA" dirty="0" smtClean="0"/>
              <a:t>يأخذ اختلال السيطرة ثلاثة أشكال فهي إما مفقودة أو مفرطة أو غير متوازنة. ففقدان السيطرة يعرض الطفل لخطر إيذاء نفسه ويحرمه التجربة والحكمة المتناقلة عبر خبرة الكبار. والسيطرة المفرطة تحرم الطفل من فرص تأكيد الذات وتنميتها من جراء استكشاف العالم المحيط. أما السيطرة غير المتوازنة فتثير لدى الأطفال مشاعر القلق والاضطراب وقد تؤدي إلى عدد من المشاكل السلوكية فضلا عن إعاقتها النمو المعرفي للطفل.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8- العزل:</a:t>
            </a:r>
          </a:p>
          <a:p>
            <a:r>
              <a:rPr lang="ar-SA" dirty="0" smtClean="0"/>
              <a:t>إن عزل الطفل أو فصله عن التجارب الاجتماعية الطبيعية يحرمه من تكوين الصداقات وقد يؤدي </a:t>
            </a:r>
            <a:r>
              <a:rPr lang="ar-SA" dirty="0" err="1" smtClean="0"/>
              <a:t>به</a:t>
            </a:r>
            <a:r>
              <a:rPr lang="ar-SA" dirty="0" smtClean="0"/>
              <a:t> إلى الاكتئاب. فعزل الطفل يضر بنموه المعرفي والعاطفي والاجتماعي بشكل كبير ويرافقه عادة أشكال أخرى من الاعتداء العاطفي وغالبا الاعتداء الجنسي.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9- الرفض:</a:t>
            </a:r>
          </a:p>
          <a:p>
            <a:r>
              <a:rPr lang="ar-SA" dirty="0" smtClean="0"/>
              <a:t>عندما يرفض أحد الوالدين الطفل فإنه يشوه صورته الذاتية ويشعره بعدم قيمته. والأطفال الذين يشعرون برفض ذويهم منذ البداية يعتمدون على تنمية أنماط سلوكية مضطربة لطمأنة النفس. والطفل الذي يتعرض للرفض في صغره يمتلك فرصة ضئيلة في أن يصبح طبيعيا في كبره. ويجب على الوالدين انتقاد أفعال الطفل وليس شخصيته. يجب أن يوضح الوالدان للطفل أنهما لا يرفضانه هو بل يرفضان أفعاله ويحددان الفعل المرفوض.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رابعا الإساءة اللفظية:</a:t>
            </a:r>
            <a:endParaRPr lang="ar-SA" dirty="0"/>
          </a:p>
        </p:txBody>
      </p:sp>
      <p:sp>
        <p:nvSpPr>
          <p:cNvPr id="3" name="عنصر نائب للمحتوى 2"/>
          <p:cNvSpPr>
            <a:spLocks noGrp="1"/>
          </p:cNvSpPr>
          <p:nvPr>
            <p:ph idx="1"/>
          </p:nvPr>
        </p:nvSpPr>
        <p:spPr/>
        <p:txBody>
          <a:bodyPr/>
          <a:lstStyle/>
          <a:p>
            <a:r>
              <a:rPr lang="ar-SA" dirty="0" smtClean="0"/>
              <a:t>وهي الاستمرار في استخدام الألفاظ النابية والألفاظ السلبية وإعطاء الطفل ألقابا أو معلومات عن شخصيته أو سلوكياته، وتوجيه السباب للطفل وعدم التحدث  معه والصراخ المستمر.</a:t>
            </a:r>
          </a:p>
          <a:p>
            <a:r>
              <a:rPr lang="ar-SA" dirty="0" smtClean="0"/>
              <a:t>ويؤدي هذا النوع من الإساءة إلى تحطيم معنويات الطفل ومن مظاهره السخرية من عيوب الطفل وإخفاقاته الطبيعية، والاستهزاء </a:t>
            </a:r>
            <a:r>
              <a:rPr lang="ar-SA" dirty="0" err="1" smtClean="0"/>
              <a:t>به</a:t>
            </a:r>
            <a:r>
              <a:rPr lang="ar-SA" dirty="0" smtClean="0"/>
              <a:t> كوصفه بأوصاف الحيوانات وإطلاق الأوصاف السيئة عليه.</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خامسا- الإساءة الجنسية:</a:t>
            </a:r>
            <a:endParaRPr lang="ar-SA" dirty="0"/>
          </a:p>
        </p:txBody>
      </p:sp>
      <p:sp>
        <p:nvSpPr>
          <p:cNvPr id="3" name="عنصر نائب للمحتوى 2"/>
          <p:cNvSpPr>
            <a:spLocks noGrp="1"/>
          </p:cNvSpPr>
          <p:nvPr>
            <p:ph idx="1"/>
          </p:nvPr>
        </p:nvSpPr>
        <p:spPr/>
        <p:txBody>
          <a:bodyPr/>
          <a:lstStyle/>
          <a:p>
            <a:r>
              <a:rPr lang="ar-SA" dirty="0" smtClean="0"/>
              <a:t>الإساءة الجنسية تعتبر من المشاكل أو المصاعب المأساوية التي تؤثر على الأطفال مهما اختلفت أعمارهم أو طرق حياتهم وغالبا ما تكون هذه الإساءة من أشخاص يثق بهم الأطفال كالأقارب والجيران والأصدقاء وحتى الأهل. وعادة الإساءة الجنسية لا تكون تصرفا أو سلوكا يصاحبه عنف وهي مشكلة سرية لا يخبر عنها الطفل، وذلك بسبب عدم رغبة الأطفال إزعاج ذويهم ولشعورهم بالخجل الشديد وأنهم السبب في حدوث الإساءة من شخص معروف للطفل، كما أنها تستمر لفترات طويلة من الزمن</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cs typeface="Arial" pitchFamily="34" charset="0"/>
              </a:rPr>
              <a:t>دور وسائل الإعلام في الحد من العنف ضد الأطفال:</a:t>
            </a:r>
            <a:endParaRPr lang="ar-SA" sz="4000" dirty="0"/>
          </a:p>
        </p:txBody>
      </p:sp>
      <p:sp>
        <p:nvSpPr>
          <p:cNvPr id="3" name="عنصر نائب للمحتوى 2"/>
          <p:cNvSpPr>
            <a:spLocks noGrp="1"/>
          </p:cNvSpPr>
          <p:nvPr>
            <p:ph idx="1"/>
          </p:nvPr>
        </p:nvSpPr>
        <p:spPr/>
        <p:txBody>
          <a:bodyPr/>
          <a:lstStyle/>
          <a:p>
            <a:r>
              <a:rPr lang="ar-SA" dirty="0" smtClean="0"/>
              <a:t>تلعب وسائل الإعلام المختلفة أدوارا مهمة في قضية العنف ضد الأطفال. فهي من جهة تقوم بتأجيج هذه الظاهرة وتعميقها، كما أنها من جهة أخرى تستطيع أن تسهم في الحد منها وتشذيبها وإنهاء خطرها على الأطفال والمجتمع.</a:t>
            </a:r>
          </a:p>
          <a:p>
            <a:r>
              <a:rPr lang="ar-SA" dirty="0" smtClean="0"/>
              <a:t>ويمكن بث البرامج والرسائل التي تحض على عدم اللجوء إلى العنف والتنفير منه بأسلوب مشوق، ويمكن الحديث للأطفال بعد تلقي الرسائل الإعلامية عن الآثار السلبية للعنف عليهم وعلى المجتمع لزيادة الوعي لديهم حول هذه القضية وتحصينهم ضدها.</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2458</TotalTime>
  <Words>1161</Words>
  <Application>Microsoft Office PowerPoint</Application>
  <PresentationFormat>A4 Paper (210x297 mm)‎</PresentationFormat>
  <Paragraphs>52</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الحادية عشرة</vt:lpstr>
      <vt:lpstr>النقاط الأساسية:</vt:lpstr>
      <vt:lpstr>ثانيا- الإهمال وأثره على الطفل:</vt:lpstr>
      <vt:lpstr>الشريحة 5</vt:lpstr>
      <vt:lpstr>الشريحة 6</vt:lpstr>
      <vt:lpstr>الشريحة 7</vt:lpstr>
      <vt:lpstr>ثالثا- الإساءة النفسية وأثرها على الطفل:</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رابعا الإساءة اللفظية:</vt:lpstr>
      <vt:lpstr>خامسا- الإساءة الجنسية:</vt:lpstr>
      <vt:lpstr>دور وسائل الإعلام في الحد من العنف ضد الأطفال:</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255</cp:revision>
  <dcterms:created xsi:type="dcterms:W3CDTF">2009-10-14T19:14:34Z</dcterms:created>
  <dcterms:modified xsi:type="dcterms:W3CDTF">2012-11-21T14:21:06Z</dcterms:modified>
</cp:coreProperties>
</file>