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300" r:id="rId2"/>
    <p:sldId id="257" r:id="rId3"/>
    <p:sldId id="267" r:id="rId4"/>
    <p:sldId id="302" r:id="rId5"/>
    <p:sldId id="315" r:id="rId6"/>
    <p:sldId id="308" r:id="rId7"/>
    <p:sldId id="316" r:id="rId8"/>
    <p:sldId id="317" r:id="rId9"/>
    <p:sldId id="309" r:id="rId10"/>
    <p:sldId id="310" r:id="rId11"/>
    <p:sldId id="318" r:id="rId12"/>
    <p:sldId id="319" r:id="rId13"/>
    <p:sldId id="311" r:id="rId14"/>
    <p:sldId id="320" r:id="rId15"/>
    <p:sldId id="303" r:id="rId16"/>
    <p:sldId id="312" r:id="rId17"/>
    <p:sldId id="313" r:id="rId18"/>
    <p:sldId id="314" r:id="rId19"/>
    <p:sldId id="304" r:id="rId20"/>
    <p:sldId id="305" r:id="rId21"/>
    <p:sldId id="306" r:id="rId22"/>
    <p:sldId id="307" r:id="rId23"/>
    <p:sldId id="301"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2373" autoAdjust="0"/>
  </p:normalViewPr>
  <p:slideViewPr>
    <p:cSldViewPr>
      <p:cViewPr>
        <p:scale>
          <a:sx n="60" d="100"/>
          <a:sy n="60" d="100"/>
        </p:scale>
        <p:origin x="-648" y="-270"/>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اسم المقرر: </a:t>
            </a:r>
            <a:r>
              <a:rPr lang="ar-SA" sz="2800" dirty="0" smtClean="0"/>
              <a:t>علم الاجتماع الأسرة والطفولة</a:t>
            </a:r>
            <a:endParaRPr lang="ar-SA" sz="2800" dirty="0" smtClean="0">
              <a:solidFill>
                <a:schemeClr val="tx1"/>
              </a:solidFill>
            </a:endParaRPr>
          </a:p>
          <a:p>
            <a:endParaRPr lang="ar-SA" sz="2800"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الثانية عشرة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914400" y="36576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rtl="0" eaLnBrk="0" hangingPunct="0">
              <a:defRPr/>
            </a:pPr>
            <a:r>
              <a:rPr lang="ar-SA" sz="4400" dirty="0" smtClean="0">
                <a:solidFill>
                  <a:schemeClr val="accent1">
                    <a:lumMod val="75000"/>
                  </a:schemeClr>
                </a:solidFill>
                <a:cs typeface="Arial" charset="0"/>
              </a:rPr>
              <a:t>حقوق الأسرة</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النقاط الأساسية:</a:t>
            </a:r>
            <a:endParaRPr lang="en-US" dirty="0">
              <a:solidFill>
                <a:srgbClr val="C00000"/>
              </a:solidFill>
            </a:endParaRPr>
          </a:p>
        </p:txBody>
      </p:sp>
      <p:sp>
        <p:nvSpPr>
          <p:cNvPr id="7171" name="Text Placeholder 5"/>
          <p:cNvSpPr>
            <a:spLocks noGrp="1"/>
          </p:cNvSpPr>
          <p:nvPr>
            <p:ph idx="1"/>
          </p:nvPr>
        </p:nvSpPr>
        <p:spPr>
          <a:xfrm>
            <a:off x="533400" y="1600200"/>
            <a:ext cx="8877300" cy="4038599"/>
          </a:xfrm>
        </p:spPr>
        <p:txBody>
          <a:bodyPr/>
          <a:lstStyle/>
          <a:p>
            <a:pPr rtl="1" eaLnBrk="1" hangingPunct="1">
              <a:buFont typeface="Arial" pitchFamily="34" charset="0"/>
              <a:buChar char="•"/>
            </a:pPr>
            <a:r>
              <a:rPr lang="ar-SA" b="1" dirty="0" smtClean="0">
                <a:cs typeface="Arial" pitchFamily="34" charset="0"/>
              </a:rPr>
              <a:t>الاتحاد الدولي للمؤسسات العائلية.</a:t>
            </a:r>
          </a:p>
          <a:p>
            <a:pPr rtl="1" eaLnBrk="1" hangingPunct="1">
              <a:buFont typeface="Arial" pitchFamily="34" charset="0"/>
              <a:buChar char="•"/>
            </a:pPr>
            <a:r>
              <a:rPr lang="ar-SA" b="1" dirty="0" smtClean="0">
                <a:cs typeface="Arial" pitchFamily="34" charset="0"/>
              </a:rPr>
              <a:t>الإعلان العالمي لحقوق الأسرة.</a:t>
            </a:r>
          </a:p>
          <a:p>
            <a:pPr rtl="1" eaLnBrk="1" hangingPunct="1">
              <a:buFont typeface="Arial" pitchFamily="34" charset="0"/>
              <a:buChar char="•"/>
            </a:pPr>
            <a:r>
              <a:rPr lang="ar-SA" b="1" dirty="0" smtClean="0">
                <a:cs typeface="Arial" pitchFamily="34" charset="0"/>
              </a:rPr>
              <a:t>السنة الدولية للأسرة.</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الاتحاد الدولي للمؤسسات العائلية:</a:t>
            </a:r>
            <a:endParaRPr lang="ar-SA" dirty="0"/>
          </a:p>
        </p:txBody>
      </p:sp>
      <p:sp>
        <p:nvSpPr>
          <p:cNvPr id="3" name="عنصر نائب للمحتوى 2"/>
          <p:cNvSpPr>
            <a:spLocks noGrp="1"/>
          </p:cNvSpPr>
          <p:nvPr>
            <p:ph idx="1"/>
          </p:nvPr>
        </p:nvSpPr>
        <p:spPr/>
        <p:txBody>
          <a:bodyPr/>
          <a:lstStyle/>
          <a:p>
            <a:r>
              <a:rPr lang="ar-SA" sz="2800" dirty="0" smtClean="0"/>
              <a:t>وهو عبارة عن منظمة تضم الجمعيات والمؤسسات العاملة في مجال الأسرة، والتي تكونت بعد الحرب العالمية الثانية 1946 ومقرها في مدينة باريس، والاتحاد فريد من نوعه حيث يضم أعضاء حكوميين وأعضاء غير حكوميين.</a:t>
            </a:r>
          </a:p>
          <a:p>
            <a:r>
              <a:rPr lang="ar-SA" sz="2800" b="1" dirty="0" smtClean="0"/>
              <a:t>ويسعى الاتحاد لتحقيق الأهداف التالية:</a:t>
            </a:r>
          </a:p>
          <a:p>
            <a:r>
              <a:rPr lang="ar-SA" sz="2800" dirty="0" smtClean="0"/>
              <a:t>1- تعزيز وتشجيع التعاون بين كل الهيئات الخاصة والعامة التي تشارك في أهداف الاتحاد.</a:t>
            </a:r>
          </a:p>
          <a:p>
            <a:r>
              <a:rPr lang="ar-SA" sz="2800" dirty="0" smtClean="0"/>
              <a:t>2- دعم وتعزيز التعاون بين العائلات في العالم وحثها على النهوض بمسئولياتها المشتركة بغية إقرار السعادة والعدالة والسلام في العالم.</a:t>
            </a:r>
            <a:endParaRPr lang="ar-SA"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3- تمثيل مصالح العائلة والتعبير عن احتياجاتها وتطلعاتها لدى المؤسسة الدولية وإبرازها أهمية العائلة بالنسبة للمجتمع البشري.</a:t>
            </a:r>
          </a:p>
          <a:p>
            <a:r>
              <a:rPr lang="ar-SA" dirty="0" smtClean="0"/>
              <a:t>4- عرض توصيات الاتحاد الدولي للمؤسسات العائلية على المؤسسات الوطنية.</a:t>
            </a:r>
          </a:p>
          <a:p>
            <a:r>
              <a:rPr lang="ar-SA" dirty="0" smtClean="0"/>
              <a:t>5- تيسير وتنفيذ كافة الدراسات والأبحاث التي من شأنها تحسين ظروف العائلة في المجتمع.</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1- المؤتمر الأول للحقوق الاجتماعية للأسرة:</a:t>
            </a:r>
          </a:p>
          <a:p>
            <a:r>
              <a:rPr lang="ar-SA" dirty="0" smtClean="0"/>
              <a:t>ونعرض فيما يلي أهم النتائج والتوصيات التي انتهى إليها المؤتمر:</a:t>
            </a:r>
          </a:p>
          <a:p>
            <a:r>
              <a:rPr lang="ar-SA" dirty="0" smtClean="0">
                <a:solidFill>
                  <a:srgbClr val="0070C0"/>
                </a:solidFill>
              </a:rPr>
              <a:t>(أ) الحقوق الاجتماعية لمصلحة الطفل: </a:t>
            </a:r>
            <a:r>
              <a:rPr lang="ar-SA" dirty="0" smtClean="0"/>
              <a:t>الحق في الحياة والحق في الرعاية الصحية في بيئة أسرية تتكون من أب وأم، وأيضا الحق في التعليم في إطار السياسة التعليمية التي تتضمن المساواة في الفرص التعليمية والإعداد المهني والحق في الحماية من سؤ القسوة والمعاملة والمخدرات. وللطفل حق العيش في إطار الأسرة التي تنعم بالحرية والاطمئنان باعتباره فردا في مجموعة وعضوا من أعضائها.</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solidFill>
                  <a:srgbClr val="0070C0"/>
                </a:solidFill>
              </a:rPr>
              <a:t>(ب) الحقوق الاجتماعية لمصلحة الأبوين: </a:t>
            </a:r>
            <a:r>
              <a:rPr lang="ar-SA" dirty="0" smtClean="0"/>
              <a:t>من المستحسن أن يتولى الأبوان ممارسة التخطيط الأسري في ضؤ الأوضاع الاجتماعية والاقتصادية السائدة. وعلى المؤسسات التعليمية أن تهدف إلى زيادة الوعي لدى الذكر والأنثى، على حد سواء بدور الأم والأب. وللطفل الحق في أن يحمل جنسية الأم في حالة الزواج المختلط. وعلى الأسرة والمدرسة أن يتعاونا لمساعدة البنت والولد بصفتهما أما أو أبا في المستقبل. ولكل أسرة الحق في التمتع بالعيش في جو من السلام والأمن.</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solidFill>
                  <a:srgbClr val="0070C0"/>
                </a:solidFill>
              </a:rPr>
              <a:t>(ج) الحقوق الاجتماعية بالنسبة لمسئولية الحكومات: </a:t>
            </a:r>
            <a:r>
              <a:rPr lang="ar-SA" dirty="0" smtClean="0"/>
              <a:t>يتعين على السلطات العامة أن تعترف بالأسرة على أساس أنها الوحدة الأساسية للمجتمع. ولابد من صياغة ميثاق يحدد حقوق الأسرة، وأن تقوم السلطات بمعاملة الأسرة باعتبارها شريكا يساهم بطريقة نشطة في الحوار من أجل رسم السياسة الأسرية وصياغتها. ولا يجوز لأي حكومة أو سلطة تتولى وضع السياسات الأسرية وتنفيذها أن تتدخل بطريقة من شأنها أن تؤثر سلبيا على الأسرة أو أن تحل محلها.</a:t>
            </a:r>
            <a:endParaRPr lang="ar-SA" dirty="0">
              <a:solidFill>
                <a:srgbClr val="0070C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2- المؤتمر الثاني للحقوق القانونية للأسرة:</a:t>
            </a:r>
          </a:p>
          <a:p>
            <a:r>
              <a:rPr lang="ar-SA" dirty="0" smtClean="0"/>
              <a:t>عقد في (وارسو) ببولندا من 6-8 مارس 1992 والذي يهدف إلى عرض الحقوق القانونية للأسرة.</a:t>
            </a:r>
          </a:p>
          <a:p>
            <a:r>
              <a:rPr lang="ar-SA" dirty="0" smtClean="0"/>
              <a:t>وبعد مناقشات استمرت على مدار 6 جلسات أوصى المؤتمر بمجموعة من التوصيات انتظمت في أربعة محاور: حقوق الأسرة القانونية كما وردت في الوثائق الدولية ودساتير الدول، وحقوق الأسرة في الأديان والأيديولوجيات، وحقوق الأسرة الخاصة بالمحافظة على هوية الأسرة الثقافية، وحقوق الأسرة من الجانب القانوني.</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3- المؤتمر الثاني للحقوق الاقتصادية للأسرة:</a:t>
            </a:r>
          </a:p>
          <a:p>
            <a:r>
              <a:rPr lang="ar-SA" dirty="0" smtClean="0"/>
              <a:t>عقد في (</a:t>
            </a:r>
            <a:r>
              <a:rPr lang="ar-SA" dirty="0" err="1" smtClean="0"/>
              <a:t>موريتيبا</a:t>
            </a:r>
            <a:r>
              <a:rPr lang="ar-SA" dirty="0" smtClean="0"/>
              <a:t>) في البرازيل من 22-26 نوفمبر 1992 وانتهي إلى مجموعة من التوصيات انتظمت في البنود التالية: الأوضاع الاقتصادية للأسرة في كل منطقة من مناطق الاتحاد، وتحليل السياسات الحكومية وتأثيرها على الأوضاع الاقتصادية للأسرة، والسياسات غير الحكومية وتأثيرها على الوضع الاقتصادي للأسرة، ومجموعات السكان </a:t>
            </a:r>
            <a:r>
              <a:rPr lang="ar-SA" dirty="0" err="1" smtClean="0"/>
              <a:t>المهمشة</a:t>
            </a:r>
            <a:r>
              <a:rPr lang="ar-SA" dirty="0" smtClean="0"/>
              <a:t> بسبب الفقر، والعمل والوضع الاقتصادي للأسرة، وأخيرا خطوط تفكير عريضة وتوصيات عامة: التفكير شموليا والعمل محليا. من أهمها:</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 تطوير التعاون بين الحكومات والعاملين الاجتماعيين والمنظمات غير الحكومية وبين القطاع الخاص من جهة، والتعاون بين المنظمات غير الحكومية في البلدان الصناعية ونظيراتها في البلدان الفقيرة من جهة أخرى.</a:t>
            </a:r>
          </a:p>
          <a:p>
            <a:r>
              <a:rPr lang="ar-SA" dirty="0" smtClean="0"/>
              <a:t>- التشديد على الحاجة إلى وضع سياسات عامة ترمي إلى تحفيز الثقافة والقيم لدى الأسرة على المستوى الوطني في سبيل التخفيف من التأثير الهدام لوسائل الإعلام.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 توجيه انتباه الحكومات والمنظمات غير الحكومية إلى التصدي قبل فوات الأوان لمواقف ونزعات المتطرفين والمتزمتين الذين يهددون على نحو متواصل الأسرة والمرأة والأقليات.</a:t>
            </a:r>
          </a:p>
          <a:p>
            <a:r>
              <a:rPr lang="ar-SA" dirty="0" smtClean="0"/>
              <a:t>- ضرورة زيادة الاحتراف في عمل المنظمات غير الحكومية دون المساس باستقلالية الأسرة وأولويتها في أخذ زمام المبادرة.</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4- المؤتمر الرابع للحقوق الثقافية:</a:t>
            </a:r>
          </a:p>
          <a:p>
            <a:r>
              <a:rPr lang="ar-SA" dirty="0" smtClean="0"/>
              <a:t>عقد المؤتمر الرابع للحقوق الثقافية في القاهرة في الفترة من 21-25 سبتمبر 1993 حيث تعرض المؤتمر لوضع الأسرة والتراث الثقافي وأثر الإعلام والتكنولوجيا على الثقافة الأسرية والسياسات الثقافية وانعكاساتها على المجتمع.</a:t>
            </a:r>
          </a:p>
          <a:p>
            <a:r>
              <a:rPr lang="ar-SA" dirty="0" smtClean="0"/>
              <a:t>وانتهى المؤتمر إلى مجموعة من التوصيات العامة من أهمها قيام الاتحاد الدولي للمؤسسات العائلية بإصدار دليل للآباء والأمهات حول الأسس التربوية مع بيان حقوق الأسرة ومسئوليتها.</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ومن أهم توصيات المؤتمر أهمية احترام حقوق الأسرة في الحفاظ على التراث وكفالة التوازن بين الفرد والمجتمع من خلال تحديد ودعم القيم المشتركة بين المجتمعات بجانب احترام التنوع والاختلاف الثقافي. ومراعاة حق الأسرة في المعرفة والتعلم والحفاظ على هويتها وحمايتها من الداخل والخارج. كما تم اقتراح وجود مستشار اجتماعي بالتليفزيون للإسهام في مراجعة البرامج مع الاهتمام بزيادة برامج الحوار الهادفة وتشجيع إنشاء جمعيات لحماية الأسر من </a:t>
            </a:r>
            <a:r>
              <a:rPr lang="ar-SA" smtClean="0"/>
              <a:t>البرامج الضارة.</a:t>
            </a:r>
            <a:endParaRPr lang="ar-SA"/>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الإعلان العالمي لحقوق الأسرة:</a:t>
            </a:r>
            <a:endParaRPr lang="ar-SA" dirty="0"/>
          </a:p>
        </p:txBody>
      </p:sp>
      <p:sp>
        <p:nvSpPr>
          <p:cNvPr id="3" name="عنصر نائب للمحتوى 2"/>
          <p:cNvSpPr>
            <a:spLocks noGrp="1"/>
          </p:cNvSpPr>
          <p:nvPr>
            <p:ph idx="1"/>
          </p:nvPr>
        </p:nvSpPr>
        <p:spPr/>
        <p:txBody>
          <a:bodyPr/>
          <a:lstStyle/>
          <a:p>
            <a:r>
              <a:rPr lang="ar-SA" dirty="0" smtClean="0"/>
              <a:t>هدفت المؤتمرات السابقة إلى محاولة التوصل إلى إعلان عالمي لحقوق الأسرة، وقد وضع الاتحاد الدولي للمؤسسات العائلية مشروعا لهذا الإعلان تمهيدا لإعلانه من خلال الجمعية العامة للأمم المتحدة عام 1994. وقد طالب العرب وخصوصا مصر بتعديل المادة الثانية من هذا الإعلان بحيث تصبح حرية تكوين الأسرة في إطار الأديان ونظم المجتمعات.</a:t>
            </a:r>
          </a:p>
          <a:p>
            <a:r>
              <a:rPr lang="ar-SA" dirty="0" smtClean="0"/>
              <a:t>ومن المهم التعرف على أهم بنود هذا الإعلان:</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المادة (1): الأسرة هي الوحدة الأساسية للمجتمع وهي مجموعة من الأشخاص  والوظائف والحقوق والواجبات وواقع وجداني وتربوي وثقافي ومدني واقتصادي واجتماعي. والأسرة بيئة طبيعية لنمو ورفاهة جميع أفرادها ومكان متميز للتبادل والنقل والتضامن بين الأجيال ويجب احترامها وتوفير الحماية والدعم لها.</a:t>
            </a:r>
          </a:p>
          <a:p>
            <a:r>
              <a:rPr lang="ar-SA" dirty="0" smtClean="0"/>
              <a:t>المادة (4): تقع على عاتق الوالدين المسئولية الأولى بصفة تضامنية  في تربية الطفل وتعليمه ويجب على الدولة أن تقدم للأسرة الدعم التربوي والعون الاجتماعي والمادي.</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المادة (5): للأمومة والطفولة الحق في التمتع بالاحترام والمساعدة والحماية اللازمتين سواء قبل الولادة أو بعدها. وينعم كل الأطفال بنفس الحقوق ولاسيما فيما يتعلق بالحماية الاجتماعية.</a:t>
            </a:r>
          </a:p>
          <a:p>
            <a:r>
              <a:rPr lang="ar-SA" sz="2800" dirty="0" smtClean="0"/>
              <a:t>المادة (7): نظرا لأهمية السكن بالنسبة لحياة الفرد والأسرة فإن المسكن يشكل حقا أساسيا من الحقوق الأسرية وبناء على ذلك فلكل أسرة الحق في الحصول على مسكن ملائم ومجهز بطريقة تمكنها من الترعرع.</a:t>
            </a:r>
          </a:p>
          <a:p>
            <a:r>
              <a:rPr lang="ar-SA" dirty="0" smtClean="0"/>
              <a:t>المادة (8) البيئة عنصر ضروري لنوع معيشة الأسرة ولابد من وضع سياسات تتوافق مع البيئة في جميع جوانبها.</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المادة (9): يجب أن تتمكن الأسرة من الوصول إلى وسائل الاتصال باعتبارها عناصر تتعلق بالتربية والإعلام والثقافة والعلاقات بين الأفراد والترفيه.</a:t>
            </a:r>
          </a:p>
          <a:p>
            <a:r>
              <a:rPr lang="ar-SA" dirty="0" smtClean="0"/>
              <a:t>المادة (10): للأسرة الحق في الاشتراك في الجمعيات من أجل الدفاع عن مصالحها المعنوية والمادية. ويجب على الدولة أن تكفل للأسرة صفتها التمثيلية الدائمة وأن تضمنها.</a:t>
            </a:r>
          </a:p>
          <a:p>
            <a:r>
              <a:rPr lang="ar-SA" dirty="0" smtClean="0"/>
              <a:t>المادة (11): يجب مراعاة العواقب الأخلاقية الناجمة عن الأبحاث المتعلقة بعلم الحياة وآثارها المتعلقة بالفرد والأسرة.</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السنة الدولية للأسرة:</a:t>
            </a:r>
            <a:endParaRPr lang="ar-SA" dirty="0"/>
          </a:p>
        </p:txBody>
      </p:sp>
      <p:sp>
        <p:nvSpPr>
          <p:cNvPr id="3" name="عنصر نائب للمحتوى 2"/>
          <p:cNvSpPr>
            <a:spLocks noGrp="1"/>
          </p:cNvSpPr>
          <p:nvPr>
            <p:ph idx="1"/>
          </p:nvPr>
        </p:nvSpPr>
        <p:spPr/>
        <p:txBody>
          <a:bodyPr/>
          <a:lstStyle/>
          <a:p>
            <a:r>
              <a:rPr lang="ar-SA" dirty="0" smtClean="0"/>
              <a:t>أعلنت الجمعية العامة للأمم المتحدة سنة 1994 سنة دولية للأسرة تحت شعار (الأسرة: الموارد والمسئوليات في عالم متغير).</a:t>
            </a:r>
          </a:p>
          <a:p>
            <a:r>
              <a:rPr lang="ar-SA" dirty="0" smtClean="0"/>
              <a:t>وتم تعيين لجنة التنمية الاجتماعية كهيئة تحضيرية للسنة الدولية للأسرة. كما قررت الجمعية العامة للأمم المتحدة أن يكون الاحتفال بها مركزا على الإطار المحلي والإقليمي والوطني وأن تساعد فيها الأمم المتحدة ومؤسساتها. ودعت جميع الدول الأعضاء إلى إنشاء آليات كلجان وطنية تتولى مهمة التنسيق والتحضير للسنة والاحتفال بها.</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أهداف ومبادئ السنة الدولية للأسرة:</a:t>
            </a:r>
          </a:p>
          <a:p>
            <a:r>
              <a:rPr lang="ar-SA" dirty="0" smtClean="0"/>
              <a:t>- زيادة الوعي بقضايا الأسرة لدى الحكومات وفي القطاع الخاص، وإبراز أهميتها ووظيفتها ومشاكلها.</a:t>
            </a:r>
          </a:p>
          <a:p>
            <a:r>
              <a:rPr lang="ar-SA" dirty="0" smtClean="0"/>
              <a:t>- تعزيز المؤسسات الوطنية لكي تصنع وتنفذ السياسات المتعلقة بالأسرة.</a:t>
            </a:r>
          </a:p>
          <a:p>
            <a:r>
              <a:rPr lang="ar-SA" dirty="0" smtClean="0"/>
              <a:t>- تشجيع الجهود الوطنية المحلية والإقليمية الوطنية لتنفيذ برامج محددة بشأن الأسرة.</a:t>
            </a:r>
          </a:p>
          <a:p>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 توفير الحماية والمساعدة للأسرة على أوسع نطاق ممكن كي تمكن من أن تضطلع بمسئولياتها بالكامل داخل المجتمع المحلي.</a:t>
            </a:r>
          </a:p>
          <a:p>
            <a:r>
              <a:rPr lang="ar-SA" dirty="0" smtClean="0"/>
              <a:t>- تتخذ الأسرة أشكالا متنوعة كما تتباين وظائفها من بلد إلى آخر وداخل كل مجتمع وطني وبناء على ذلك ينبغي أن تشمل السنة الدولية احتياجات جميع الأسر وتعمل على تلبيتها.</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أما </a:t>
            </a:r>
            <a:r>
              <a:rPr lang="ar-SA" b="1" dirty="0" smtClean="0"/>
              <a:t>المبادئ</a:t>
            </a:r>
            <a:r>
              <a:rPr lang="ar-SA" dirty="0" smtClean="0"/>
              <a:t> الأساسية التي ينبغي الاهتمام بها في برنامج الاحتفال بالسنة الدولية للأسرة فهي:</a:t>
            </a:r>
          </a:p>
          <a:p>
            <a:r>
              <a:rPr lang="ar-SA" sz="2800" dirty="0" smtClean="0"/>
              <a:t>- ينبغي أن تسعى الأنشطة المراد تنظيمها من أجل التحضير للسنة الدولية للأسرة والاحتفال بها إلى تعزيز حقوق الإنسان الأساسية والحريات الأساسية الممنوحة لجميع الأفراد بموجب الصكوك المتفق عليها دوليا والتي وضعت تحت رعاية الأمم المتحدة.</a:t>
            </a:r>
          </a:p>
          <a:p>
            <a:r>
              <a:rPr lang="ar-SA" dirty="0" smtClean="0"/>
              <a:t>- ينبغي أن تهدف السياسات إلى تعزيز المساواة بين الرجل والمرأة داخل الأسرة وإلى تحقيق تقاسم المسئوليات الأسرية.</a:t>
            </a:r>
          </a:p>
          <a:p>
            <a:r>
              <a:rPr lang="ar-SA" dirty="0" smtClean="0"/>
              <a:t>- ينبغي أن تدعم البرامج وتساعد الأسرة في القيام بوظائفها.</a:t>
            </a:r>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2477</TotalTime>
  <Words>1354</Words>
  <Application>Microsoft Office PowerPoint</Application>
  <PresentationFormat>A4 Paper (210x297 mm)‎</PresentationFormat>
  <Paragraphs>60</Paragraphs>
  <Slides>23</Slides>
  <Notes>0</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Office Theme</vt:lpstr>
      <vt:lpstr>الشريحة 1</vt:lpstr>
      <vt:lpstr>المحاضرة الثانية عشرة</vt:lpstr>
      <vt:lpstr>النقاط الأساسية:</vt:lpstr>
      <vt:lpstr>الاتحاد الدولي للمؤسسات العائلية:</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الإعلان العالمي لحقوق الأسرة:</vt:lpstr>
      <vt:lpstr>الشريحة 16</vt:lpstr>
      <vt:lpstr>الشريحة 17</vt:lpstr>
      <vt:lpstr>الشريحة 18</vt:lpstr>
      <vt:lpstr>السنة الدولية للأسرة:</vt:lpstr>
      <vt:lpstr>الشريحة 20</vt:lpstr>
      <vt:lpstr>الشريحة 21</vt:lpstr>
      <vt:lpstr>الشريحة 22</vt:lpstr>
      <vt:lpstr>الشريحة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262</cp:revision>
  <dcterms:created xsi:type="dcterms:W3CDTF">2009-10-14T19:14:34Z</dcterms:created>
  <dcterms:modified xsi:type="dcterms:W3CDTF">2012-11-21T14:23:21Z</dcterms:modified>
</cp:coreProperties>
</file>