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0" r:id="rId2"/>
    <p:sldId id="257" r:id="rId3"/>
    <p:sldId id="267" r:id="rId4"/>
    <p:sldId id="308" r:id="rId5"/>
    <p:sldId id="302" r:id="rId6"/>
    <p:sldId id="309" r:id="rId7"/>
    <p:sldId id="318" r:id="rId8"/>
    <p:sldId id="303" r:id="rId9"/>
    <p:sldId id="319" r:id="rId10"/>
    <p:sldId id="320" r:id="rId11"/>
    <p:sldId id="304" r:id="rId12"/>
    <p:sldId id="315" r:id="rId13"/>
    <p:sldId id="305" r:id="rId14"/>
    <p:sldId id="310" r:id="rId15"/>
    <p:sldId id="311" r:id="rId16"/>
    <p:sldId id="312" r:id="rId17"/>
    <p:sldId id="313" r:id="rId18"/>
    <p:sldId id="314" r:id="rId19"/>
    <p:sldId id="306" r:id="rId20"/>
    <p:sldId id="321" r:id="rId21"/>
    <p:sldId id="316" r:id="rId22"/>
    <p:sldId id="322" r:id="rId23"/>
    <p:sldId id="317" r:id="rId24"/>
    <p:sldId id="307" r:id="rId25"/>
    <p:sldId id="301"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rtl="0" eaLnBrk="0" hangingPunct="0">
              <a:defRPr/>
            </a:pPr>
            <a:r>
              <a:rPr lang="ar-SA" sz="4400" dirty="0" smtClean="0">
                <a:solidFill>
                  <a:schemeClr val="accent1">
                    <a:lumMod val="75000"/>
                  </a:schemeClr>
                </a:solidFill>
                <a:cs typeface="Arial" charset="0"/>
              </a:rPr>
              <a:t>ظاهرة التوافق الزواجي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normAutofit fontScale="92500" lnSpcReduction="10000"/>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خلفية الدراسة.</a:t>
            </a:r>
          </a:p>
          <a:p>
            <a:pPr rtl="1" eaLnBrk="1" hangingPunct="1">
              <a:buFont typeface="Arial" pitchFamily="34" charset="0"/>
              <a:buChar char="•"/>
            </a:pPr>
            <a:r>
              <a:rPr lang="ar-SA" b="1" dirty="0" smtClean="0">
                <a:cs typeface="Arial" pitchFamily="34" charset="0"/>
              </a:rPr>
              <a:t>عمل المرأة.</a:t>
            </a:r>
          </a:p>
          <a:p>
            <a:pPr rtl="1" eaLnBrk="1" hangingPunct="1">
              <a:buFont typeface="Arial" pitchFamily="34" charset="0"/>
              <a:buChar char="•"/>
            </a:pPr>
            <a:r>
              <a:rPr lang="ar-SA" b="1" dirty="0" smtClean="0">
                <a:cs typeface="Arial" pitchFamily="34" charset="0"/>
              </a:rPr>
              <a:t>مشكلات المرأة العاملة.</a:t>
            </a:r>
          </a:p>
          <a:p>
            <a:pPr rtl="1" eaLnBrk="1" hangingPunct="1">
              <a:buFont typeface="Arial" pitchFamily="34" charset="0"/>
              <a:buChar char="•"/>
            </a:pPr>
            <a:r>
              <a:rPr lang="ar-SA" b="1" dirty="0" smtClean="0">
                <a:cs typeface="Arial" pitchFamily="34" charset="0"/>
              </a:rPr>
              <a:t>المنهج والإجراءات: (مجتمع الدراسة - أداة الدراسة - صدق المقياس - ثبات المقياس - إجراءات الدراسة – متغيرات الدراسة).</a:t>
            </a:r>
          </a:p>
          <a:p>
            <a:pPr rtl="1" eaLnBrk="1" hangingPunct="1">
              <a:buFont typeface="Arial" pitchFamily="34" charset="0"/>
              <a:buChar char="•"/>
            </a:pPr>
            <a:r>
              <a:rPr lang="ar-SA" b="1" dirty="0" smtClean="0">
                <a:cs typeface="Arial" pitchFamily="34" charset="0"/>
              </a:rPr>
              <a:t>النتائج والمناقشة.</a:t>
            </a:r>
          </a:p>
          <a:p>
            <a:pPr rtl="1" eaLnBrk="1" hangingPunct="1">
              <a:buFont typeface="Arial" pitchFamily="34" charset="0"/>
              <a:buChar char="•"/>
            </a:pPr>
            <a:r>
              <a:rPr lang="ar-SA" b="1" dirty="0" smtClean="0">
                <a:cs typeface="Arial" pitchFamily="34" charset="0"/>
              </a:rPr>
              <a:t>التوصيات.</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نقدم في هذه المحاضرة ملخصا لدراسة سوسيولوجية تنتمي إلى مجال علم اجتماع الأسرة والطفولة بعنوان: (التوافق الزواجي من وجهة نظر النساء العاملات في ضوء بعض المتغيرات) للباحثين أحمد عبد المجيد الصمادي ولينا فالح الطاهات والتي نشرت في مجلة شؤون اجتماعية، العدد 85، ربيع 2005م، السنة 22. وجدير بالذكر أن الباحثين أوصيا بعدم تعميم نتائج الدراسة خارج نطاق العينة التي أخذت منها.</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خلفية الدراسة:</a:t>
            </a:r>
            <a:endParaRPr lang="ar-SA" dirty="0"/>
          </a:p>
        </p:txBody>
      </p:sp>
      <p:sp>
        <p:nvSpPr>
          <p:cNvPr id="3" name="عنصر نائب للمحتوى 2"/>
          <p:cNvSpPr>
            <a:spLocks noGrp="1"/>
          </p:cNvSpPr>
          <p:nvPr>
            <p:ph idx="1"/>
          </p:nvPr>
        </p:nvSpPr>
        <p:spPr/>
        <p:txBody>
          <a:bodyPr/>
          <a:lstStyle/>
          <a:p>
            <a:r>
              <a:rPr lang="ar-SA" dirty="0" smtClean="0"/>
              <a:t>يعد مفهوم التوافق الزواجي مفهوما عاما، يشمل جميع المجالات النفسية والاجتماعية والمهنية، ويعد التوافق الزواجي نوعا من أنواع التوافقات الاجتماعية إذ أن الدور الذي يقوم به الأزواج والزوجات يختلف عن الأدوار التي يؤدوها في العلاقات الأخرى. فالزواج الذي يتحقق عن طريق معيشة فردين من جنسين مختلفين في حيز مكاني له طابع ارتباطي يصعب انهياره بسبب نوع العلاقة الرسمية والعلنية التي يقوم عليها، والارتباط يعني أن الأعضاء يعملون كوحدة واحدة، ويصبح الاتفاق بينهما شيئا أساسيا.</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وهناك كثير من العوامل التي تؤثر في مستوى التوافق الزواجي، فقد أشار البعض إلى أن المراكز المهنية والدخل ومستويات التعليم بالنسبة للزوج، وتشابه الزوج والزوجة في المكانة الاجتماعية والاقتصادية والسن والدين، والعاطفة والاستمتاع الجنسي والرفقة، كلها متغيرات ترتبط إيجابيا مع السعادة الزوجية. وهذا يعني أن التوافق الزوجي والسعادة الزوجية مفهومان مرادفان.</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العوامل التي تؤدي إلى تدني مستوى التوافق بين الزوجين فإنه يمكن إجمالها في الخلافات المستمرة بين الزوجين وتدخل الأسر الممتدة في شؤون المتزوجين الجدد وأنماط التفاعل السالبة بين الزوجين كالعقاب والإلحاح والتهديد واللوم والتجاهل ومحاولة سيطرة طرف على آخر والحرمان وعدم تقبل الاختلافات وعدم الاتفاق على توزيع الأدوار.</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عمل المرأة:</a:t>
            </a:r>
            <a:endParaRPr lang="ar-SA" dirty="0"/>
          </a:p>
        </p:txBody>
      </p:sp>
      <p:sp>
        <p:nvSpPr>
          <p:cNvPr id="3" name="عنصر نائب للمحتوى 2"/>
          <p:cNvSpPr>
            <a:spLocks noGrp="1"/>
          </p:cNvSpPr>
          <p:nvPr>
            <p:ph idx="1"/>
          </p:nvPr>
        </p:nvSpPr>
        <p:spPr/>
        <p:txBody>
          <a:bodyPr/>
          <a:lstStyle/>
          <a:p>
            <a:r>
              <a:rPr lang="ar-SA" dirty="0" smtClean="0"/>
              <a:t>تستطيع المرأة غير المتزوجة أن تمارس كثيرا من الأعمال التي يمارسها الرجال في حين تواجه المرأة المتزوجة صعوبة في التوفيق بين العمل خارج المنزل والعمل داخل المنزل وتكون الأعباء الملقاة على عاتقها أكبر، وفي هذه الظروف تحاول المرأة جعل متطلبات حياتها الأسرية تتلاءم مع حياتها الوظيفية. وفي بعض الأحيان قد يكون الزوج عائقا من معوقات الحياة الزوجية، وذلك عندما يهتم بحياته الاجتماعية وأصدقائه أو عندما يضع نجاحه قبل أي شيء آخر. </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تعمل</a:t>
            </a:r>
            <a:r>
              <a:rPr lang="ar-SA" dirty="0" smtClean="0"/>
              <a:t> </a:t>
            </a:r>
            <a:r>
              <a:rPr lang="ar-SA" b="1" dirty="0" smtClean="0"/>
              <a:t>المرأة</a:t>
            </a:r>
            <a:r>
              <a:rPr lang="ar-SA" dirty="0" smtClean="0"/>
              <a:t> </a:t>
            </a:r>
            <a:r>
              <a:rPr lang="ar-SA" b="1" dirty="0" smtClean="0"/>
              <a:t>لعدة</a:t>
            </a:r>
            <a:r>
              <a:rPr lang="ar-SA" dirty="0" smtClean="0"/>
              <a:t> </a:t>
            </a:r>
            <a:r>
              <a:rPr lang="ar-SA" b="1" dirty="0" smtClean="0"/>
              <a:t>أسباب</a:t>
            </a:r>
            <a:r>
              <a:rPr lang="ar-SA" dirty="0" smtClean="0"/>
              <a:t> </a:t>
            </a:r>
            <a:r>
              <a:rPr lang="ar-SA" b="1" dirty="0" smtClean="0"/>
              <a:t>ودوافع</a:t>
            </a:r>
            <a:r>
              <a:rPr lang="ar-SA" dirty="0" smtClean="0"/>
              <a:t> </a:t>
            </a:r>
            <a:r>
              <a:rPr lang="ar-SA" b="1" dirty="0" smtClean="0"/>
              <a:t>منها:</a:t>
            </a:r>
            <a:r>
              <a:rPr lang="ar-SA" dirty="0" smtClean="0"/>
              <a:t> الحاجة الاقتصادية أي مساعدة الزوج في تحمل نفقات المنزل، ثم العامل الاجتماعي أي إرضاء المجتمع وهذا يتعلق بالعاملات من حملة الشهادة الجامعية، والرغبة في الحصول على مكانة اجتماعية، ومن أجل سد أوقات الفراغ بخاصة متوسطات العمر من النساء بعد كبر أولادهن والشعور بالفراغ، ومن أجل إثبات وجودها ومركزها وتأكيد ذاتها واستقلالها عن الرجل.</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أما</a:t>
            </a:r>
            <a:r>
              <a:rPr lang="ar-SA" dirty="0" smtClean="0"/>
              <a:t> </a:t>
            </a:r>
            <a:r>
              <a:rPr lang="ar-SA" b="1" dirty="0" smtClean="0"/>
              <a:t>الآثار</a:t>
            </a:r>
            <a:r>
              <a:rPr lang="ar-SA" dirty="0" smtClean="0"/>
              <a:t> </a:t>
            </a:r>
            <a:r>
              <a:rPr lang="ar-SA" b="1" dirty="0" smtClean="0"/>
              <a:t>المترتبة</a:t>
            </a:r>
            <a:r>
              <a:rPr lang="ar-SA" dirty="0" smtClean="0"/>
              <a:t> </a:t>
            </a:r>
            <a:r>
              <a:rPr lang="ar-SA" b="1" dirty="0" smtClean="0"/>
              <a:t>على</a:t>
            </a:r>
            <a:r>
              <a:rPr lang="ar-SA" dirty="0" smtClean="0"/>
              <a:t> </a:t>
            </a:r>
            <a:r>
              <a:rPr lang="ar-SA" b="1" dirty="0" smtClean="0"/>
              <a:t>عمل</a:t>
            </a:r>
            <a:r>
              <a:rPr lang="ar-SA" dirty="0" smtClean="0"/>
              <a:t> </a:t>
            </a:r>
            <a:r>
              <a:rPr lang="ar-SA" b="1" dirty="0" smtClean="0"/>
              <a:t>المرأة</a:t>
            </a:r>
            <a:r>
              <a:rPr lang="ar-SA" dirty="0" smtClean="0"/>
              <a:t> </a:t>
            </a:r>
            <a:r>
              <a:rPr lang="ar-SA" b="1" dirty="0" smtClean="0"/>
              <a:t>في</a:t>
            </a:r>
            <a:r>
              <a:rPr lang="ar-SA" dirty="0" smtClean="0"/>
              <a:t> </a:t>
            </a:r>
            <a:r>
              <a:rPr lang="ar-SA" b="1" dirty="0" smtClean="0"/>
              <a:t>محيط</a:t>
            </a:r>
            <a:r>
              <a:rPr lang="ar-SA" dirty="0" smtClean="0"/>
              <a:t> </a:t>
            </a:r>
            <a:r>
              <a:rPr lang="ar-SA" b="1" dirty="0" smtClean="0"/>
              <a:t>أسرتها</a:t>
            </a:r>
            <a:r>
              <a:rPr lang="ar-SA" dirty="0" smtClean="0"/>
              <a:t> </a:t>
            </a:r>
            <a:r>
              <a:rPr lang="ar-SA" b="1" dirty="0" smtClean="0"/>
              <a:t>فهي:</a:t>
            </a:r>
            <a:r>
              <a:rPr lang="ar-SA" dirty="0" smtClean="0"/>
              <a:t> تغير القيم لدى أسر المشتغلات مثل المساواة بين الرجل والمرأة. والتغير الحاصل في حجم الأسرة، فالأم العاملة تحدد حجم العائلة نتيجة خطة موضوعة بعكس الأم غير العاملة. والتغير في العلاقات الزوجية نتيجة لامتلاك المرأة مفهوم ذات إيجابي. كما أن المرأة العاملة المنظمة لوقتها تقيم علاقة جيدة مع أبنائها وتحاول تعويضهم الوقت الذي تقضيه بعيدا عنهم، فهي تمنحهم فرصة للتعبير عن أنفسهم وتعطيهم فرص الاستقلال التدريجي وتحفزهم على الإنجاز.</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مشكلات المرأة العاملة:</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أ- من الناحية </a:t>
            </a:r>
            <a:r>
              <a:rPr lang="ar-SA" b="1" dirty="0" smtClean="0"/>
              <a:t>النفسية</a:t>
            </a:r>
            <a:r>
              <a:rPr lang="ar-SA" dirty="0" smtClean="0"/>
              <a:t>: بعض النساء يواجهن جملة من الاضطرابات النفسية بسبب العمل منها الاكتئاب والإحساس بالذنب وفقدان الشهية والأرق والقلق وبعض المخاوف وحالات انهيار عصبي.</a:t>
            </a:r>
          </a:p>
          <a:p>
            <a:r>
              <a:rPr lang="ar-SA" dirty="0" smtClean="0"/>
              <a:t>ب- من الناحية </a:t>
            </a:r>
            <a:r>
              <a:rPr lang="ar-SA" b="1" dirty="0" smtClean="0"/>
              <a:t>الاقتصادية</a:t>
            </a:r>
            <a:r>
              <a:rPr lang="ar-SA" dirty="0" smtClean="0"/>
              <a:t>: تسهم المرأة العاملة في ميزانية الأسرة وتشارك في تحمل أعباء الحياة اليومية. وأحيانا تتعرض لسوء المعاملة وتصبح عرضة للاستغلال والابتزاز المالي.</a:t>
            </a:r>
          </a:p>
          <a:p>
            <a:r>
              <a:rPr lang="ar-SA" dirty="0" smtClean="0"/>
              <a:t>ج- من الناحية </a:t>
            </a:r>
            <a:r>
              <a:rPr lang="ar-SA" b="1" dirty="0" smtClean="0"/>
              <a:t>الاجتماعية</a:t>
            </a:r>
            <a:r>
              <a:rPr lang="ar-SA" dirty="0" smtClean="0"/>
              <a:t>: تعاني المرأة من مشكلة التوفيق والتوازن في علاقاتها الاجتماعية مع الأسرة الممتدة وزملاء العمل والأصدقاء والجيران.</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مشكلة الدراسة:</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انطلاقا من الدور الذي تلعبه المرأة في كافة ميادين العمل بشكل عام، تأتي هذه الدراسة لتحديد مستوى التوافق الزواجي للنساء العاملات في مهنة التعليم ومهنة التمريض ومهنة السكرتارية وتقصي أثر بعض المتغيرات مثل طبيعة المهنة ومنطقة السكن ومعدل دخل الأسرة من خلال الإجابة عن السؤالين التاليين:</a:t>
            </a:r>
          </a:p>
          <a:p>
            <a:r>
              <a:rPr lang="ar-SA" dirty="0" smtClean="0"/>
              <a:t>1- ما مستوى التوافق الزواجي لدى العاملات في مهن التعليم والسكرتارية والتمريض.</a:t>
            </a:r>
          </a:p>
          <a:p>
            <a:r>
              <a:rPr lang="ar-SA" dirty="0" smtClean="0"/>
              <a:t>2- هل يتأثر التوافق الزواجي للعاملات في هذه المهن بمتغيرات طبيعة المهنة ومنطقة السكن ومستوى الدخل.</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المنهج</a:t>
            </a:r>
            <a:r>
              <a:rPr lang="ar-SA" dirty="0" smtClean="0">
                <a:cs typeface="Arial" pitchFamily="34" charset="0"/>
              </a:rPr>
              <a:t> والإجراءات:</a:t>
            </a:r>
            <a:endParaRPr lang="ar-SA" dirty="0"/>
          </a:p>
        </p:txBody>
      </p:sp>
      <p:sp>
        <p:nvSpPr>
          <p:cNvPr id="3" name="عنصر نائب للمحتوى 2"/>
          <p:cNvSpPr>
            <a:spLocks noGrp="1"/>
          </p:cNvSpPr>
          <p:nvPr>
            <p:ph idx="1"/>
          </p:nvPr>
        </p:nvSpPr>
        <p:spPr/>
        <p:txBody>
          <a:bodyPr/>
          <a:lstStyle/>
          <a:p>
            <a:r>
              <a:rPr lang="ar-SA" b="1" dirty="0" smtClean="0"/>
              <a:t>مجتمع الدراسة:</a:t>
            </a:r>
          </a:p>
          <a:p>
            <a:r>
              <a:rPr lang="ar-SA" dirty="0" smtClean="0"/>
              <a:t>تكون مجتمع الدراسة من جميع السكرتيرات المتزوجات في جامعتي اليرموك والعلوم والتكنولوجيا والبالغ عددهن (185) سكرتيرة وجميع المعلمات المتزوجات في مديرية تربية إربد والبالغ عددهن (340) معلمة وجميع الممرضات المتزوجات العاملات في مستشفى الأميرة بسمة في مدينة اربد والبالغ عددهن (256) ممرضة. وشارك في الدراسة (320) امرأة متزوجة توزعن وفق متغيرات الدراسة الثلاثة بنسب متقاربة.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أداة الدراسة:</a:t>
            </a:r>
          </a:p>
          <a:p>
            <a:r>
              <a:rPr lang="ar-SA" dirty="0" smtClean="0"/>
              <a:t>لتحقيق أهداف الدراسة استخدم الباحثان مقياس التوافق الزواجي الذي أعده (خليل 1999) والمكون من (60) فقرة موزعة بالتساوي على مجالين هما: </a:t>
            </a:r>
          </a:p>
          <a:p>
            <a:r>
              <a:rPr lang="ar-SA" dirty="0" smtClean="0"/>
              <a:t>- التوافق العاطفي، ويتكون من أول (30) فقرة.</a:t>
            </a:r>
          </a:p>
          <a:p>
            <a:r>
              <a:rPr lang="ar-SA" dirty="0" smtClean="0"/>
              <a:t>- التوافق الفكري، ويتكون من آخر (30) فقرة.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صدق المقياس:</a:t>
            </a:r>
          </a:p>
          <a:p>
            <a:r>
              <a:rPr lang="ar-SA" dirty="0" smtClean="0"/>
              <a:t>من خلال عرض فقرات المقياس على مجموعة من المحكمين والمختصين في مجال القياس والتقويم والإرشاد وعلم النفس وعدد من المختصين في علم الاجتماع والشريعة حيث بلغ عدد المحكمين (14) محكما طلب منهم إبداء الرأي في فقرات المقياس من حيث وضوح الفقرات وسلامتها اللغوية ودرجة انتماء الفقرة للبعد الذي أعدت لقياسه ومدى ملاءمة الفقرة للمستجيب وقد تم تحديد مدى ملاءمة فقرات المقياس للبيئة الأردنية وذلك من خلال الأخذ بمعظم آرائهم وملاحظاتهم.</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ثبات المقياس:</a:t>
            </a:r>
          </a:p>
          <a:p>
            <a:r>
              <a:rPr lang="ar-SA" dirty="0" smtClean="0"/>
              <a:t>للتأكد من ثبات المقياس المستخدم تم توزيعه على عينة استطلاعية تتكون من (30) امرأة متزوجة وبعد أسبوعين من التطبيق الأول تم إعادة التطبيق على العينة نفسها وتم استخراج معامل ثبات الإعادة بالطرق الإحصائية الملائمة. كما تم حساب ثبات الاتساق الداخلي للمقياس، وذلك للتأكد من ثبات المقياس.</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إجراءات الدراسة:</a:t>
            </a:r>
          </a:p>
          <a:p>
            <a:r>
              <a:rPr lang="ar-SA" dirty="0" smtClean="0"/>
              <a:t>قام الباحثان بمسح عينة الدراسة وتوزيع المقياس بصورته النهائية على النساء المتزوجات في المؤسسات المعنية وذلك بشكل فردي أو جماعي حيث كانت المجموعات مكونة من (2-4) موظفات، كما كان بعضها عن طريق البريد. وقد استمرت فترة التطبيق شهرين خلال الفصل الدراسي الثاني من عام 2002م.</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متغيرات الدراسة:</a:t>
            </a:r>
          </a:p>
          <a:p>
            <a:r>
              <a:rPr lang="ar-SA" dirty="0" smtClean="0"/>
              <a:t>أ- المتغيرات المستقلة وهي:</a:t>
            </a:r>
          </a:p>
          <a:p>
            <a:r>
              <a:rPr lang="ar-SA" dirty="0" smtClean="0"/>
              <a:t>- منطقة السكن (مدينة – قرية – مخيم).</a:t>
            </a:r>
          </a:p>
          <a:p>
            <a:r>
              <a:rPr lang="ar-SA" dirty="0" smtClean="0"/>
              <a:t>- طبيعة المهنة (معلمة – ممرضة – سكرتيرة).</a:t>
            </a:r>
          </a:p>
          <a:p>
            <a:r>
              <a:rPr lang="ar-SA" dirty="0" smtClean="0"/>
              <a:t>- مستوى الدخل (عالٍ – متوسط – منخفض).</a:t>
            </a:r>
          </a:p>
          <a:p>
            <a:r>
              <a:rPr lang="ar-SA" dirty="0" smtClean="0"/>
              <a:t>ب- المتغير التابع هو الدرجة على مقياس التوافق الزواجي.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Arial" pitchFamily="34" charset="0"/>
              </a:rPr>
              <a:t>النتائج والمناقشة:</a:t>
            </a:r>
            <a:endParaRPr lang="ar-SA" dirty="0"/>
          </a:p>
        </p:txBody>
      </p:sp>
      <p:sp>
        <p:nvSpPr>
          <p:cNvPr id="3" name="عنصر نائب للمحتوى 2"/>
          <p:cNvSpPr>
            <a:spLocks noGrp="1"/>
          </p:cNvSpPr>
          <p:nvPr>
            <p:ph idx="1"/>
          </p:nvPr>
        </p:nvSpPr>
        <p:spPr/>
        <p:txBody>
          <a:bodyPr>
            <a:normAutofit/>
          </a:bodyPr>
          <a:lstStyle/>
          <a:p>
            <a:r>
              <a:rPr lang="ar-SA" dirty="0" smtClean="0"/>
              <a:t>بالنسبة للنتائج المتعلقة بالسؤال الأول (ما مستوى التوافق الزواجي لدى العاملات المتزوجات في المهن المختلفة) اتضح أن مستوى التوافق الزواجي لدى عينة الدراسة كان متوسطا ويرجع ذلك إلى مساهمة المرأة الفعالة في تحمل نفقات الحياة الأسرية مما يخفف العبء عن كاهل الزوج مما يجعله يشعر بأهمية الدور الذي تلعبه في حياة الأسرة ويساعد في استقرار الحياة الزوجية وزيادة مستوى التوافق لديهما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a:bodyPr>
          <a:lstStyle/>
          <a:p>
            <a:r>
              <a:rPr lang="ar-SA" dirty="0" smtClean="0"/>
              <a:t>كذلك فإن خروج المرأة للعمل وغيابها عن المنزل لساعات طويلة يقلل من فرص نشوب الخلافات الزوجية بين الزوجين. </a:t>
            </a:r>
          </a:p>
          <a:p>
            <a:r>
              <a:rPr lang="ar-SA" dirty="0" smtClean="0"/>
              <a:t>كما أن الأسرة الممتدة تؤدي دورا مهما في المساعدة على استقرار الحياة الزوجية.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بالنسبة للنتائج المتعلقة بالإجابة عن السؤال الثاني اتضح أنه توجد فروق بين أفراد العينة تعزى لمتغيري المهنة ومنطقة السكن فهناك فروق بين المعلمات والسكرتيرات لصالح المعلمات وكذلك وجود فروق بين الممرضات والسكرتيرات لصالح الممرضات. وتفسير ذلك أن المعلمات والممرضات لديهن امتيازات تفوق بكثير ما لدى السكرتيرات اللواتي يعملن لساعات طوال وبأجور متدنية وبحرية أقل.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كما  كشفت نتائج الدراسة عن تمتع المرأة العاملة في مجال التعليم بتوافق فكري وعاطفي أعلى مقارنة مع اللواتي يعملن في مجالي السكرتارية والتمريض، حيث أن امتيازات مهنة التعليم كتدني ساعات العمل يتيح للمرأة فرصا أعلى للتكيف الزواجي.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وفيما يتعلق بمتغير السكن لوحظ وجود فروق بين العاملات اللواتي يسكن القرية وبين اللواتي يسكن في المدينة والمخيم ولصالح القرية. وهذا يؤكد أن المرأة في الريف تتمتع بتوافق زواجي أعلى بسبب الروابط العائلية مع الأسرة الممتدة واختلاف النسق القيمي فيما يخص النظرة للزواج في المجتمع الريفي.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التوصيات:</a:t>
            </a:r>
            <a:endParaRPr lang="ar-SA" dirty="0"/>
          </a:p>
        </p:txBody>
      </p:sp>
      <p:sp>
        <p:nvSpPr>
          <p:cNvPr id="3" name="عنصر نائب للمحتوى 2"/>
          <p:cNvSpPr>
            <a:spLocks noGrp="1"/>
          </p:cNvSpPr>
          <p:nvPr>
            <p:ph idx="1"/>
          </p:nvPr>
        </p:nvSpPr>
        <p:spPr/>
        <p:txBody>
          <a:bodyPr/>
          <a:lstStyle/>
          <a:p>
            <a:r>
              <a:rPr lang="ar-SA" dirty="0" smtClean="0"/>
              <a:t>1- إجراء المزيد من الدراسات على عينات أخرى من خلال إضافة مهن جديدة ومتغيرات أخرى.</a:t>
            </a:r>
          </a:p>
          <a:p>
            <a:r>
              <a:rPr lang="ar-SA" dirty="0" smtClean="0"/>
              <a:t>2- توعية أفراد المجتمع المحلي بأهمية العمل للمرأة خارج المنزل، إذ إنه من خلال العمل تحقق المرأة ذاتها وطموحها وتساهم بشكل كبير في تنمية المجتمع وتقدمه.</a:t>
            </a:r>
          </a:p>
          <a:p>
            <a:r>
              <a:rPr lang="ar-SA" dirty="0" smtClean="0"/>
              <a:t>3- العمل من خلال وسائل الإعلام المختلفة على التوعية وعقد الندوات حول عمل المرأة المتزوجة وأثر ذلك في توافقها مع زوجها ومعرفة ما لها وما عليها.</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2495</TotalTime>
  <Words>1383</Words>
  <Application>Microsoft Office PowerPoint</Application>
  <PresentationFormat>A4 Paper (210x297 mm)‎</PresentationFormat>
  <Paragraphs>61</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الثالثة عشرة</vt:lpstr>
      <vt:lpstr>النقاط الأساسية:</vt:lpstr>
      <vt:lpstr>مقدمة:</vt:lpstr>
      <vt:lpstr>خلفية الدراسة:</vt:lpstr>
      <vt:lpstr>الشريحة 6</vt:lpstr>
      <vt:lpstr>الشريحة 7</vt:lpstr>
      <vt:lpstr>عمل المرأة:</vt:lpstr>
      <vt:lpstr>الشريحة 9</vt:lpstr>
      <vt:lpstr>الشريحة 10</vt:lpstr>
      <vt:lpstr>مشكلات المرأة العاملة:</vt:lpstr>
      <vt:lpstr>مشكلة الدراسة:</vt:lpstr>
      <vt:lpstr>المنهج والإجراءات:</vt:lpstr>
      <vt:lpstr>الشريحة 14</vt:lpstr>
      <vt:lpstr>الشريحة 15</vt:lpstr>
      <vt:lpstr>الشريحة 16</vt:lpstr>
      <vt:lpstr>الشريحة 17</vt:lpstr>
      <vt:lpstr>الشريحة 18</vt:lpstr>
      <vt:lpstr>النتائج والمناقشة:</vt:lpstr>
      <vt:lpstr>الشريحة 20</vt:lpstr>
      <vt:lpstr>الشريحة 21</vt:lpstr>
      <vt:lpstr>الشريحة 22</vt:lpstr>
      <vt:lpstr>الشريحة 23</vt:lpstr>
      <vt:lpstr>التوصيات:</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274</cp:revision>
  <dcterms:created xsi:type="dcterms:W3CDTF">2009-10-14T19:14:34Z</dcterms:created>
  <dcterms:modified xsi:type="dcterms:W3CDTF">2012-11-21T14:23:55Z</dcterms:modified>
</cp:coreProperties>
</file>