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03" r:id="rId6"/>
    <p:sldId id="304" r:id="rId7"/>
    <p:sldId id="305" r:id="rId8"/>
    <p:sldId id="307" r:id="rId9"/>
    <p:sldId id="316" r:id="rId10"/>
    <p:sldId id="308" r:id="rId11"/>
    <p:sldId id="317" r:id="rId12"/>
    <p:sldId id="318" r:id="rId13"/>
    <p:sldId id="309" r:id="rId14"/>
    <p:sldId id="319" r:id="rId15"/>
    <p:sldId id="320" r:id="rId16"/>
    <p:sldId id="310" r:id="rId17"/>
    <p:sldId id="321" r:id="rId18"/>
    <p:sldId id="322" r:id="rId19"/>
    <p:sldId id="311" r:id="rId20"/>
    <p:sldId id="313" r:id="rId21"/>
    <p:sldId id="314" r:id="rId22"/>
    <p:sldId id="315"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rtl="0" eaLnBrk="0" hangingPunct="0">
              <a:defRPr/>
            </a:pPr>
            <a:r>
              <a:rPr lang="ar-SA" sz="4400" dirty="0" smtClean="0">
                <a:solidFill>
                  <a:schemeClr val="accent1">
                    <a:lumMod val="75000"/>
                  </a:schemeClr>
                </a:solidFill>
                <a:cs typeface="Arial" charset="0"/>
              </a:rPr>
              <a:t>ظاهرة الطلاق</a:t>
            </a:r>
            <a:endParaRPr lang="ar-SA" sz="4400" dirty="0">
              <a:solidFill>
                <a:schemeClr val="accent1">
                  <a:lumMod val="75000"/>
                </a:schemeClr>
              </a:solidFill>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normAutofit fontScale="92500" lnSpcReduction="10000"/>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الإطار النظري للبحث.</a:t>
            </a:r>
          </a:p>
          <a:p>
            <a:pPr rtl="1" eaLnBrk="1" hangingPunct="1">
              <a:buFont typeface="Arial" pitchFamily="34" charset="0"/>
              <a:buChar char="•"/>
            </a:pPr>
            <a:r>
              <a:rPr lang="ar-SA" b="1" dirty="0" smtClean="0">
                <a:cs typeface="Arial" pitchFamily="34" charset="0"/>
              </a:rPr>
              <a:t>أهداف البحث.</a:t>
            </a:r>
          </a:p>
          <a:p>
            <a:pPr rtl="1" eaLnBrk="1" hangingPunct="1">
              <a:buFont typeface="Arial" pitchFamily="34" charset="0"/>
              <a:buChar char="•"/>
            </a:pPr>
            <a:r>
              <a:rPr lang="ar-SA" b="1" dirty="0" smtClean="0">
                <a:cs typeface="Arial" pitchFamily="34" charset="0"/>
              </a:rPr>
              <a:t>منهجية البحث.</a:t>
            </a:r>
          </a:p>
          <a:p>
            <a:pPr rtl="1" eaLnBrk="1" hangingPunct="1">
              <a:buFont typeface="Arial" pitchFamily="34" charset="0"/>
              <a:buChar char="•"/>
            </a:pPr>
            <a:r>
              <a:rPr lang="ar-SA" b="1" dirty="0" smtClean="0">
                <a:cs typeface="Arial" pitchFamily="34" charset="0"/>
              </a:rPr>
              <a:t>إجراءات الطلاق من منظور تاريخي – أسباب الطلاق – أسباب الطلاق في الإمارات – الآثار الناجمة عن الطلاق – الوقاية والعلاج من الطلاق.</a:t>
            </a:r>
          </a:p>
          <a:p>
            <a:pPr rtl="1" eaLnBrk="1" hangingPunct="1">
              <a:buFont typeface="Arial" pitchFamily="34" charset="0"/>
              <a:buChar char="•"/>
            </a:pPr>
            <a:r>
              <a:rPr lang="ar-SA" b="1" dirty="0" smtClean="0">
                <a:cs typeface="Arial" pitchFamily="34" charset="0"/>
              </a:rPr>
              <a:t>التوصيات والمقترحات.</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نقدم في هذه المحاضرة ملخصا لدراسة تنتمي إلى مجال علم اجتماع الأسرة والطفولة بعنوان: (ظاهرة الطلاق بين الأسباب والآثار: الإمارات العربية المتحدة نموذجا) للباحث رابح </a:t>
            </a:r>
            <a:r>
              <a:rPr lang="ar-SA" dirty="0" err="1" smtClean="0"/>
              <a:t>بودبابة</a:t>
            </a:r>
            <a:r>
              <a:rPr lang="ar-SA" dirty="0" smtClean="0"/>
              <a:t> والتي نشرت في مجلة شؤون اجتماعية، العدد 85، ربيع 2005م، السنة 22.</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الإطار النظري للبحث:</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يرتبط موضوع هذه الدراسة بتحليل الحالة السلبية التي تتصف بها العلاقة بين الزوجين في إحدى مراحلها العاصفة وتنتهي بالطلاق. غير أن هذه الظاهرة لا تحدث فجأة بل تسبقها صراعات وتوترات عديدة وكافية لخلخلة الروابط الأسرية إلى أن تصل إلى مستوى انهيار العلاقة بين الزوجين.</a:t>
            </a:r>
          </a:p>
          <a:p>
            <a:r>
              <a:rPr lang="ar-SA" dirty="0" smtClean="0"/>
              <a:t>وقد تغيرت الأسرة الإماراتية بفعل عوامل متعددة أهمها زيادة الاعتماد على العمالة المنزلية الوافدة التي جلبت معها ثقافتها الخاصة بها لتتغلغل تدريجيا داخل منظومة القيم المحلية لتصبح هذه الأخيرة عرضة للاهتزاز الذي مس كيان الأسرة بشكل خاص</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أهداف البحث:</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1- التعرف على ظاهرة الطلاق من حيث العوامل والآثار المرتبطة بها.</a:t>
            </a:r>
          </a:p>
          <a:p>
            <a:r>
              <a:rPr lang="ar-SA" dirty="0" smtClean="0"/>
              <a:t>2- السعي لتحديث الإحصاءات البيانية والمعلومات ذات الطبيعة الكيفية حول الظاهرة.</a:t>
            </a:r>
          </a:p>
          <a:p>
            <a:r>
              <a:rPr lang="ar-SA" dirty="0" smtClean="0"/>
              <a:t>3- استنتاج ما من شأنه أن يمكن من الفهم الحقيقي لتطور العلاقات الأسرية.</a:t>
            </a:r>
          </a:p>
          <a:p>
            <a:r>
              <a:rPr lang="ar-SA" dirty="0" smtClean="0"/>
              <a:t>4- تسليط الضوء على القوى الداخلية والخارجية المتحكمة في مصير الأسرة العربية.</a:t>
            </a:r>
          </a:p>
          <a:p>
            <a:r>
              <a:rPr lang="ar-SA" dirty="0" smtClean="0"/>
              <a:t>5- كشف الآثار المختلفة الناجمة عن الطلاق.</a:t>
            </a:r>
          </a:p>
          <a:p>
            <a:r>
              <a:rPr lang="ar-SA" dirty="0" smtClean="0"/>
              <a:t>6- تحديد الأساليب الوقائية والعلاجية لظاهرة الطلاق.</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منهجية البحث:</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اعتمد إجراء البحث على المنهج الوصفي التحليلي. ويرجع ذلك بالأساس لطبيعة ظاهرة البحث وخصوصية مجتمع الدراسة نفسه. ثم المعرفة السابقة للموضوع والتي تم استخلاصها من مصادر معرفية متعددة. إضافة إلى اهتمامات الباحث القوية بالبحث في مجال الأسرة العربية، ومعايشة الباحث لمجتمع الدراسة لفترة زمنية معتبرة. </a:t>
            </a:r>
          </a:p>
          <a:p>
            <a:r>
              <a:rPr lang="ar-SA" dirty="0" smtClean="0"/>
              <a:t>وعلى هذا تم حصر الدراسات التي تناولت الظاهرة موضوع الدراسة والمنشورة في الكتب والدوريات المتخصصة والإحصاءات الرسمية وما إلى ذلك من المصادر المختلفة. وبعد الدراسة المستفيضة لهذه المصادر جاءت مرحلة الوصف والتحليل للأسباب والآثار المرتبطة بظاهرة الطلاق.</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إجراءات الطلاق من منظور تاريخي:</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أ-</a:t>
            </a:r>
            <a:r>
              <a:rPr lang="ar-SA" dirty="0" smtClean="0"/>
              <a:t> </a:t>
            </a:r>
            <a:r>
              <a:rPr lang="ar-SA" b="1" dirty="0" smtClean="0"/>
              <a:t>البابليون:</a:t>
            </a:r>
            <a:r>
              <a:rPr lang="ar-SA" dirty="0" smtClean="0"/>
              <a:t> نصت تشريعاتهم على أن من حق الزوج تطليق زوجته في حالة عدم الإنجاب، وللمرأة حق الانفصال عن زوجها في حالة الكراهية.</a:t>
            </a:r>
          </a:p>
          <a:p>
            <a:r>
              <a:rPr lang="ar-SA" b="1" dirty="0" smtClean="0"/>
              <a:t>ب-</a:t>
            </a:r>
            <a:r>
              <a:rPr lang="ar-SA" dirty="0" smtClean="0"/>
              <a:t> </a:t>
            </a:r>
            <a:r>
              <a:rPr lang="ar-SA" b="1" dirty="0" smtClean="0"/>
              <a:t>اليونانيون</a:t>
            </a:r>
            <a:r>
              <a:rPr lang="ar-SA" dirty="0" smtClean="0"/>
              <a:t> </a:t>
            </a:r>
            <a:r>
              <a:rPr lang="ar-SA" b="1" dirty="0" smtClean="0"/>
              <a:t>القدماء:</a:t>
            </a:r>
            <a:r>
              <a:rPr lang="ar-SA" dirty="0" smtClean="0"/>
              <a:t> يحق للرجل أن يطلق امرأته متى شاء ولأي سبب يراه. كما أن من حقه تزويج مطلقته في حياته لأي كان وأن يوصي بها لشخص ما بعد مماته، وأحيانا يطردها من البيت من غير إذن الطلاق.</a:t>
            </a:r>
          </a:p>
          <a:p>
            <a:r>
              <a:rPr lang="ar-SA" b="1" dirty="0" smtClean="0"/>
              <a:t>ج-</a:t>
            </a:r>
            <a:r>
              <a:rPr lang="ar-SA" dirty="0" smtClean="0"/>
              <a:t> </a:t>
            </a:r>
            <a:r>
              <a:rPr lang="ar-SA" b="1" dirty="0" smtClean="0"/>
              <a:t>الرومان:</a:t>
            </a:r>
            <a:r>
              <a:rPr lang="ar-SA" dirty="0" smtClean="0"/>
              <a:t> للمرأة الحرية في طلب الطلاق وعلى هذا كانت المرأة المطلقة تتزوج بعدد كبير من الرجال خلال مشوار حياتها.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a:t>
            </a:r>
            <a:r>
              <a:rPr lang="ar-SA" dirty="0" smtClean="0"/>
              <a:t> </a:t>
            </a:r>
            <a:r>
              <a:rPr lang="ar-SA" b="1" dirty="0" smtClean="0"/>
              <a:t>الهندوس:</a:t>
            </a:r>
            <a:r>
              <a:rPr lang="ar-SA" dirty="0" smtClean="0"/>
              <a:t> الزوجة عندهم لا يحق لها أن تطلب الطلاق مهما كانت عيوب زوجها كما لا يحق لها أن تتزوج بعد وفاته.</a:t>
            </a:r>
          </a:p>
          <a:p>
            <a:r>
              <a:rPr lang="ar-SA" b="1" dirty="0" smtClean="0"/>
              <a:t>هـ-</a:t>
            </a:r>
            <a:r>
              <a:rPr lang="ar-SA" dirty="0" smtClean="0"/>
              <a:t> </a:t>
            </a:r>
            <a:r>
              <a:rPr lang="ar-SA" b="1" dirty="0" smtClean="0"/>
              <a:t>اليهود:</a:t>
            </a:r>
            <a:r>
              <a:rPr lang="ar-SA" dirty="0" smtClean="0"/>
              <a:t> أعطت تشريعات اليهود القدماء السلطة المطلقة للرجل في الطلاق والمرأة المطلقة لا تعود إلى زوجها الأول ولو تزوجت من غيره حتى لو طلقها الزوج الثاني.</a:t>
            </a:r>
          </a:p>
          <a:p>
            <a:r>
              <a:rPr lang="ar-SA" b="1" dirty="0" smtClean="0"/>
              <a:t>و-</a:t>
            </a:r>
            <a:r>
              <a:rPr lang="ar-SA" dirty="0" smtClean="0"/>
              <a:t> </a:t>
            </a:r>
            <a:r>
              <a:rPr lang="ar-SA" b="1" dirty="0" smtClean="0"/>
              <a:t>الإسلام:</a:t>
            </a:r>
            <a:r>
              <a:rPr lang="ar-SA" dirty="0" smtClean="0"/>
              <a:t> أمر الإسلام الزوجين بذل كل الجهد من طرفيهما لتفادي الوصول إلى مرحلة الطلاق، وحث الأهل على أن يصلحا بينهما، فإذا فشلت محاولات الصلح تنتهي الحياة الزوجية بالطلاق.</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أسباب الطلاق:</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أ- الخيانة الزوجية: </a:t>
            </a:r>
            <a:r>
              <a:rPr lang="ar-SA" dirty="0" smtClean="0"/>
              <a:t>ولاسيما إذا كانت من جانب الزوجة.</a:t>
            </a:r>
          </a:p>
          <a:p>
            <a:r>
              <a:rPr lang="ar-SA" b="1" dirty="0" smtClean="0"/>
              <a:t>ب- عدم التوافق بين الزوجين: </a:t>
            </a:r>
            <a:r>
              <a:rPr lang="ar-SA" dirty="0" smtClean="0"/>
              <a:t>ويشمل ذلك التوافق الفكري وتوافق الشخصية والطباع والانسجام العاطفي والاجتماعي والتعليمي. ويلاحظ في المجتمعات الخليجية أن فارق السن، ربما بسبب انتشار نظام تعدد الزوجات، يعد سببا قويا في وجود خلافات شديدة بين نظرة الزوجين إلى الحياة، مما يؤدي في النهاية إلى ضعف الاستقرار في الزواج.</a:t>
            </a:r>
          </a:p>
          <a:p>
            <a:r>
              <a:rPr lang="ar-SA" b="1" dirty="0" smtClean="0"/>
              <a:t>ج- التلفظ بكلمة طلاق: </a:t>
            </a:r>
            <a:r>
              <a:rPr lang="ar-SA" dirty="0" smtClean="0"/>
              <a:t>يستهين بعض الرجال بلفظ الطلاق لأسباب تافهة ارتباطا ببعض العادات وقد لا تكون للزوجة أية صلة بها.</a:t>
            </a:r>
            <a:endParaRPr lang="ar-S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غلاء المهور وتراكم الديون: </a:t>
            </a:r>
            <a:r>
              <a:rPr lang="ar-SA" dirty="0" smtClean="0"/>
              <a:t>تشكو أغلب الأسر من الديون المرتبطة بشراء المنازل والسيارات الفخمة وشراء تذاكر السفر وعندما تتراكم هذه الديون تتفاقم أيضا المشكلات والخلافات بين الزوجين مما قد يؤدي إلى طلاقهما.</a:t>
            </a:r>
          </a:p>
          <a:p>
            <a:r>
              <a:rPr lang="ar-SA" b="1" dirty="0" smtClean="0"/>
              <a:t>هـ- تدخل الأهل في الخصوصيات الزوجية: </a:t>
            </a:r>
            <a:r>
              <a:rPr lang="ar-SA" dirty="0" smtClean="0"/>
              <a:t>قد يؤدي تدخل الأهل والأصدقاء إلى تعقيد درجة الخلاف بين الزوجين ومن ثم حدوث الطلاق وقد يكون تدخل هؤلاء بسبب إقامة الزوجين في منزل أهل الزوج.</a:t>
            </a:r>
            <a:endParaRPr lang="ar-SA"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و- تعدد الزوجات وعدم العدل بينهن: </a:t>
            </a:r>
            <a:r>
              <a:rPr lang="ar-SA" dirty="0" smtClean="0"/>
              <a:t>تعدد الزوجات لا يعد بحد ذاته سببا للطلاق ولكن السبب الرئيسي هو عدم العدل بين الزوجات مما يجعل المرأة تفضل الطلاق على البقاء مع زوج يفضل امرأة أخرى عليها.</a:t>
            </a:r>
          </a:p>
          <a:p>
            <a:r>
              <a:rPr lang="ar-SA" b="1" dirty="0" smtClean="0"/>
              <a:t>م- مبالغة الزوج في الغياب عن المنزل: </a:t>
            </a:r>
            <a:r>
              <a:rPr lang="ar-SA" dirty="0" smtClean="0"/>
              <a:t>وذلك بسبب العمل وغيره مما قد يسبب فجوة عميقة بين الزوجين، وقد يؤدي بدوره إلى نشوب خلافات حادة قد تنتهي بالطلاق.</a:t>
            </a:r>
          </a:p>
          <a:p>
            <a:r>
              <a:rPr lang="ar-SA" b="1" dirty="0" smtClean="0"/>
              <a:t>ي- ضعف الوعي الأخلاقي للمرأة: </a:t>
            </a:r>
            <a:r>
              <a:rPr lang="ar-SA" dirty="0" smtClean="0"/>
              <a:t>مما قد يؤدي في النهاية إلى زرع الريب والشك بين الزوجين وبناء عليه يلجآن للطلاق.</a:t>
            </a:r>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أسباب الطلاق في الإمارات:</a:t>
            </a:r>
            <a:endParaRPr lang="ar-SA" dirty="0"/>
          </a:p>
        </p:txBody>
      </p:sp>
      <p:sp>
        <p:nvSpPr>
          <p:cNvPr id="3" name="عنصر نائب للمحتوى 2"/>
          <p:cNvSpPr>
            <a:spLocks noGrp="1"/>
          </p:cNvSpPr>
          <p:nvPr>
            <p:ph idx="1"/>
          </p:nvPr>
        </p:nvSpPr>
        <p:spPr/>
        <p:txBody>
          <a:bodyPr/>
          <a:lstStyle/>
          <a:p>
            <a:r>
              <a:rPr lang="ar-SA" dirty="0" smtClean="0"/>
              <a:t>تعد نسبة الطلاق في الإمارات من أعلى النسب في البلاد العربية. وتشير أحدث الدراسات الاجتماعية التي أجرتها وزارة العمل والشؤون الاجتماعية إلى وجود خمسة عشر سببا واضحا للطلاق في الإمارات بعضها يخص المرأة وبعضها الآخر يخص الرجل. حيث يشكل الزواج من امرأة ثانية السبب الرئيسي للطلاق (32%)، يليه عدم الإنجاب من طرف الزوجة (23%)، ثم تدخل الأهل(21%)، وتناول الخمر وإهمال حقوق الأسرة (14%)، والطلاق التعسفي (12%)، والخيانة الزوجية (9%).</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وقد توصلت دراسة مماثلة إلى تصنيف أسباب الطلاق في مجتمع الإمارات ضمن ثلاثة عوامل رئيسية:</a:t>
            </a:r>
          </a:p>
          <a:p>
            <a:r>
              <a:rPr lang="ar-SA" b="1" dirty="0" smtClean="0"/>
              <a:t>أ- العوامل الداخلية الخاصة: </a:t>
            </a:r>
            <a:r>
              <a:rPr lang="ar-SA" dirty="0" smtClean="0"/>
              <a:t>وتعني أن تتعرض الزوجة إلى الإهانة والسخرية والضرب والاحتقار وانتشار المشاكل الزوجية بين الأهل والأقارب.</a:t>
            </a:r>
          </a:p>
          <a:p>
            <a:r>
              <a:rPr lang="ar-SA" b="1" dirty="0" smtClean="0"/>
              <a:t>ب- العوامل الخارجية: </a:t>
            </a:r>
            <a:r>
              <a:rPr lang="ar-SA" dirty="0" smtClean="0"/>
              <a:t>وتشمل تعدد المطالب والإسراف المادي، وتعدد الزوجات وعدم العدل بينهن، وحب التظاهر الاجتماعي، وتدخل الأهل في شؤون الأسرة، وانشغال الزوج خارج المنزل مع اهتمامه بالرحلات السياحية والترفيهية.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جـ- عوامل كشفت عنها المقابلة الشخصية: </a:t>
            </a:r>
            <a:r>
              <a:rPr lang="ar-SA" dirty="0" smtClean="0"/>
              <a:t>منها التعرض إلى المعاملة القاسية من طرف الزوج، مع ضعف اهتمامه بشؤون الأسرة ومتطلباتها. </a:t>
            </a:r>
          </a:p>
          <a:p>
            <a:r>
              <a:rPr lang="ar-SA" dirty="0" smtClean="0"/>
              <a:t>أما من ناحية الزوج المطلق فتذكر أسباب أخرى ومنها: عدم إشباع حاجاته العاطفية، وكبر سن الزوجة، ورغبة الزوج في الزواج من امرأة أخرى. وقد تبين أيضا أن الكثير من الأزواج يظنون أن الطلاق مجرد مسألة عادية.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الآثار الناجمة عن الطلاق:</a:t>
            </a:r>
            <a:endParaRPr lang="ar-SA" dirty="0"/>
          </a:p>
        </p:txBody>
      </p:sp>
      <p:sp>
        <p:nvSpPr>
          <p:cNvPr id="3" name="عنصر نائب للمحتوى 2"/>
          <p:cNvSpPr>
            <a:spLocks noGrp="1"/>
          </p:cNvSpPr>
          <p:nvPr>
            <p:ph idx="1"/>
          </p:nvPr>
        </p:nvSpPr>
        <p:spPr/>
        <p:txBody>
          <a:bodyPr/>
          <a:lstStyle/>
          <a:p>
            <a:r>
              <a:rPr lang="ar-SA" b="1" dirty="0" smtClean="0"/>
              <a:t>أ-</a:t>
            </a:r>
            <a:r>
              <a:rPr lang="ar-SA" dirty="0" smtClean="0"/>
              <a:t> </a:t>
            </a:r>
            <a:r>
              <a:rPr lang="ar-SA" b="1" dirty="0" err="1" smtClean="0"/>
              <a:t>أ</a:t>
            </a:r>
            <a:r>
              <a:rPr lang="ar-SA" b="1" dirty="0" smtClean="0"/>
              <a:t>ضرار</a:t>
            </a:r>
            <a:r>
              <a:rPr lang="ar-SA" dirty="0" smtClean="0"/>
              <a:t> </a:t>
            </a:r>
            <a:r>
              <a:rPr lang="ar-SA" b="1" dirty="0" smtClean="0"/>
              <a:t>الطلاق</a:t>
            </a:r>
            <a:r>
              <a:rPr lang="ar-SA" dirty="0" smtClean="0"/>
              <a:t> </a:t>
            </a:r>
            <a:r>
              <a:rPr lang="ar-SA" b="1" dirty="0" smtClean="0"/>
              <a:t>على</a:t>
            </a:r>
            <a:r>
              <a:rPr lang="ar-SA" dirty="0" smtClean="0"/>
              <a:t> </a:t>
            </a:r>
            <a:r>
              <a:rPr lang="ar-SA" b="1" dirty="0" smtClean="0"/>
              <a:t>الأبناء:</a:t>
            </a:r>
            <a:r>
              <a:rPr lang="ar-SA" dirty="0" smtClean="0"/>
              <a:t> الحرمان من عطف أحد والديه والتخلف الدراسي وافتقاد الطفل للرعاية الصحية وتعرضه إلى الحوادث المرورية وقد يصاب الطفل بصدمات نفسية قاسية وبالتالي تنشأ عنده نزعة تدميرية ضد المحيط الاجتماعي الذي ينتمي إليه فيصبح حدثا جانحا منحرف السلوك وميالا للسرقة وتعاطي المخدرات كما يتكون لديه شعور بالدونية ومن ثم العدوانية تجاه الآخرين حيث تعتبر هذه العدوانية سلوكا متوقعا ورد فعل طبيعي تجاه المؤسسة والقيم المجتمعية التي فشلت في تحقيق الأمن والطمأنينة لهم.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ب- آثار الطلاق على الزوجة: </a:t>
            </a:r>
            <a:r>
              <a:rPr lang="ar-SA" dirty="0" smtClean="0"/>
              <a:t>فقدان المورد الاقتصادي الذي كان يوفره لها الزوج وبذلك يتردى مستوى معيشتها، مما يجعلها تلجأ إلى معونة المراكز الاجتماعية والهيئات الخيرية، مما يزيد من عذابها النفسي فتصاب بروح اليأس والكآبة، وتصبح عرضة للانتقام من نفسها والميل نحو الانحرافات السلوكية. </a:t>
            </a:r>
          </a:p>
          <a:p>
            <a:r>
              <a:rPr lang="ar-SA" dirty="0" smtClean="0"/>
              <a:t>والمجتمع العربي عموما ومجتمع الخليج والإمارات بخاصة يوصم المرأة المطلقة بوصمة غير مستحبة بحيث تتضاءل فرصها في الزواج ثانية. كما تفقد المطلقة جانبا من الحرية التي كانت تتمتع بها خلال فترة زواجها. </a:t>
            </a:r>
            <a:endParaRPr lang="ar-SA"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آثار الطلاق على الزوج: </a:t>
            </a:r>
            <a:r>
              <a:rPr lang="ar-SA" dirty="0" smtClean="0"/>
              <a:t>يعاني الرجل هو الآخر من تجربة الطلاق فتضعف إنتاجيته بسبب التشتت الذي يصيبه، كما يضعف وضعه الاقتصادي فيعجز عن الالتزام بدفع ديونه بما في ذلك الديون المترتبة على مهر الزواج الفاشل، فضلا عن الالتزام بدفع نفقات الزوجة والأولاد وبذلك يتولد لدى الرجل فكرة سيئة عن الحياة الزوجية قد تؤثر في حياته المستقبلية بكاملها، وبخاصة إن فكر في الزواج مرة أخرى ومع ذلك فإن فرصته في الزواج الثاني تظل أعلى من فرصة المرأة.</a:t>
            </a:r>
            <a:endParaRPr lang="ar-SA"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الوقاية والعلاج من الطلاق:</a:t>
            </a:r>
            <a:endParaRPr lang="ar-SA" dirty="0"/>
          </a:p>
        </p:txBody>
      </p:sp>
      <p:sp>
        <p:nvSpPr>
          <p:cNvPr id="3" name="عنصر نائب للمحتوى 2"/>
          <p:cNvSpPr>
            <a:spLocks noGrp="1"/>
          </p:cNvSpPr>
          <p:nvPr>
            <p:ph idx="1"/>
          </p:nvPr>
        </p:nvSpPr>
        <p:spPr/>
        <p:txBody>
          <a:bodyPr/>
          <a:lstStyle/>
          <a:p>
            <a:r>
              <a:rPr lang="ar-SA" dirty="0" smtClean="0"/>
              <a:t>في دراسة قامت بها وزارة العمل والشؤون الاجتماعية حول (575) أسرة إماراتية تبين من خلالها تصنيف وسائل العلاج على النحو التالي: التوعية الدينية والاجتماعية (33%). ترك حرية الاختيار للولد والبنت المعنيان بالزواج (22%). تأخير سن الزواج (11%). التقارب العمري والتعليمي بين الزوجين (8%). تفضيل الزواج من غير الأقارب (5%). الابتعاد عن الزواج بالمقايضة (2%). لا يتم الطلاق عن طريق المحاكم (2%). خفض قيمة المهر العاجل وزيادة الآجل (3%).</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التوصيات والمقترحات:</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1- العمل على إصدار تشريعات وقوانين رادعة وضابطة لعملية الطلاق لتقييده إلى أبعد الحدود، على أن تشرف على إعدادها لجنة من الخبراء المختصين في القانون والشريعة وعلم الاجتماع والتربية وعلم النفس.</a:t>
            </a:r>
          </a:p>
          <a:p>
            <a:r>
              <a:rPr lang="ar-SA" dirty="0" smtClean="0"/>
              <a:t>2- إقامة دورات تأهيلية تثقيفية تربوية للزوجين قبل الدخول الفعلي في الحياة الزوجية.</a:t>
            </a:r>
          </a:p>
          <a:p>
            <a:r>
              <a:rPr lang="ar-SA" dirty="0" smtClean="0"/>
              <a:t>3- إنشاء دور للحضانة ورياض الأطفال خاصة بأطفال الأسر المفككة والمطلقات من أجل إخضاعهم لبرامج خاصة بالرعاية الاجتماعية والنفسية حتى لا ينحرفوا في المستقبل.</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إنشاء مراكز وصناديق خاصة بالمطلقات.</a:t>
            </a:r>
          </a:p>
          <a:p>
            <a:r>
              <a:rPr lang="ar-SA" dirty="0" smtClean="0"/>
              <a:t>5- التصدي لظاهرة زواج كبار السن بصغيرات السن.</a:t>
            </a:r>
          </a:p>
          <a:p>
            <a:r>
              <a:rPr lang="ar-SA" dirty="0" smtClean="0"/>
              <a:t>6- قيام وسائل الإعلام بإعداد برامج هادفة لأجل الإرشاد والتوعية حول مخاطر الطلاق على الأسرة والمجتمع.</a:t>
            </a:r>
          </a:p>
          <a:p>
            <a:r>
              <a:rPr lang="ar-SA" dirty="0" smtClean="0"/>
              <a:t>7- تأسيس أقسام خاصة في المحاكم تقوم بدور التوجيه والإرشاد </a:t>
            </a:r>
            <a:r>
              <a:rPr lang="en-US" dirty="0" smtClean="0"/>
              <a:t> </a:t>
            </a:r>
            <a:r>
              <a:rPr lang="ar-SA" dirty="0" smtClean="0"/>
              <a:t>للذين يرغبون في الطلاق، على أن تبرز بوضوح الآثار العديدة سلبية كانت أم إيجابية الناجمة عن الإقدام على الطلاق.</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ضبط عملية استقدام خادمات المنازل وخاصة منها تلك التي تحمل ثقافات مغايرة حتى لا تتحول هذه العمالة إلى آلة لهدم الأسر وبالتاي زيادة نسبة الطلاق في المجتمع.</a:t>
            </a:r>
          </a:p>
          <a:p>
            <a:r>
              <a:rPr lang="ar-SA" dirty="0" smtClean="0"/>
              <a:t>9- فتح مكاتب خاصة بتقديم استشارات خاصة بالتوجيه الأسري والإرشاد الاجتماعي يشرف عليها خبراء متخصصون في علم الاجتماع والنفس والتربية. كما يتولى هؤلاء المختصون تقديم العلاج لمشكلات الأسرة عبر تطبيق أسلوب التدخل المبكر لاحتواء مسببات الطلاق منذ البداية.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2520</TotalTime>
  <Words>1563</Words>
  <Application>Microsoft Office PowerPoint</Application>
  <PresentationFormat>A4 Paper (210x297 mm)‎</PresentationFormat>
  <Paragraphs>67</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 عشرة</vt:lpstr>
      <vt:lpstr>النقاط الأساسية:</vt:lpstr>
      <vt:lpstr>مقدمة:</vt:lpstr>
      <vt:lpstr>الإطار النظري للبحث:</vt:lpstr>
      <vt:lpstr>أهداف البحث:</vt:lpstr>
      <vt:lpstr>منهجية البحث:</vt:lpstr>
      <vt:lpstr>إجراءات الطلاق من منظور تاريخي:</vt:lpstr>
      <vt:lpstr>الشريحة 9</vt:lpstr>
      <vt:lpstr>أسباب الطلاق:</vt:lpstr>
      <vt:lpstr>الشريحة 11</vt:lpstr>
      <vt:lpstr>الشريحة 12</vt:lpstr>
      <vt:lpstr>أسباب الطلاق في الإمارات:</vt:lpstr>
      <vt:lpstr>الشريحة 14</vt:lpstr>
      <vt:lpstr>الشريحة 15</vt:lpstr>
      <vt:lpstr>الآثار الناجمة عن الطلاق:</vt:lpstr>
      <vt:lpstr>الشريحة 17</vt:lpstr>
      <vt:lpstr>الشريحة 18</vt:lpstr>
      <vt:lpstr>الوقاية والعلاج من الطلاق:</vt:lpstr>
      <vt:lpstr>التوصيات والمقترحات:</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278</cp:revision>
  <dcterms:created xsi:type="dcterms:W3CDTF">2009-10-14T19:14:34Z</dcterms:created>
  <dcterms:modified xsi:type="dcterms:W3CDTF">2012-11-21T14:24:27Z</dcterms:modified>
</cp:coreProperties>
</file>