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2" r:id="rId5"/>
    <p:sldId id="303" r:id="rId6"/>
    <p:sldId id="304" r:id="rId7"/>
    <p:sldId id="305" r:id="rId8"/>
    <p:sldId id="306" r:id="rId9"/>
    <p:sldId id="309" r:id="rId10"/>
    <p:sldId id="307" r:id="rId11"/>
    <p:sldId id="308" r:id="rId12"/>
    <p:sldId id="310" r:id="rId13"/>
    <p:sldId id="311" r:id="rId14"/>
    <p:sldId id="312" r:id="rId15"/>
    <p:sldId id="313" r:id="rId16"/>
    <p:sldId id="314" r:id="rId17"/>
    <p:sldId id="315" r:id="rId18"/>
    <p:sldId id="316" r:id="rId19"/>
    <p:sldId id="317" r:id="rId20"/>
    <p:sldId id="318"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تصنيف نظرية علم اجتماع السكان</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r>
              <a:rPr lang="ar-SA" b="1" dirty="0" smtClean="0">
                <a:cs typeface="Arial" pitchFamily="34" charset="0"/>
              </a:rPr>
              <a:t>- مقدمة.</a:t>
            </a:r>
          </a:p>
          <a:p>
            <a:r>
              <a:rPr lang="ar-SA" b="1" dirty="0" smtClean="0">
                <a:cs typeface="Arial" pitchFamily="34" charset="0"/>
              </a:rPr>
              <a:t>- تصنيف نظرية علم اجتماع السكان.</a:t>
            </a:r>
          </a:p>
          <a:p>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اختلفت الآراء بصدد الدراسات السكانية وتحديد مكانتها بين العلوم التي استطاعت أن تبلور ما انتهت إليه من نتائج وقضايا في صورة نظريات. إذ يذهب البعض إلى أن الدراسات السكانية وصلت بالفعل إلى مرحلة العلم بعد أن جمعت الحقائق ووضعت الفروض وحاولت أن تنظمها في صورة نظرية، بل أن بعض المشتغلين بالسكان قد توصلوا بالفعل إلى قوانين سكانية. ولكن يرى البعض الآخر أن الدراسات السكانية في الوقت الحاضر تفتقر إلى النظرية، بينما تتميز بوفرة النتائج الجزئية بفضل الجهود المتتابعة التي أجريت في ميدانها لجمع هذه النتائج دون الاهتمام</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بصياغتها في بناء منسق من المعرفة يفسر على أساسه سلوك السكان، ويرجعون هذا النقص إلى التقدم الذي أحرزته الدراسات السكانية في ميدان البحوث الإمبيريقية وإلى انشغالها بتطوير مناهج متمايزة لجمع البيانات وتحليلها، من ناحية، وإلى ما يتميز </a:t>
            </a:r>
            <a:r>
              <a:rPr lang="ar-SA" dirty="0" err="1" smtClean="0"/>
              <a:t>به</a:t>
            </a:r>
            <a:r>
              <a:rPr lang="ar-SA" dirty="0" smtClean="0"/>
              <a:t> موضوع الدراسة السكانية وانتمائه إلى عدد من العلوم المتداخلة من ناحية أخرى.</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والنظرية السكانية عموما عبارة عن مجموعة من القضايا المترابطة التي تقوم على أساس الملاحظة والتجريب، وتقدم تفسيرا لظاهرة ما من الظواهر السكانية، أو تنبؤا بعلاقات يمكن ملاحظتها والتحقق منها.</a:t>
            </a:r>
          </a:p>
          <a:p>
            <a:r>
              <a:rPr lang="ar-SA" dirty="0" smtClean="0"/>
              <a:t>فهل تختلف نظرية علم اجتماع السكان في وضعها وطبيعتها عن النظريات في الدراسات السكانية الأخرى؟ وهل هناك محاولات لتصنيف نظرية علم اجتماع السكان؟ وما أبعاد كل نظرية منها؟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تصنيف نظرية علم اجتماع السكان:</a:t>
            </a:r>
            <a:endParaRPr lang="ar-SA" dirty="0"/>
          </a:p>
        </p:txBody>
      </p:sp>
      <p:sp>
        <p:nvSpPr>
          <p:cNvPr id="3" name="عنصر نائب للمحتوى 2"/>
          <p:cNvSpPr>
            <a:spLocks noGrp="1"/>
          </p:cNvSpPr>
          <p:nvPr>
            <p:ph idx="1"/>
          </p:nvPr>
        </p:nvSpPr>
        <p:spPr/>
        <p:txBody>
          <a:bodyPr/>
          <a:lstStyle/>
          <a:p>
            <a:r>
              <a:rPr lang="ar-SA" dirty="0" smtClean="0"/>
              <a:t>تنطوي دراسة نظرية علم اجتماع السكان على محاولات متباينة لتصنيف هذه المجموعة من القضايا النظرية. ولما كانت كل محاولة منها تستند إلى معيار مختلف في تصنيف القضايا النظرية فمن المتوقع أن لا نجد اتفاقا بين محاولات التصنيف هذه.</a:t>
            </a:r>
          </a:p>
          <a:p>
            <a:r>
              <a:rPr lang="ar-SA" dirty="0" smtClean="0"/>
              <a:t>وعموما ترد محاولات تصنيف نظرية علم اجتماع السكان إلى ثلاث على النحو التالي:</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b="1" dirty="0" smtClean="0"/>
          </a:p>
          <a:p>
            <a:r>
              <a:rPr lang="ar-SA" b="1" dirty="0" smtClean="0"/>
              <a:t>المحاولة الأولى:</a:t>
            </a:r>
          </a:p>
          <a:p>
            <a:r>
              <a:rPr lang="ar-SA" dirty="0" smtClean="0"/>
              <a:t>وتقوم على تقسيم النظريات إلى نوعين: نظريات طبيعية، ونظريات اجتماعية.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النظريات الطبيعية:</a:t>
            </a:r>
          </a:p>
          <a:p>
            <a:r>
              <a:rPr lang="ar-SA" sz="2800" dirty="0" smtClean="0"/>
              <a:t>وهي التي يجمع بينها اعتقاد واحد مؤداه أن الذي يتحكم في نمو السكان هو طبيعة الإنسان نفسه وطبيعة العالم الذي يعيش فيه. وأنه إذا كان للإنسان سيطرة على هذا النمو فهي سيطرة محدودة. ويوضح لنا هذا الاعتقاد كيف كان أصحاب هذه النظريات يحاولون إيجاد قانون لنمو السكان يتمكنون </a:t>
            </a:r>
            <a:r>
              <a:rPr lang="ar-SA" sz="2800" dirty="0" err="1" smtClean="0"/>
              <a:t>به</a:t>
            </a:r>
            <a:r>
              <a:rPr lang="ar-SA" sz="2800" dirty="0" smtClean="0"/>
              <a:t> من معرفة ما حدث في الماضي وما سيحدث في المستقبل، وكانت القوانين التي توصلوا إليها في الغالب تنكر كل تدخل للإنسان وللقيم الإنسانية والاتجاهات في هذا النمو وتعتبره أمرا طبيعيا لا يمكن للإنسان أن يعوقه. ومنهم </a:t>
            </a:r>
            <a:r>
              <a:rPr lang="ar-SA" sz="2800" dirty="0" err="1" smtClean="0"/>
              <a:t>سادلر</a:t>
            </a:r>
            <a:r>
              <a:rPr lang="ar-SA" sz="2800" dirty="0" smtClean="0"/>
              <a:t> </a:t>
            </a:r>
            <a:r>
              <a:rPr lang="ar-SA" sz="2800" dirty="0" err="1" smtClean="0"/>
              <a:t>ودويلدي</a:t>
            </a:r>
            <a:r>
              <a:rPr lang="ar-SA" sz="2800" dirty="0" smtClean="0"/>
              <a:t> وسبنسر </a:t>
            </a:r>
            <a:r>
              <a:rPr lang="ar-SA" sz="2800" dirty="0" err="1" smtClean="0"/>
              <a:t>وكواردوجيني</a:t>
            </a:r>
            <a:r>
              <a:rPr lang="ar-SA" sz="2800" dirty="0" smtClean="0"/>
              <a:t>.</a:t>
            </a:r>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النظريات الاجتماعية:</a:t>
            </a:r>
          </a:p>
          <a:p>
            <a:r>
              <a:rPr lang="ar-SA" dirty="0" smtClean="0"/>
              <a:t>وهي التي يجمع بينها اعتقاد واحد مؤداه أن نمو السكان لا يرجع إلى قانون طبيعي ثابت وإنما يرجع إلى الظروف الاجتماعية التي تحيط بأعضاء المجتمع، وهذه الظروف تضم مجموعة من العوامل المختلفة التي يتحدد عددها وفقا للهيئات الاجتماعية المختلفة في المجتمع الإنساني. ويدخل ضمن أصحاب هذا النوع من النظريات السكانية كارل ماركس وأرسين </a:t>
            </a:r>
            <a:r>
              <a:rPr lang="ar-SA" dirty="0" err="1" smtClean="0"/>
              <a:t>ديمون</a:t>
            </a:r>
            <a:r>
              <a:rPr lang="ar-SA" dirty="0" smtClean="0"/>
              <a:t> </a:t>
            </a:r>
            <a:r>
              <a:rPr lang="ar-SA" dirty="0" err="1" smtClean="0"/>
              <a:t>وكارسوندرز</a:t>
            </a:r>
            <a:r>
              <a:rPr lang="ar-SA" dirty="0" smtClean="0"/>
              <a:t>.</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b="1" dirty="0" smtClean="0"/>
          </a:p>
          <a:p>
            <a:r>
              <a:rPr lang="ar-SA" b="1" dirty="0" smtClean="0"/>
              <a:t>المحاولة الثانية:</a:t>
            </a:r>
          </a:p>
          <a:p>
            <a:r>
              <a:rPr lang="ar-SA" dirty="0" smtClean="0"/>
              <a:t>وتتمثل في تلك المحاولات التي تصنف نظريات السكان على ضؤ العوامل التي تؤثر في نمو السكان إلى نظريات بيولوجية ونظريات ثقافية اجتماعية ونظريات اقتصادية.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النظريات البيولوجية:</a:t>
            </a:r>
          </a:p>
          <a:p>
            <a:r>
              <a:rPr lang="ar-SA" dirty="0" smtClean="0"/>
              <a:t>تذهب هذه النظريات إلى أن انخفاض الخصوبة الذي حدث في الدول المتقدمة يرجع بصفة أساسية إلى انخفاض القدرة البيولوجية على الإنجاب. غير أن أصحاب هذا الاتجاه اختلفوا فيما بينهم فيما يتعلق بالعوامل المؤثرة على هذه القدرة. فبينما يرى </a:t>
            </a:r>
            <a:r>
              <a:rPr lang="ar-SA" dirty="0" err="1" smtClean="0"/>
              <a:t>سادلر</a:t>
            </a:r>
            <a:r>
              <a:rPr lang="ar-SA" dirty="0" smtClean="0"/>
              <a:t> أن ارتفاع الكثافة السكانية يؤدي بطريقة طبيعية إلى انخفاض القدرة على الإنجاب، يشير سبنسر إلى أن تعقيد الحياة الاجتماعية والتنظيم الاجتماعي يتطلب من الإنسان أن يبذل جهودا إضافية للمحافظة على حياته الذاتية وأن ذلك يؤدي إلى خفض قدرته على التوالد.</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أما العلامة الإيطالي </a:t>
            </a:r>
            <a:r>
              <a:rPr lang="ar-SA" dirty="0" err="1" smtClean="0"/>
              <a:t>كواردوجيني</a:t>
            </a:r>
            <a:r>
              <a:rPr lang="ar-SA" dirty="0" smtClean="0"/>
              <a:t> فقد اعتقد أن لكل مجتمع دورة بيولوجية تؤثر على كثافة السكان وتنعكس عليها، ففي المرحلة الأولى تكون الخصوبة مرتفعة في جميع الطبقات. ثم تميل إلى الانخفاض في الطبقات العليا مما يؤثر على الإنجاب في جميع الطبقات.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النظريات الاقتصادية:</a:t>
            </a:r>
          </a:p>
          <a:p>
            <a:r>
              <a:rPr lang="ar-SA" dirty="0" smtClean="0"/>
              <a:t>المحور الأساسي الذي تدور حوله هذه النظريات أن الزواج والإنجاب </a:t>
            </a:r>
            <a:r>
              <a:rPr lang="ar-SA" dirty="0" err="1" smtClean="0"/>
              <a:t>يتحددان</a:t>
            </a:r>
            <a:r>
              <a:rPr lang="ar-SA" dirty="0" smtClean="0"/>
              <a:t> وفقا للظروف الاقتصادية السائدة. ويرجع التفسير الاقتصادي للظواهر السكانية إلى عهد قديم، بل هو أول تفسير قدمه المفكرون لهذه الظاهرة. فقد اعتقد المفكرون التقليديون أن الظروف الاقتصادية هي التي تحدد معدلات الزواج والإنجاب، وكان آدم سميث من بين ممثلي هذا الاتجاه.</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وفي نهاية القرن التاسع عشر وبداية القرن العشرين، تطورت النظرية الاقتصادية الكلاسيكية، وبدأ مفهوم الحجم الأمثل للسكان يظهر في كتابات علماء الاقتصاد. وعرف (</a:t>
            </a:r>
            <a:r>
              <a:rPr lang="ar-SA" dirty="0" err="1" smtClean="0"/>
              <a:t>كيناي</a:t>
            </a:r>
            <a:r>
              <a:rPr lang="ar-SA" dirty="0" smtClean="0"/>
              <a:t>) الحجم الأمثل للسكان في كتابه مبادئ الاقتصاد السياسي الذي نشر عام 1888 بأنه ذلك الذي يبلغ عنده الإنتاج أعلى مستوى مع افتراض ثبات مستوى المعرفة وسائر الظروف السائدة.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النظريات الثقافية الاجتماعية:</a:t>
            </a:r>
          </a:p>
          <a:p>
            <a:r>
              <a:rPr lang="ar-SA" dirty="0" smtClean="0"/>
              <a:t>وهي مجموعة النظريات التي تعتمد على التفاعل الثقافي دون غيره، كتلك التي تحاول تفسير السلوك الإنجابي ومن ثم نمو السكان بالرجوع إلى النسق </a:t>
            </a:r>
            <a:r>
              <a:rPr lang="ar-SA" dirty="0" err="1" smtClean="0"/>
              <a:t>القيمي</a:t>
            </a:r>
            <a:r>
              <a:rPr lang="ar-SA" dirty="0" smtClean="0"/>
              <a:t> السائد في المجتمع، أو بالرجوع إلى مفهوم الثقافة التقليدية.</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b="1" dirty="0" smtClean="0"/>
          </a:p>
          <a:p>
            <a:r>
              <a:rPr lang="ar-SA" b="1" dirty="0" smtClean="0"/>
              <a:t>المحاولة الثالثة:</a:t>
            </a:r>
          </a:p>
          <a:p>
            <a:r>
              <a:rPr lang="ar-SA" dirty="0" smtClean="0"/>
              <a:t>وهي تلك المحاولة التي ترد نظريات السكان إلى مدخلين هما: المدخل المحافظ، والمدخل الراديكالي.</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1- نظريات المدخل المحافظ:</a:t>
            </a:r>
          </a:p>
          <a:p>
            <a:r>
              <a:rPr lang="ar-SA" dirty="0" smtClean="0"/>
              <a:t>الذي يرى أن المجتمع يميل دائما نحو التوازن، وأنه في مراحل التغير يختل هذا التوازن ولكن هناك قوى اجتماعية أو بيولوجية تعمل دائما على إعادة هذا التوازن مرة ثانية. ويدخل في إطار هذا المدخل النظري مجموعة نظريات سبنسر </a:t>
            </a:r>
            <a:r>
              <a:rPr lang="ar-SA" dirty="0" err="1" smtClean="0"/>
              <a:t>وسادلر</a:t>
            </a:r>
            <a:r>
              <a:rPr lang="ar-SA" dirty="0" smtClean="0"/>
              <a:t> </a:t>
            </a:r>
            <a:r>
              <a:rPr lang="ar-SA" dirty="0" err="1" smtClean="0"/>
              <a:t>وكارسوندرز</a:t>
            </a:r>
            <a:r>
              <a:rPr lang="ar-SA" dirty="0" smtClean="0"/>
              <a:t> </a:t>
            </a:r>
            <a:r>
              <a:rPr lang="ar-SA" dirty="0" err="1" smtClean="0"/>
              <a:t>وكنجزلي</a:t>
            </a:r>
            <a:r>
              <a:rPr lang="ar-SA" dirty="0" smtClean="0"/>
              <a:t> </a:t>
            </a:r>
            <a:r>
              <a:rPr lang="ar-SA" dirty="0" err="1" smtClean="0"/>
              <a:t>ديفز</a:t>
            </a:r>
            <a:r>
              <a:rPr lang="ar-SA" dirty="0" smtClean="0"/>
              <a:t>.</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المدخل الراديكالي:</a:t>
            </a:r>
          </a:p>
          <a:p>
            <a:r>
              <a:rPr lang="ar-SA" dirty="0" smtClean="0"/>
              <a:t>الذي يرى أنه إذا كانت العوامل المادية تلعب دورا رئيسيا في تحديد معدلات الخصوبة فإن الإطار الثقافي السائد في المجتمع والذي غالبا ما يكون انعكاسا لهذه الظروف يؤثر بدوره في معدلات الخصوبة هذه. وأن رفض هذه العوامل والإطار المرتبط بها ومحاولة تغييره إلى صورة أخرى هو الطريق المؤدي إلى تقليل معدلات الخصوبة والإنجاب. ويدخل في إطار نظريات المدخل الراديكالي كارل ماركس </a:t>
            </a:r>
            <a:r>
              <a:rPr lang="ar-SA" dirty="0" err="1" smtClean="0"/>
              <a:t>وكونتز</a:t>
            </a:r>
            <a:r>
              <a:rPr lang="ar-SA" dirty="0" smtClean="0"/>
              <a:t> </a:t>
            </a:r>
            <a:r>
              <a:rPr lang="ar-SA" dirty="0" err="1" smtClean="0"/>
              <a:t>وريابوشكين</a:t>
            </a:r>
            <a:r>
              <a:rPr lang="ar-SA" dirty="0" smtClean="0"/>
              <a:t> </a:t>
            </a:r>
            <a:r>
              <a:rPr lang="ar-SA" dirty="0" err="1" smtClean="0"/>
              <a:t>وكوزلوف</a:t>
            </a:r>
            <a:r>
              <a:rPr lang="ar-SA" dirty="0" smtClean="0"/>
              <a:t> وغيرهم.</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وفي المحاضرة القادمة سنناقش مقومات نظريات المدخلين المحافظ والراديكالي بالتفصيل إن شاء الله.</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1909</TotalTime>
  <Words>955</Words>
  <Application>Microsoft Office PowerPoint</Application>
  <PresentationFormat>A4 Paper (210x297 mm)‎</PresentationFormat>
  <Paragraphs>44</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الثالثة</vt:lpstr>
      <vt:lpstr>التقاط الأساسية:</vt:lpstr>
      <vt:lpstr>مقدمة:</vt:lpstr>
      <vt:lpstr>الشريحة 5</vt:lpstr>
      <vt:lpstr>الشريحة 6</vt:lpstr>
      <vt:lpstr>تصنيف نظرية علم اجتماع السكان:</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164</cp:revision>
  <dcterms:created xsi:type="dcterms:W3CDTF">2009-10-14T19:14:34Z</dcterms:created>
  <dcterms:modified xsi:type="dcterms:W3CDTF">2012-10-14T15:27:28Z</dcterms:modified>
</cp:coreProperties>
</file>