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300" r:id="rId2"/>
    <p:sldId id="257" r:id="rId3"/>
    <p:sldId id="267" r:id="rId4"/>
    <p:sldId id="302" r:id="rId5"/>
    <p:sldId id="306" r:id="rId6"/>
    <p:sldId id="307" r:id="rId7"/>
    <p:sldId id="308" r:id="rId8"/>
    <p:sldId id="309" r:id="rId9"/>
    <p:sldId id="303" r:id="rId10"/>
    <p:sldId id="310" r:id="rId11"/>
    <p:sldId id="304" r:id="rId12"/>
    <p:sldId id="311" r:id="rId13"/>
    <p:sldId id="312" r:id="rId14"/>
    <p:sldId id="313" r:id="rId15"/>
    <p:sldId id="305" r:id="rId16"/>
    <p:sldId id="314" r:id="rId17"/>
    <p:sldId id="315" r:id="rId18"/>
    <p:sldId id="316" r:id="rId19"/>
    <p:sldId id="317" r:id="rId20"/>
    <p:sldId id="318" r:id="rId21"/>
    <p:sldId id="301" r:id="rId2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81" autoAdjust="0"/>
    <p:restoredTop sz="94664" autoAdjust="0"/>
  </p:normalViewPr>
  <p:slideViewPr>
    <p:cSldViewPr>
      <p:cViewPr>
        <p:scale>
          <a:sx n="60" d="100"/>
          <a:sy n="60" d="100"/>
        </p:scale>
        <p:origin x="-648" y="-306"/>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10/14/2012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 name="Rectangle 5"/>
          <p:cNvSpPr/>
          <p:nvPr userDrawn="1"/>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Subtitle 2"/>
          <p:cNvSpPr txBox="1">
            <a:spLocks/>
          </p:cNvSpPr>
          <p:nvPr userDrawn="1"/>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7" name="Group 7"/>
          <p:cNvGrpSpPr>
            <a:grpSpLocks/>
          </p:cNvGrpSpPr>
          <p:nvPr userDrawn="1"/>
        </p:nvGrpSpPr>
        <p:grpSpPr bwMode="auto">
          <a:xfrm>
            <a:off x="6494463" y="1981200"/>
            <a:ext cx="2600325" cy="2524125"/>
            <a:chOff x="5210750" y="1066800"/>
            <a:chExt cx="2976900" cy="3130677"/>
          </a:xfrm>
        </p:grpSpPr>
        <p:sp>
          <p:nvSpPr>
            <p:cNvPr id="8"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9"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0" name="Freeform 10"/>
          <p:cNvSpPr/>
          <p:nvPr userDrawn="1"/>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11" name="Subtitle 2"/>
          <p:cNvSpPr>
            <a:spLocks noGrp="1"/>
          </p:cNvSpPr>
          <p:nvPr>
            <p:ph type="subTitle" idx="1"/>
          </p:nvPr>
        </p:nvSpPr>
        <p:spPr>
          <a:xfrm>
            <a:off x="685800" y="2971800"/>
            <a:ext cx="4762500" cy="23622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5" name="Group 5"/>
          <p:cNvGrpSpPr>
            <a:grpSpLocks/>
          </p:cNvGrpSpPr>
          <p:nvPr userDrawn="1"/>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6"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Rectangle 8"/>
          <p:cNvSpPr>
            <a:spLocks noChangeArrowheads="1"/>
          </p:cNvSpPr>
          <p:nvPr userDrawn="1"/>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9" name="Freeform 6"/>
          <p:cNvSpPr>
            <a:spLocks noEditPoints="1"/>
          </p:cNvSpPr>
          <p:nvPr userDrawn="1"/>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10" name="Picture 8" descr="logo EDE.png"/>
          <p:cNvPicPr>
            <a:picLocks noChangeAspect="1"/>
          </p:cNvPicPr>
          <p:nvPr userDrawn="1"/>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6"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5" r:id="rId1"/>
    <p:sldLayoutId id="2147483772" r:id="rId2"/>
    <p:sldLayoutId id="2147483773" r:id="rId3"/>
    <p:sldLayoutId id="2147483764" r:id="rId4"/>
    <p:sldLayoutId id="2147483774" r:id="rId5"/>
    <p:sldLayoutId id="2147483765" r:id="rId6"/>
    <p:sldLayoutId id="2147483766" r:id="rId7"/>
    <p:sldLayoutId id="2147483767" r:id="rId8"/>
    <p:sldLayoutId id="2147483768" r:id="rId9"/>
    <p:sldLayoutId id="2147483769" r:id="rId10"/>
    <p:sldLayoutId id="2147483770" r:id="rId11"/>
    <p:sldLayoutId id="2147483771" r:id="rId12"/>
    <p:sldLayoutId id="2147483776" r:id="rId13"/>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فرعي 1"/>
          <p:cNvSpPr>
            <a:spLocks noGrp="1"/>
          </p:cNvSpPr>
          <p:nvPr>
            <p:ph type="subTitle" idx="1"/>
          </p:nvPr>
        </p:nvSpPr>
        <p:spPr/>
        <p:txBody>
          <a:bodyPr/>
          <a:lstStyle/>
          <a:p>
            <a:r>
              <a:rPr lang="ar-SA" dirty="0" smtClean="0">
                <a:solidFill>
                  <a:schemeClr val="tx1"/>
                </a:solidFill>
              </a:rPr>
              <a:t> أسم المقرر: </a:t>
            </a:r>
            <a:r>
              <a:rPr lang="ar-SA" dirty="0" smtClean="0"/>
              <a:t>علم اجتماع السكان </a:t>
            </a:r>
            <a:endParaRPr lang="ar-SA" dirty="0" smtClean="0">
              <a:solidFill>
                <a:schemeClr val="tx1"/>
              </a:solidFill>
            </a:endParaRPr>
          </a:p>
          <a:p>
            <a:r>
              <a:rPr lang="ar-SA" dirty="0" smtClean="0">
                <a:solidFill>
                  <a:schemeClr val="tx1"/>
                </a:solidFill>
              </a:rPr>
              <a:t>د. صابر أحمد عبد الباقي</a:t>
            </a:r>
            <a:endParaRPr lang="ar-SA"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الخامسة</a:t>
            </a:r>
            <a:endParaRPr lang="en-US" spc="-150" dirty="0" smtClean="0">
              <a:solidFill>
                <a:srgbClr val="376092"/>
              </a:solidFill>
              <a:latin typeface="ae_AlMateen" pitchFamily="2" charset="-78"/>
              <a:cs typeface="ae_AlMateen" pitchFamily="2" charset="-78"/>
            </a:endParaRPr>
          </a:p>
        </p:txBody>
      </p:sp>
      <p:sp>
        <p:nvSpPr>
          <p:cNvPr id="3" name="عنوان 1"/>
          <p:cNvSpPr txBox="1">
            <a:spLocks/>
          </p:cNvSpPr>
          <p:nvPr/>
        </p:nvSpPr>
        <p:spPr bwMode="auto">
          <a:xfrm>
            <a:off x="876300" y="3886200"/>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342900" lvl="0" indent="-342900" algn="ctr" rtl="0" eaLnBrk="0" hangingPunct="0">
              <a:spcBef>
                <a:spcPct val="20000"/>
              </a:spcBef>
            </a:pPr>
            <a:r>
              <a:rPr lang="ar-SA" sz="3600" dirty="0" smtClean="0">
                <a:solidFill>
                  <a:prstClr val="black"/>
                </a:solidFill>
                <a:latin typeface="Calibri"/>
                <a:cs typeface="Arial" charset="0"/>
              </a:rPr>
              <a:t>نظريات المدخل الراديكالي في تفسير الظواهر السكانية</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التقاط الأساسية:</a:t>
            </a:r>
            <a:endParaRPr lang="en-US" dirty="0">
              <a:solidFill>
                <a:srgbClr val="C00000"/>
              </a:solidFill>
            </a:endParaRPr>
          </a:p>
        </p:txBody>
      </p:sp>
      <p:sp>
        <p:nvSpPr>
          <p:cNvPr id="7171" name="Text Placeholder 5"/>
          <p:cNvSpPr>
            <a:spLocks noGrp="1"/>
          </p:cNvSpPr>
          <p:nvPr>
            <p:ph idx="1"/>
          </p:nvPr>
        </p:nvSpPr>
        <p:spPr>
          <a:xfrm>
            <a:off x="495300" y="1600200"/>
            <a:ext cx="8915400" cy="4343399"/>
          </a:xfrm>
        </p:spPr>
        <p:txBody>
          <a:bodyPr/>
          <a:lstStyle/>
          <a:p>
            <a:r>
              <a:rPr lang="ar-SA" b="1" dirty="0" smtClean="0"/>
              <a:t>1- كارل ماركس.</a:t>
            </a:r>
          </a:p>
          <a:p>
            <a:r>
              <a:rPr lang="ar-SA" b="1" dirty="0" smtClean="0"/>
              <a:t>2- </a:t>
            </a:r>
            <a:r>
              <a:rPr lang="ar-SA" b="1" dirty="0" err="1" smtClean="0"/>
              <a:t>ريابوشكين</a:t>
            </a:r>
            <a:r>
              <a:rPr lang="ar-SA" b="1" dirty="0" smtClean="0"/>
              <a:t>.</a:t>
            </a:r>
          </a:p>
          <a:p>
            <a:r>
              <a:rPr lang="ar-SA" b="1" dirty="0" smtClean="0"/>
              <a:t>3- سيدني </a:t>
            </a:r>
            <a:r>
              <a:rPr lang="ar-SA" b="1" dirty="0" err="1" smtClean="0"/>
              <a:t>كونتز</a:t>
            </a:r>
            <a:r>
              <a:rPr lang="ar-SA" b="1" dirty="0" smtClean="0"/>
              <a:t>.</a:t>
            </a:r>
          </a:p>
          <a:p>
            <a:r>
              <a:rPr lang="ar-SA" b="1" dirty="0" smtClean="0"/>
              <a:t>4- </a:t>
            </a:r>
            <a:r>
              <a:rPr lang="ar-SA" b="1" dirty="0" err="1" smtClean="0"/>
              <a:t>كوزولوف</a:t>
            </a:r>
            <a:r>
              <a:rPr lang="ar-SA" b="1" dirty="0" smtClean="0"/>
              <a:t>.</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1- كارل ماركس:</a:t>
            </a:r>
            <a:endParaRPr lang="ar-SA" dirty="0"/>
          </a:p>
        </p:txBody>
      </p:sp>
      <p:sp>
        <p:nvSpPr>
          <p:cNvPr id="3" name="عنصر نائب للمحتوى 2"/>
          <p:cNvSpPr>
            <a:spLocks noGrp="1"/>
          </p:cNvSpPr>
          <p:nvPr>
            <p:ph idx="1"/>
          </p:nvPr>
        </p:nvSpPr>
        <p:spPr/>
        <p:txBody>
          <a:bodyPr/>
          <a:lstStyle/>
          <a:p>
            <a:r>
              <a:rPr lang="ar-SA" dirty="0" smtClean="0"/>
              <a:t>كان (ماركس) مفكرا اجتماعيا ألمانيا، ورغم أنه لم يفرد لموضوع السكان مؤلفا خاصا فإنه عرض لبعض الآراء النظرية المتعلقة بالسكان ضمن مؤلفه المعنون (رأس المال) وفيما يلي أهم هذه الآراء:</a:t>
            </a:r>
          </a:p>
          <a:p>
            <a:r>
              <a:rPr lang="ar-SA" dirty="0" smtClean="0"/>
              <a:t>1- يسلم ماركس بأن المجتمع يمر بمراحل متباينة في تغيره، استنادا إلى تغير الإنتاج والنظام الاقتصادي.</a:t>
            </a:r>
          </a:p>
          <a:p>
            <a:r>
              <a:rPr lang="ar-SA" dirty="0" smtClean="0"/>
              <a:t>2- ويفترض أن تزايد السكان يرتبط بمعدل التشغيل في النظام الاقتصادي.</a:t>
            </a:r>
            <a:endParaRPr lang="ar-SA"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3- ووجد ما يدعم افتراضه هذا بناء على دراسته لنظام الإنتاج الرأسمالي، حيث لاحظ وجود فائض في السكان نتيجة لمعدل التشغيل المتناقص واختصار النفقات وتراكم رأس المال.</a:t>
            </a:r>
            <a:r>
              <a:rPr lang="ar-SA" dirty="0"/>
              <a:t> </a:t>
            </a:r>
            <a:r>
              <a:rPr lang="ar-SA" dirty="0" smtClean="0"/>
              <a:t>أو بعبارة أخرى يؤدي تراكم رأس المال في صورة سلع إنتاجية إلى نقص الحاجة إلى العمال مما يجعل وجودهم في الإنتاج زائدا عن الحاجة نسبيا فيتحولون إلى فائض سكاني.</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ويتوقع (ماركس) بناء على هذه الحقائق عدم وجود فائض في السكان مع وجود نظام الإنتاج الاشتراكي نتيجة للتشغيل الكامل والمتوازن بين الزيادة في رأس المال والعمال، بحيث لا يوجد فائض سكاني ويقل الفقر والبؤس.</a:t>
            </a:r>
          </a:p>
          <a:p>
            <a:r>
              <a:rPr lang="ar-SA" dirty="0" smtClean="0"/>
              <a:t>5- ويصل (ماركس) من تحليلاته إلى القول بأنه ليس هناك قانون عام ثابت للسكان وإنما لكل مرحلة من مراحل تطور المجتمع والإنتاج قانون خاص بها ينطبق عليها وحدها.</a:t>
            </a:r>
            <a:endParaRPr lang="ar-S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6- تتلاشى مشكلة زيادة السكان مع تطور المجتمع ووصوله إلى مرحلة الإنتاج الاشتراكي. وهذا معناه أن الفقر والبؤس باعتبارهما مرتبطان بمشكلة تزايد السكان لا يدينان بوجودهما إلى عامل بيولوجي يزيد أو ينقص قدرة الإنسان على الخلف </a:t>
            </a:r>
            <a:r>
              <a:rPr lang="ar-SA" dirty="0" err="1" smtClean="0"/>
              <a:t>والإنسال</a:t>
            </a:r>
            <a:r>
              <a:rPr lang="ar-SA" dirty="0" smtClean="0"/>
              <a:t> أو إلى غيرها من العوامل الطبيعية وإنما يرجع إلى النظام الاقتصادي الذي يعجز عن تشغيل أفراد المجتمع تشغيلا كاملا.</a:t>
            </a:r>
            <a:endParaRPr lang="ar-S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أوجه النقد لنظرية ماركس:</a:t>
            </a:r>
          </a:p>
          <a:p>
            <a:r>
              <a:rPr lang="ar-SA" dirty="0" smtClean="0"/>
              <a:t>- يؤخذ على (ماركس) تحيزه للطبقة العاملة مما أثر في قضاياه النظرية ونتائج تحليلاته.</a:t>
            </a:r>
          </a:p>
          <a:p>
            <a:r>
              <a:rPr lang="ar-SA" dirty="0" smtClean="0"/>
              <a:t>- تصور ماركس أن النظام الاشتراكي يقل فيه ضغط السكان على الموارد وتحل فيه مشاكل تزايد السكان. ولكن نمو السكان من ناحية أخرى محكوم بعوامل أخرى منها الحرية الشخصية فيما يتعلق بالزواج والخلف، وهي عوامل لا يمكن إنكار أثرها في تجاوز الحدود والضغوط على موارد المجتمع.</a:t>
            </a:r>
            <a:endParaRPr lang="ar-S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2- </a:t>
            </a:r>
            <a:r>
              <a:rPr lang="ar-SA" b="1" dirty="0" err="1" smtClean="0"/>
              <a:t>ريابوشكين</a:t>
            </a:r>
            <a:r>
              <a:rPr lang="ar-SA" b="1" dirty="0" smtClean="0"/>
              <a:t>:</a:t>
            </a:r>
            <a:endParaRPr lang="ar-SA" dirty="0"/>
          </a:p>
        </p:txBody>
      </p:sp>
      <p:sp>
        <p:nvSpPr>
          <p:cNvPr id="3" name="عنصر نائب للمحتوى 2"/>
          <p:cNvSpPr>
            <a:spLocks noGrp="1"/>
          </p:cNvSpPr>
          <p:nvPr>
            <p:ph idx="1"/>
          </p:nvPr>
        </p:nvSpPr>
        <p:spPr/>
        <p:txBody>
          <a:bodyPr/>
          <a:lstStyle/>
          <a:p>
            <a:r>
              <a:rPr lang="ar-SA" dirty="0" smtClean="0"/>
              <a:t>علامة روسي ينطلق من نفس القضايا التي انطلق منها ماركس، إلا أنه يقدم قضايا افتراضية وتفسيرية تختلف في مضمونها عن قضايا (ماركس) على النحو التالي:</a:t>
            </a:r>
          </a:p>
          <a:p>
            <a:r>
              <a:rPr lang="ar-SA" dirty="0" smtClean="0"/>
              <a:t>1- يذهب (</a:t>
            </a:r>
            <a:r>
              <a:rPr lang="ar-SA" dirty="0" err="1" smtClean="0"/>
              <a:t>ريابوشكين</a:t>
            </a:r>
            <a:r>
              <a:rPr lang="ar-SA" dirty="0" smtClean="0"/>
              <a:t>) إلى أن زيادة السكان تتوقف على طبيعة النظام الاقتصادي السائد في المجتمع.</a:t>
            </a:r>
          </a:p>
          <a:p>
            <a:r>
              <a:rPr lang="ar-SA" dirty="0" smtClean="0"/>
              <a:t>2- في النظام الرأسمالي هناك فائض في السكان نتيجة الطبيعة الاستغلالية والمتعارضة بين القائمين على شئون الإنتاج الاقتصادي والعمال.</a:t>
            </a:r>
            <a:endParaRPr lang="ar-S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r>
              <a:rPr lang="ar-SA" dirty="0" smtClean="0"/>
              <a:t>3- في ظل نظام الإنتاج الاشتراكي ليس هناك فائض في السكان نتيجة للطبيعة المتوازنة في الأهداف والوسائل بين القائمين على شئونه. ذلك أن الهدف الرئيسي من الإنتاج هنا هو إشباع الرغبات وليس تحقيق الربح لفئة قليلة. أما الوسائل التي يستعان بها فتتمثل في الاستفادة من كافة الموارد المتاحة وخاصة العمل الذي يعتبر المصدر الرئيسي للثروة ومقياسا للقيم، واستخدام كافة الطاقات بما فيها الطاقة الذرية. </a:t>
            </a:r>
            <a:endParaRPr lang="ar-S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3- سيدني </a:t>
            </a:r>
            <a:r>
              <a:rPr lang="ar-SA" b="1" dirty="0" err="1" smtClean="0"/>
              <a:t>كونتز</a:t>
            </a:r>
            <a:r>
              <a:rPr lang="ar-SA" b="1" dirty="0" smtClean="0"/>
              <a:t>:</a:t>
            </a:r>
            <a:endParaRPr lang="ar-SA" dirty="0"/>
          </a:p>
        </p:txBody>
      </p:sp>
      <p:sp>
        <p:nvSpPr>
          <p:cNvPr id="3" name="عنصر نائب للمحتوى 2"/>
          <p:cNvSpPr>
            <a:spLocks noGrp="1"/>
          </p:cNvSpPr>
          <p:nvPr>
            <p:ph idx="1"/>
          </p:nvPr>
        </p:nvSpPr>
        <p:spPr/>
        <p:txBody>
          <a:bodyPr/>
          <a:lstStyle/>
          <a:p>
            <a:r>
              <a:rPr lang="ar-SA" dirty="0" smtClean="0"/>
              <a:t>باحث اهتم بدراسة الظواهر السكانية، وتأثر بأفكار (ماركس) في تفسير الظواهر السكانية على ضؤ العوامل الاقتصادية. ولكنه وسع من نطاق هذا التفسير على النحو التالي:</a:t>
            </a:r>
          </a:p>
          <a:p>
            <a:r>
              <a:rPr lang="ar-SA" dirty="0" smtClean="0"/>
              <a:t>1- يتفق مع (ماركس) في الأخذ بنفس القضايا المسلمة حول تغير المجتمع وظواهره.</a:t>
            </a:r>
          </a:p>
          <a:p>
            <a:r>
              <a:rPr lang="ar-SA" dirty="0" smtClean="0"/>
              <a:t>2- ولكنه يضع تفسيره الفرضي لظاهرة نمو السكان على نحو مغاير إذ يرى أن نمو السكان يتوقف على عوامل اقتصادية ثلاثة هي مقدار العمل ونوع العمل ووظيفة الأسرة.</a:t>
            </a:r>
            <a:endParaRPr lang="ar-S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أ- مقدار العمل المطلوب: </a:t>
            </a:r>
            <a:r>
              <a:rPr lang="ar-SA" dirty="0" smtClean="0"/>
              <a:t>وقد أشار (آدم سميث) من قبل إلى أن فرص العمل المتاحة هي التي تحدد معدلات الزواج والإنجاب، كما أن زيادة فرص العمل في الدول الغربية ارتبطت بهبوط معدلات المواليد، لذلك أضاف ( </a:t>
            </a:r>
            <a:r>
              <a:rPr lang="ar-SA" dirty="0" err="1" smtClean="0"/>
              <a:t>كونتز</a:t>
            </a:r>
            <a:r>
              <a:rPr lang="ar-SA" dirty="0" smtClean="0"/>
              <a:t>) عاملين اقتصاديين هما:</a:t>
            </a:r>
          </a:p>
          <a:p>
            <a:r>
              <a:rPr lang="ar-SA" b="1" dirty="0" smtClean="0"/>
              <a:t>ب- نوع العمل المطلوب: </a:t>
            </a:r>
            <a:r>
              <a:rPr lang="ar-SA" dirty="0" smtClean="0"/>
              <a:t>أو زيادة الطلب على العمل غير الماهر وهو نوع من العمل لا يحتاج إلى تكاليف مما يؤدي إلى ارتفاع الخصوبة، في حين أن زيادة الطلب على العمل الماهر لا تؤدي بالضرورة إلى ارتفاع الخصوبة.</a:t>
            </a:r>
            <a:endParaRPr lang="ar-SA" b="1"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 </a:t>
            </a:r>
            <a:endParaRPr lang="ar-SA" dirty="0"/>
          </a:p>
        </p:txBody>
      </p:sp>
      <p:sp>
        <p:nvSpPr>
          <p:cNvPr id="3" name="عنصر نائب للمحتوى 2"/>
          <p:cNvSpPr>
            <a:spLocks noGrp="1"/>
          </p:cNvSpPr>
          <p:nvPr>
            <p:ph idx="1"/>
          </p:nvPr>
        </p:nvSpPr>
        <p:spPr/>
        <p:txBody>
          <a:bodyPr/>
          <a:lstStyle/>
          <a:p>
            <a:r>
              <a:rPr lang="ar-SA" dirty="0" smtClean="0"/>
              <a:t>وبذلك فسر (</a:t>
            </a:r>
            <a:r>
              <a:rPr lang="ar-SA" dirty="0" err="1" smtClean="0"/>
              <a:t>كونتز</a:t>
            </a:r>
            <a:r>
              <a:rPr lang="ar-SA" dirty="0" smtClean="0"/>
              <a:t>) العلاقة بين الخصوبة والدخل وانتهى إلى أنه إذا كان الأغنياء أقل إنجابا من الفقراء فإن ذلك يرجع إلى أن طبيعة المهن التي يمارسها الأولون تتطلب إعدادا كبيرا وتكاليف كثيرة.</a:t>
            </a:r>
          </a:p>
          <a:p>
            <a:r>
              <a:rPr lang="ar-SA" b="1" dirty="0" err="1" smtClean="0"/>
              <a:t>جـ</a:t>
            </a:r>
            <a:r>
              <a:rPr lang="ar-SA" b="1" dirty="0" smtClean="0"/>
              <a:t>- الوظائف الاقتصادية للأسرة: </a:t>
            </a:r>
            <a:r>
              <a:rPr lang="ar-SA" dirty="0" smtClean="0"/>
              <a:t>أشار (</a:t>
            </a:r>
            <a:r>
              <a:rPr lang="ar-SA" dirty="0" err="1" smtClean="0"/>
              <a:t>كونتز</a:t>
            </a:r>
            <a:r>
              <a:rPr lang="ar-SA" dirty="0" smtClean="0"/>
              <a:t>) إلى أن التغير الذي طرأ على الوظائف الاقتصادية للأسرة فحولها من وحدة إنتاجية تحتاج إلى أيد عاملة كثيرة إلى وحدة استهلاكية أفقد الأطفال قيمتهم الاقتصادية وأدى بالتالي إلى انخفاض الخصوبة. ومن ناحية أخرى فقد خرجت المرأة إلى ميدان العمل مما جعلها ترغب في الحد من الإنجاب لكي لا تفقد الأجر الذي تتقاضاه نظير عملها.</a:t>
            </a:r>
            <a:endParaRPr lang="ar-SA" b="1"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ورغم أن (</a:t>
            </a:r>
            <a:r>
              <a:rPr lang="ar-SA" dirty="0" err="1" smtClean="0"/>
              <a:t>كونتز</a:t>
            </a:r>
            <a:r>
              <a:rPr lang="ar-SA" dirty="0" smtClean="0"/>
              <a:t>) أضاف عاملا مهما إلى التفسير الماركسي لنمو السكان وهو نوع العمل وما يتطلبه من تكاليف للإعداد والتدريب والتنشئة وأثره في معدلات الخصوبة إلا أنه تجاهل بهذا أثر العوامل الاجتماعية الأخرى على الإنجاب.</a:t>
            </a:r>
          </a:p>
          <a:p>
            <a:r>
              <a:rPr lang="ar-SA" dirty="0" smtClean="0"/>
              <a:t>كما استند (</a:t>
            </a:r>
            <a:r>
              <a:rPr lang="ar-SA" dirty="0" err="1" smtClean="0"/>
              <a:t>كونتز</a:t>
            </a:r>
            <a:r>
              <a:rPr lang="ar-SA" dirty="0" smtClean="0"/>
              <a:t>) إلى ما لاحظه من ظواهر سكانية في المجتمع الغربي، ولم يهتم بما هو ملاحظ من ظواهر في الدول النامية، واستمرار معدلات المواليد والخصوبة في مستوى مرتفع رغم انتشار البطالة فيها.</a:t>
            </a:r>
            <a:endParaRPr lang="ar-SA"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4- </a:t>
            </a:r>
            <a:r>
              <a:rPr lang="ar-SA" b="1" dirty="0" err="1" smtClean="0"/>
              <a:t>كوزولوف</a:t>
            </a:r>
            <a:r>
              <a:rPr lang="ar-SA" b="1" dirty="0" smtClean="0"/>
              <a:t>:</a:t>
            </a:r>
            <a:endParaRPr lang="ar-SA" dirty="0"/>
          </a:p>
        </p:txBody>
      </p:sp>
      <p:sp>
        <p:nvSpPr>
          <p:cNvPr id="3" name="عنصر نائب للمحتوى 2"/>
          <p:cNvSpPr>
            <a:spLocks noGrp="1"/>
          </p:cNvSpPr>
          <p:nvPr>
            <p:ph idx="1"/>
          </p:nvPr>
        </p:nvSpPr>
        <p:spPr/>
        <p:txBody>
          <a:bodyPr/>
          <a:lstStyle/>
          <a:p>
            <a:r>
              <a:rPr lang="ar-SA" dirty="0" smtClean="0"/>
              <a:t>باحث سوفيتي أعار الظواهر السكانية كثيرا من اهتمامه، ووضع آراءه في السكان ضمن عدد من مؤلفاته، ورغم ترديده لآراء (ماركس) إلا أنه طور من تفسيراته ووسع من نطاقها لتشمل الظواهر السكانية واتجاهات الخصوبة في الدول النامية. ويمكن إيجاز هذه الأفكار على النحو التالي:</a:t>
            </a:r>
          </a:p>
          <a:p>
            <a:r>
              <a:rPr lang="ar-SA" dirty="0" smtClean="0"/>
              <a:t>1- يبدأ (</a:t>
            </a:r>
            <a:r>
              <a:rPr lang="ar-SA" dirty="0" err="1" smtClean="0"/>
              <a:t>كوزولوف</a:t>
            </a:r>
            <a:r>
              <a:rPr lang="ar-SA" dirty="0" smtClean="0"/>
              <a:t>) تحليله للظواهر السكانية في الدول النامية انطلاقا من نفس المسلمات الماركسية حول تغير المجتمع وظواهره.</a:t>
            </a:r>
            <a:endParaRPr lang="ar-SA"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2- ولكنه حاول بعد ذلك في محاولته توسيع نطاق التفسير الماركسي لظواهر السكان تقديم فرض جديد إذ يرى أن نمو السكان في الدول النامية يتوقف على عوامل غير مادية تتمثل في معدل الوفيات ونوعية النشاط الاقتصادي.</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(أ) ميز </a:t>
            </a:r>
            <a:r>
              <a:rPr lang="ar-SA" dirty="0" err="1" smtClean="0"/>
              <a:t>كوزلوف</a:t>
            </a:r>
            <a:r>
              <a:rPr lang="ar-SA" dirty="0" smtClean="0"/>
              <a:t> بين نوعين من العوامل المؤثرة في الإنجاب، العوامل المباشرة والعوامل غير المباشرة. ويرى أن الأولى متعددة ومتنوعة وتشمل بعض العوامل البيولوجية كالقدرة على الإنجاب وبعض العوامل النفسية كالرغبة في الإنجاب، وكذلك بعض العوامل الاقتصادية الاجتماعية كالقدرة المادية على تربية الأطفال.</a:t>
            </a:r>
          </a:p>
          <a:p>
            <a:r>
              <a:rPr lang="ar-SA" dirty="0" smtClean="0"/>
              <a:t>أما العوامل غير المباشرة فهي العوامل المادية، ومع أن تأثيرها في الخصوبة غير مباشر، إلا أنها تحدد أثر العوامل الأخرى، بل وتحدد أحيانا وجود هذه العوامل ذاتها. والتي يكون لها في التحليل النهائي أكبر الأثر على معدلات الخصوبة.</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ب- الدليل على ذلك أن الرغبة في تكوين أسرة كبيرة وهي رغبة منتشرة في معظم الدول النامية ترجع في أصلها التاريخي إلى صعوبة الظروف المادية التي كانت تواجه هذه المجتمعات في الماضي، أهمها ارتفاع معدل الوفيات. وكان الرأي العام والقواعد الأخلاقية وقواعد الزواج والتعاليم الدينية كلها تدعم التقاليد المشجعة على الإنجاب. وهذه العوامل الأيديولوجية التي تكونت حول نظام الأسرة الكبيرة أصبحت بمرور الزمن مستقلة عن العوامل التي أوجدتها مما أدى إلى استمرار وجود الأسرة الكبيرة رغم اختفاء السبب المادي الذي أوجدها وهو ارتفاع معدل الوفيات </a:t>
            </a:r>
          </a:p>
          <a:p>
            <a:endParaRPr lang="ar-SA"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ج- غير أن بعض العوامل المادية الأخرى المؤثرة على ارتفاع الخصوبة مازالت تلعب دورها في بعض المجتمعات النامية وهي عوامل مرتبطة بطبيعة النشاط الاقتصادي في هذه الدول، وهو النشاط الزراعي الذي يتطلب أيدي عاملة رخيصة وكثيرة. وذلك بسبب سياسة الاستعمار التي كانت ترغب دائما في الحصول على المواد الخام، فكانت تشجع الزراعة وتعمل على تأخير الصناعة. وقد أدى ذلك إلى الاكتظاظ النسبي بالسكان في المناطق الزراعية. وهذا هو أصل المشكلة الاقتصادية </a:t>
            </a:r>
            <a:r>
              <a:rPr lang="ar-SA" dirty="0" err="1" smtClean="0"/>
              <a:t>والديموجرافية</a:t>
            </a:r>
            <a:r>
              <a:rPr lang="ar-SA" dirty="0" smtClean="0"/>
              <a:t> التي تعاني منها الدول النامية.</a:t>
            </a:r>
            <a:endParaRPr lang="ar-SA"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ومن هنا يتضح مدى التماثل بين آراء (ماركس) </a:t>
            </a:r>
            <a:r>
              <a:rPr lang="ar-SA" dirty="0" err="1" smtClean="0"/>
              <a:t>و</a:t>
            </a:r>
            <a:r>
              <a:rPr lang="ar-SA" dirty="0" smtClean="0"/>
              <a:t> (</a:t>
            </a:r>
            <a:r>
              <a:rPr lang="ar-SA" dirty="0" err="1" smtClean="0"/>
              <a:t>كوزولوف</a:t>
            </a:r>
            <a:r>
              <a:rPr lang="ar-SA" dirty="0" smtClean="0"/>
              <a:t>)، إذ كان الأول يرى أن الرأسماليين هم الذين يشجعون الطبقة العاملة على كثرة الإنجاب لكي يجدوا دائما فائضا من العمالة يمكنهم من خفض الأجور باستمرار، وأشار الثاني إلى أن الدول الاستعمارية هي السبب في الزيادة السكانية التي تعاني منها الدول النامية لأنها كانت تريد الحصول على المواد الخام فتشجع الزراعة وتعمل على تأخير الصناعة.</a:t>
            </a:r>
            <a:endParaRPr lang="ar-SA"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2149</TotalTime>
  <Words>1291</Words>
  <Application>Microsoft Office PowerPoint</Application>
  <PresentationFormat>A4 Paper (210x297 mm)‎</PresentationFormat>
  <Paragraphs>45</Paragraphs>
  <Slides>21</Slides>
  <Notes>0</Notes>
  <HiddenSlides>0</HiddenSlides>
  <MMClips>0</MMClips>
  <ScaleCrop>false</ScaleCrop>
  <HeadingPairs>
    <vt:vector size="4" baseType="variant">
      <vt:variant>
        <vt:lpstr>سمة</vt:lpstr>
      </vt:variant>
      <vt:variant>
        <vt:i4>1</vt:i4>
      </vt:variant>
      <vt:variant>
        <vt:lpstr>عناوين الشرائح</vt:lpstr>
      </vt:variant>
      <vt:variant>
        <vt:i4>21</vt:i4>
      </vt:variant>
    </vt:vector>
  </HeadingPairs>
  <TitlesOfParts>
    <vt:vector size="22" baseType="lpstr">
      <vt:lpstr>Office Theme</vt:lpstr>
      <vt:lpstr>الشريحة 1</vt:lpstr>
      <vt:lpstr>المحاضرة الخامسة</vt:lpstr>
      <vt:lpstr>التقاط الأساسية:</vt:lpstr>
      <vt:lpstr>1- كارل ماركس:</vt:lpstr>
      <vt:lpstr>الشريحة 5</vt:lpstr>
      <vt:lpstr>الشريحة 6</vt:lpstr>
      <vt:lpstr>الشريحة 7</vt:lpstr>
      <vt:lpstr>الشريحة 8</vt:lpstr>
      <vt:lpstr>2- ريابوشكين:</vt:lpstr>
      <vt:lpstr>الشريحة 10</vt:lpstr>
      <vt:lpstr>3- سيدني كونتز:</vt:lpstr>
      <vt:lpstr>الشريحة 12</vt:lpstr>
      <vt:lpstr> </vt:lpstr>
      <vt:lpstr>الشريحة 14</vt:lpstr>
      <vt:lpstr>4- كوزولوف:</vt:lpstr>
      <vt:lpstr>الشريحة 16</vt:lpstr>
      <vt:lpstr>الشريحة 17</vt:lpstr>
      <vt:lpstr>الشريحة 18</vt:lpstr>
      <vt:lpstr>الشريحة 19</vt:lpstr>
      <vt:lpstr>الشريحة 20</vt:lpstr>
      <vt:lpstr>الشريحة 21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ANAS BARAKAT</cp:lastModifiedBy>
  <cp:revision>201</cp:revision>
  <dcterms:created xsi:type="dcterms:W3CDTF">2009-10-14T19:14:34Z</dcterms:created>
  <dcterms:modified xsi:type="dcterms:W3CDTF">2012-10-14T15:30:26Z</dcterms:modified>
</cp:coreProperties>
</file>