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00" r:id="rId2"/>
    <p:sldId id="257" r:id="rId3"/>
    <p:sldId id="267" r:id="rId4"/>
    <p:sldId id="312" r:id="rId5"/>
    <p:sldId id="313" r:id="rId6"/>
    <p:sldId id="302" r:id="rId7"/>
    <p:sldId id="316" r:id="rId8"/>
    <p:sldId id="314" r:id="rId9"/>
    <p:sldId id="317" r:id="rId10"/>
    <p:sldId id="303" r:id="rId11"/>
    <p:sldId id="304" r:id="rId12"/>
    <p:sldId id="315" r:id="rId13"/>
    <p:sldId id="305" r:id="rId14"/>
    <p:sldId id="309" r:id="rId15"/>
    <p:sldId id="310" r:id="rId16"/>
    <p:sldId id="318" r:id="rId17"/>
    <p:sldId id="311" r:id="rId18"/>
    <p:sldId id="307" r:id="rId19"/>
    <p:sldId id="308" r:id="rId20"/>
    <p:sldId id="301" r:id="rId21"/>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52" autoAdjust="0"/>
    <p:restoredTop sz="94664" autoAdjust="0"/>
  </p:normalViewPr>
  <p:slideViewPr>
    <p:cSldViewPr>
      <p:cViewPr>
        <p:scale>
          <a:sx n="60" d="100"/>
          <a:sy n="60" d="100"/>
        </p:scale>
        <p:origin x="-756"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8FB4B885-E3F3-41A1-86B7-368D1D8660C7}"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6501CE98-F14C-48D8-B278-BBFCC7AC3E51}"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منهج البحث في علم اجتماع السكان</a:t>
            </a:r>
          </a:p>
          <a:p>
            <a:pPr marL="342900" lvl="0" indent="-342900" algn="ctr" rtl="0" eaLnBrk="0" hangingPunct="0">
              <a:spcBef>
                <a:spcPct val="20000"/>
              </a:spcBef>
            </a:pPr>
            <a:r>
              <a:rPr lang="ar-SA" sz="3200" dirty="0" smtClean="0">
                <a:solidFill>
                  <a:prstClr val="black"/>
                </a:solidFill>
                <a:latin typeface="Calibri"/>
                <a:cs typeface="Arial" charset="0"/>
              </a:rPr>
              <a:t>البحث الاجتماعي السكاني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sz="2800" dirty="0" smtClean="0"/>
              <a:t>- البحث الاجتماعي السكاني.</a:t>
            </a:r>
            <a:endParaRPr lang="en-US" sz="2800" dirty="0" smtClean="0"/>
          </a:p>
          <a:p>
            <a:r>
              <a:rPr lang="ar-SA" sz="2800" dirty="0" smtClean="0"/>
              <a:t>- مناهج البحث الاجتماعي السكاني.</a:t>
            </a:r>
          </a:p>
          <a:p>
            <a:r>
              <a:rPr lang="ar-SA" sz="2800" dirty="0" smtClean="0"/>
              <a:t>- طرق البحث الاجتماعي السكاني.</a:t>
            </a:r>
          </a:p>
          <a:p>
            <a:r>
              <a:rPr lang="ar-SA" sz="2800" dirty="0" smtClean="0"/>
              <a:t>- أدوات جمع البيانات.</a:t>
            </a:r>
          </a:p>
          <a:p>
            <a:r>
              <a:rPr lang="ar-SA" sz="2800" dirty="0" smtClean="0"/>
              <a:t>- مستويات التحليل.</a:t>
            </a:r>
          </a:p>
          <a:p>
            <a:r>
              <a:rPr lang="ar-SA" sz="2800" dirty="0" smtClean="0"/>
              <a:t>- أنواع البحوث الاجتماعية السكانية.</a:t>
            </a:r>
          </a:p>
          <a:p>
            <a:r>
              <a:rPr lang="ar-SA" sz="2800" dirty="0" smtClean="0"/>
              <a:t>- مراحل البحث في مجال السكان.</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البحث الاجتماعي السكاني:</a:t>
            </a:r>
            <a:endParaRPr lang="ar-SA" dirty="0"/>
          </a:p>
        </p:txBody>
      </p:sp>
      <p:sp>
        <p:nvSpPr>
          <p:cNvPr id="3" name="عنصر نائب للمحتوى 2"/>
          <p:cNvSpPr>
            <a:spLocks noGrp="1"/>
          </p:cNvSpPr>
          <p:nvPr>
            <p:ph idx="1"/>
          </p:nvPr>
        </p:nvSpPr>
        <p:spPr/>
        <p:txBody>
          <a:bodyPr/>
          <a:lstStyle/>
          <a:p>
            <a:r>
              <a:rPr lang="ar-SA" dirty="0" smtClean="0"/>
              <a:t>رغم أن الجزء الأكبر من المعطيات التي يستخدمها دارس السكان سواء في الديموجرافيا أو الدراسات السكانية هي التي ترد في التعدادات الدورية للسكان التي تجريها معظم الدول وكذلك البيانات الجاهزة والسجلات الرسمية، إلا أن دراسة السكان في علم الاجتماع لا تكتفي بهذه المصادر المباشرة وغير المباشرة للمعطيات السكانية، وإنما وسعت الدراسة السوسيولوجية من نطاق هذه المصادر لتضيف إجراءات منهجية تحقق أهداف علم الاجتماع في إجراء التحليل الاجتماعي للظواهر السكانية </a:t>
            </a:r>
            <a:r>
              <a:rPr lang="ar-SA" smtClean="0"/>
              <a:t>وتفسير تباين </a:t>
            </a:r>
            <a:r>
              <a:rPr lang="ar-SA" dirty="0" smtClean="0"/>
              <a:t>هذه الظواهر في المجتمع.</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ويمثل البحث الاجتماعي للسكان إجراء منهجيا مباشرا في توفير المعطيات السكانية ويعد بمثابة أسلوب بديل للحصول على البيانات التي توفرها التعدادات ونظم التسجيل الحيوي والبيانات الجاهزة. ويختلف البحث الاجتماعي عن هذه الطرق في أن الغرض منه يكون أكثر تحديدا، حيث تصمم البحوث الاجتماعية للحصول على معلومات محددة أو لعينة محددة من السكان.</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مناهج البحث الاجتماعي السكاني:</a:t>
            </a:r>
            <a:endParaRPr lang="ar-SA" dirty="0"/>
          </a:p>
        </p:txBody>
      </p:sp>
      <p:sp>
        <p:nvSpPr>
          <p:cNvPr id="3" name="عنصر نائب للمحتوى 2"/>
          <p:cNvSpPr>
            <a:spLocks noGrp="1"/>
          </p:cNvSpPr>
          <p:nvPr>
            <p:ph idx="1"/>
          </p:nvPr>
        </p:nvSpPr>
        <p:spPr/>
        <p:txBody>
          <a:bodyPr/>
          <a:lstStyle/>
          <a:p>
            <a:r>
              <a:rPr lang="ar-SA" sz="3000" dirty="0" smtClean="0"/>
              <a:t>يستطيع دارس السكان من وجهة نظر علم الاجتماع أن يجد في مناهج البحث الاجتماعي وخاصة المنهج التجريبي والمنهج التاريخي ما يعينه على تحقيق أهدافه من ناحية وعلى تجاوز ثغرات الإجراءات المنهجية الأخرى في دراسة السكان من ناحية أخرى.</a:t>
            </a:r>
          </a:p>
          <a:p>
            <a:r>
              <a:rPr lang="ar-SA" sz="3000" dirty="0" smtClean="0"/>
              <a:t>وفيما يلي عرض لهذين المنهجين: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r>
              <a:rPr lang="ar-SA" sz="3000" b="1" dirty="0" smtClean="0">
                <a:solidFill>
                  <a:prstClr val="black"/>
                </a:solidFill>
              </a:rPr>
              <a:t>فالمنهج التجريبي </a:t>
            </a:r>
            <a:r>
              <a:rPr lang="ar-SA" sz="3000" dirty="0" smtClean="0">
                <a:solidFill>
                  <a:prstClr val="black"/>
                </a:solidFill>
              </a:rPr>
              <a:t>باعتباره يدرس الظواهر الحاضرة أو الراهنة ويحاول التوصل إلى القوانين العامة أو الثابتة عن الظواهر، ويعتمد في ذلك على الملاحظة والقياس والتجربة ويصوغ قوانينه في صورة رياضية يقدم لدارس السكان من وجهة نظر علم الاجتماع بديلا لطرق التعداد والتسجيل الحيوي، ويجعله لا يقف عند حد الأوصاف التوزيعية للتجمعات السكانية، وإنما يمكنه من إجراء ملاحظات وقياسات للظواهر السكانية في المجتمع أو أحد قطاعاته الريفية والحضرية والتوصل إلى العلاقات الثابتة بين الظواهر السكانية واختبار الفروض العلمية المتعلقة بتفسير تباين هذه الظواهر في المجتمع.</a:t>
            </a:r>
            <a:endParaRPr lang="ar-SA" sz="3000" b="1" dirty="0" smtClean="0">
              <a:solidFill>
                <a:prstClr val="black"/>
              </a:solidFill>
            </a:endParaRP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876800"/>
          </a:xfrm>
        </p:spPr>
        <p:txBody>
          <a:bodyPr/>
          <a:lstStyle/>
          <a:p>
            <a:r>
              <a:rPr lang="ar-SA" sz="2800" b="1" dirty="0" smtClean="0"/>
              <a:t>أما المنهج التاريخي </a:t>
            </a:r>
            <a:r>
              <a:rPr lang="ar-SA" sz="2800" dirty="0" smtClean="0"/>
              <a:t>باعتباره يدرس ظواهر الماضي حيث يقوم الباحث بالتنقيب عنها في وثائق التاريخ وذلك لجمعها ومحاولة التحقق منها بإتباع طرق التحليل والتركيب بهدف البحث عن العلاقات السببية بين الحوادث الماضية، كما يمد دارس السكان من وجهة نظر علم الاجتماع بأسلوب منهجي يمكنه من التغلب على صعوبات التعداد والتسجيل الحيوي وعد قدرتها على تتبع التطور التاريخي للظواهر السكانية في التوصل إلى المعطيات السكانية التي تفيد في تتبع تطور الظواهر السكانية في الماضي والتعرف على عوامل تغيرها، ثم التوصل إلى العلاقات السببية بينها والتي يمكن على ضوئها صياغة القوانين التي تحدد اتجاهات التغير في المستقبل، والتي يمكن استنادا إليها وضع الخطط والبرامج لتجنب مشكلات هذا التطور. </a:t>
            </a:r>
            <a:endParaRPr lang="ar-SA" sz="28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طرق البحث الاجتماعي للسكان:</a:t>
            </a:r>
            <a:endParaRPr lang="ar-SA" dirty="0"/>
          </a:p>
        </p:txBody>
      </p:sp>
      <p:sp>
        <p:nvSpPr>
          <p:cNvPr id="3" name="عنصر نائب للمحتوى 2"/>
          <p:cNvSpPr>
            <a:spLocks noGrp="1"/>
          </p:cNvSpPr>
          <p:nvPr>
            <p:ph idx="1"/>
          </p:nvPr>
        </p:nvSpPr>
        <p:spPr/>
        <p:txBody>
          <a:bodyPr/>
          <a:lstStyle/>
          <a:p>
            <a:r>
              <a:rPr lang="ar-SA" sz="2800" dirty="0" smtClean="0"/>
              <a:t>تستعين دراسة السكان من وجهة نظر علم الاجتماع بطرق المسح الاجتماعي ودراسة الحالة إلى جانب طريقة البيانات الجاهزة في التوصل إلى المعطيات السكانية اللازمة لتحقيق أهداف هذه الدراسة وإجراء التحليل الاجتماعي لها.</a:t>
            </a:r>
          </a:p>
          <a:p>
            <a:r>
              <a:rPr lang="ar-SA" sz="2800" dirty="0" smtClean="0"/>
              <a:t>والواقع أن التعداد الشامل أو بالعينة يقترب في إجراءاته من المسح الاجتماعي كما أن كل تطور يحدث في نطاق المسح الاجتماعي ينعكس على التعداد ويساعد على بلورته ونضجه، فقد أخذ التعداد عن المسح الاجتماعي ما تحقق له من خبرة في مجال تصميم أدوات جمع البيانات وصياغة الأسئلة وتقنينها وترتيبها وضمان صدقها وثباتها، وكيفية جمع هذه البيانات وتسجيلها ثم معالجتها...الخ.</a:t>
            </a: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أدوات جمع البيانات:</a:t>
            </a:r>
            <a:endParaRPr lang="ar-SA" dirty="0"/>
          </a:p>
        </p:txBody>
      </p:sp>
      <p:sp>
        <p:nvSpPr>
          <p:cNvPr id="3" name="عنصر نائب للمحتوى 2"/>
          <p:cNvSpPr>
            <a:spLocks noGrp="1"/>
          </p:cNvSpPr>
          <p:nvPr>
            <p:ph idx="1"/>
          </p:nvPr>
        </p:nvSpPr>
        <p:spPr/>
        <p:txBody>
          <a:bodyPr/>
          <a:lstStyle/>
          <a:p>
            <a:r>
              <a:rPr lang="ar-SA" dirty="0" smtClean="0"/>
              <a:t>بإمكان دارس السكان من وجهة نظر علم الاجتماع أن يستعين بأدوات جمع البيانات في البحث الاجتماعي وخاصة المقابلة الشخصية والاستخبار. إذ يتجاوز </a:t>
            </a:r>
            <a:r>
              <a:rPr lang="ar-SA" b="1" dirty="0" smtClean="0"/>
              <a:t>الاستخبار</a:t>
            </a:r>
            <a:r>
              <a:rPr lang="ar-SA" dirty="0" smtClean="0"/>
              <a:t> العقبات الجغرافية في السفر والتنقل والنفقات والجهد اللازم الأمر الذي لا يتوفر للتعداد، ويستطيع الباحث أن يكسب من خلال </a:t>
            </a:r>
            <a:r>
              <a:rPr lang="ar-SA" b="1" dirty="0" smtClean="0"/>
              <a:t>المقابلة</a:t>
            </a:r>
            <a:r>
              <a:rPr lang="ar-SA" dirty="0" smtClean="0"/>
              <a:t> ود المبحوثين مما يسهل عليهم عملية الإجابة عن التساؤلات، ويقضي على كل صور الشك لديهم، وكذلك يستطيع أن يضع في أدواته بنودا تساعد في التغلب على الإجابات المتناقضة ومراجعتها، مما يزيد من درجة دقة وضبط وصدق وثبات البيانات الأمر الذي يفتقر إليه التعداد.</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مستويات التحليل:</a:t>
            </a:r>
            <a:endParaRPr lang="ar-SA" dirty="0"/>
          </a:p>
        </p:txBody>
      </p:sp>
      <p:sp>
        <p:nvSpPr>
          <p:cNvPr id="3" name="عنصر نائب للمحتوى 2"/>
          <p:cNvSpPr>
            <a:spLocks noGrp="1"/>
          </p:cNvSpPr>
          <p:nvPr>
            <p:ph idx="1"/>
          </p:nvPr>
        </p:nvSpPr>
        <p:spPr/>
        <p:txBody>
          <a:bodyPr/>
          <a:lstStyle/>
          <a:p>
            <a:r>
              <a:rPr lang="ar-SA" dirty="0" smtClean="0"/>
              <a:t>تجمع المعطيات السكانية في التعداد أو التسجيل الحيوي بطريقة فردية تماما، بحيث يستدل منها على الخصائص السكانية للدولة ككل. ونتيجة لذلك يتم تحليل المعطيات السكانية المتوفرة عن هذه المصادر على مستوى الدولة ككل، غير أنه في البحث الاجتماعي للسكان قد تجمع البيانات بطريقة فردية أو بطريقة جماعية، بحيث يستدل منها على الخصائص السكانية للدولة أو المدينة أو القرية أو الضاحية أو المنطقة المتخلفة أو جماعة الأسرة أو الأصدقاء أو غيرها.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600" dirty="0" smtClean="0"/>
              <a:t>وعلى هذا الأساس فإن دراسة السكان من وجهة نظر علم الاجتماع تجري تحليلاتها للمعطيات السكانية على مستويات متباينة قد تكون الأسرة أو الطبقة أو المدينة أو القرية أو المجتمع الأكبر ، مما يساعد على تحقيق أهداف علم اجتماع السكان في تقديم تفسيره لتباين الظواهر السكانية في المجتمع.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البحوث الاجتماعية السكانية:</a:t>
            </a:r>
            <a:endParaRPr lang="ar-SA" dirty="0"/>
          </a:p>
        </p:txBody>
      </p:sp>
      <p:sp>
        <p:nvSpPr>
          <p:cNvPr id="3" name="عنصر نائب للمحتوى 2"/>
          <p:cNvSpPr>
            <a:spLocks noGrp="1"/>
          </p:cNvSpPr>
          <p:nvPr>
            <p:ph idx="1"/>
          </p:nvPr>
        </p:nvSpPr>
        <p:spPr/>
        <p:txBody>
          <a:bodyPr/>
          <a:lstStyle/>
          <a:p>
            <a:r>
              <a:rPr lang="ar-SA" dirty="0" smtClean="0"/>
              <a:t>يحدد نوع البحث الاجتماعي للسكان بناء على الهدف الذي يسعى إليه دارس السكان، ولذلك يؤدي تنوع الأهداف في هذا الصدد إلى تنوع البحوث الاجتماعية للسكان.</a:t>
            </a:r>
          </a:p>
          <a:p>
            <a:r>
              <a:rPr lang="ar-SA" dirty="0" smtClean="0"/>
              <a:t>وتصنف البحوث في مجال السكان، كما تصنف في أي مجال آخر من مجالات الدراسة الاجتماعية إلى أربعة أنواع أساسية على ضؤ الهدف منها كما يلي:</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البحوث الكشفية أو الاستطلاعية:</a:t>
            </a:r>
          </a:p>
          <a:p>
            <a:r>
              <a:rPr lang="ar-SA" dirty="0" smtClean="0"/>
              <a:t>وهي التي تهتم باستطلاع أبعاد الظاهرة للتمهيد لخطوات أخرى ضرورية بعدها في عملية البحث العلمي. وهذه البحوث لا يتطلب فيها البدء بفروض علمية، وإنما هي تحاول الإجابة على سؤال يبدأ بكلمة الاستفهام، ماذا؟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البحوث الوصفية:</a:t>
            </a:r>
          </a:p>
          <a:p>
            <a:r>
              <a:rPr lang="ar-SA" dirty="0" smtClean="0"/>
              <a:t>التي تركز على رصد الظاهرة موضوع الدراسة كما هي في واقعها وسياقها بقصد الإجابة على السؤال الذي يبدأ بكلمة الاستفهام كيف.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البحوث التشخيصية:</a:t>
            </a:r>
          </a:p>
          <a:p>
            <a:r>
              <a:rPr lang="ar-SA" dirty="0" smtClean="0"/>
              <a:t>التي تهتم بإبراز العوامل والمتغيرات الأساسية التي تحدث الظاهرة وتؤثر فيها وهي دراسات غالبا ما تقوم على اختبار فروض علمية حول الظاهرة.</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(د) البحوث التقويمية:</a:t>
            </a:r>
          </a:p>
          <a:p>
            <a:r>
              <a:rPr lang="ar-SA" dirty="0" smtClean="0"/>
              <a:t>والخاصة بتقويم المشروعات الاجتماعية وخطط التنمية الاجتماعية، ومنها في مجال السكان: البحوث التي تدرس مشروعات مثل تنظيم الأسرة، أو البحوث التي تعمل على تقويم السياسات السكانية.</a:t>
            </a:r>
          </a:p>
          <a:p>
            <a:r>
              <a:rPr lang="ar-SA" dirty="0" smtClean="0"/>
              <a:t>ويلاحظ أن هناك بحوث قد تجمع في أهدافها بين اثنين أو أكثر من الأهداف السابقة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مراحل البحث في مجال السكان:</a:t>
            </a:r>
            <a:endParaRPr lang="ar-SA" dirty="0"/>
          </a:p>
        </p:txBody>
      </p:sp>
      <p:sp>
        <p:nvSpPr>
          <p:cNvPr id="3" name="عنصر نائب للمحتوى 2"/>
          <p:cNvSpPr>
            <a:spLocks noGrp="1"/>
          </p:cNvSpPr>
          <p:nvPr>
            <p:ph idx="1"/>
          </p:nvPr>
        </p:nvSpPr>
        <p:spPr/>
        <p:txBody>
          <a:bodyPr/>
          <a:lstStyle/>
          <a:p>
            <a:r>
              <a:rPr lang="ar-SA" b="1" dirty="0" smtClean="0"/>
              <a:t>1- مرحلة الإعداد للبحث:</a:t>
            </a:r>
          </a:p>
          <a:p>
            <a:r>
              <a:rPr lang="ar-SA" dirty="0" smtClean="0"/>
              <a:t>ابتداء من صياغة المشكلة وتحديد أهداف البحث واختيار المشكلة في ضؤ القراءات والخبرات السابقة، وتحديد المنهج المستخدم في البحث، وكذا طرق وأدوات جمع البيانات وتحديد عينة البحث وطريقة تصميمها وحجمها وإعداد مجتمع البحث وتهيئته لإجراء البحث وتدريب باحثي الميدان.</a:t>
            </a:r>
          </a:p>
          <a:p>
            <a:endParaRPr lang="ar-SA"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مرحلة إجراء البحث:</a:t>
            </a:r>
          </a:p>
          <a:p>
            <a:r>
              <a:rPr lang="ar-SA" dirty="0" smtClean="0"/>
              <a:t>وتتمثل في جمع البيانات من المصادر الميدانية التي حددها الباحث وكذلك مراجعة البيانات.</a:t>
            </a:r>
          </a:p>
          <a:p>
            <a:r>
              <a:rPr lang="ar-SA" b="1" dirty="0" smtClean="0"/>
              <a:t>3- مرحلة عرض البيانات وتفسيرها:</a:t>
            </a:r>
          </a:p>
          <a:p>
            <a:r>
              <a:rPr lang="ar-SA" dirty="0" smtClean="0"/>
              <a:t>وتشمل وصف البيانات وتحليلها وتفسيرها واستخلاص النتائج.</a:t>
            </a:r>
          </a:p>
          <a:p>
            <a:r>
              <a:rPr lang="ar-SA" b="1" dirty="0" smtClean="0"/>
              <a:t>4- مرحلة تقويم نتائج البحث:</a:t>
            </a:r>
          </a:p>
          <a:p>
            <a:r>
              <a:rPr lang="ar-SA" dirty="0" smtClean="0"/>
              <a:t>في ضؤ إطاره النظري والمنهجي  أو ما قد يلجأ إليه الباحث من نظريات.</a:t>
            </a: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2362</TotalTime>
  <Words>1092</Words>
  <Application>Microsoft Office PowerPoint</Application>
  <PresentationFormat>A4 Paper (210x297 mm)‎</PresentationFormat>
  <Paragraphs>50</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التاسعة</vt:lpstr>
      <vt:lpstr>التقاط الأساسية:</vt:lpstr>
      <vt:lpstr>البحث الاجتماعي السكاني:</vt:lpstr>
      <vt:lpstr>الشريحة 5</vt:lpstr>
      <vt:lpstr>مناهج البحث الاجتماعي السكاني:</vt:lpstr>
      <vt:lpstr>الشريحة 7</vt:lpstr>
      <vt:lpstr>الشريحة 8</vt:lpstr>
      <vt:lpstr>طرق البحث الاجتماعي للسكان:</vt:lpstr>
      <vt:lpstr>أدوات جمع البيانات:</vt:lpstr>
      <vt:lpstr>مستويات التحليل:</vt:lpstr>
      <vt:lpstr>الشريحة 12</vt:lpstr>
      <vt:lpstr>أنواع البحوث الاجتماعية السكانية:</vt:lpstr>
      <vt:lpstr>الشريحة 14</vt:lpstr>
      <vt:lpstr>الشريحة 15</vt:lpstr>
      <vt:lpstr>الشريحة 16</vt:lpstr>
      <vt:lpstr>الشريحة 17</vt:lpstr>
      <vt:lpstr>مراحل البحث في مجال السكان:</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234</cp:revision>
  <dcterms:created xsi:type="dcterms:W3CDTF">2009-10-14T19:14:34Z</dcterms:created>
  <dcterms:modified xsi:type="dcterms:W3CDTF">2012-11-08T09:34:52Z</dcterms:modified>
</cp:coreProperties>
</file>