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257" r:id="rId3"/>
    <p:sldId id="267" r:id="rId4"/>
    <p:sldId id="302" r:id="rId5"/>
    <p:sldId id="303" r:id="rId6"/>
    <p:sldId id="316" r:id="rId7"/>
    <p:sldId id="304" r:id="rId8"/>
    <p:sldId id="314" r:id="rId9"/>
    <p:sldId id="315" r:id="rId10"/>
    <p:sldId id="305" r:id="rId11"/>
    <p:sldId id="306" r:id="rId12"/>
    <p:sldId id="307" r:id="rId13"/>
    <p:sldId id="308" r:id="rId14"/>
    <p:sldId id="309" r:id="rId15"/>
    <p:sldId id="310" r:id="rId16"/>
    <p:sldId id="311" r:id="rId17"/>
    <p:sldId id="312" r:id="rId18"/>
    <p:sldId id="313" r:id="rId19"/>
    <p:sldId id="301"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52" autoAdjust="0"/>
    <p:restoredTop sz="94664" autoAdjust="0"/>
  </p:normalViewPr>
  <p:slideViewPr>
    <p:cSldViewPr>
      <p:cViewPr>
        <p:scale>
          <a:sx n="60" d="100"/>
          <a:sy n="60" d="100"/>
        </p:scale>
        <p:origin x="-756"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تابع: الخصوبة والبناء الاجتماعي</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b="1" dirty="0" smtClean="0"/>
              <a:t>- السلوك الإنجابي والطبقات الاجتماعية.</a:t>
            </a:r>
          </a:p>
          <a:p>
            <a:r>
              <a:rPr lang="ar-SA" b="1" dirty="0" smtClean="0"/>
              <a:t>- الطبقات الاجتماعية.</a:t>
            </a:r>
          </a:p>
          <a:p>
            <a:r>
              <a:rPr lang="ar-SA" b="1" dirty="0" smtClean="0"/>
              <a:t>- الخصوبة والطبقات الاجتماعية.</a:t>
            </a:r>
            <a:endParaRPr lang="en-US" b="1" dirty="0" smtClean="0"/>
          </a:p>
          <a:p>
            <a:r>
              <a:rPr lang="ar-SA" b="1" dirty="0" smtClean="0"/>
              <a:t>- الخصوبة والقيم الاجتماعية والمعايير.</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السلوك الإنجابي والطبقات الاجتماعية:</a:t>
            </a:r>
            <a:endParaRPr lang="ar-SA" dirty="0"/>
          </a:p>
        </p:txBody>
      </p:sp>
      <p:sp>
        <p:nvSpPr>
          <p:cNvPr id="3" name="عنصر نائب للمحتوى 2"/>
          <p:cNvSpPr>
            <a:spLocks noGrp="1"/>
          </p:cNvSpPr>
          <p:nvPr>
            <p:ph idx="1"/>
          </p:nvPr>
        </p:nvSpPr>
        <p:spPr/>
        <p:txBody>
          <a:bodyPr/>
          <a:lstStyle/>
          <a:p>
            <a:r>
              <a:rPr lang="ar-SA" dirty="0" smtClean="0"/>
              <a:t>أوضحنا من قبل إمكانية تفسير الخصوبة على ضؤ الأسرة وأنماطها بين الريف والحضر. كذلك من المهم ربطه بالتركيب الطبقي في المجتمع أو بالمستويات الاقتصادية والاجتماعية المختلفة داخله.</a:t>
            </a:r>
          </a:p>
          <a:p>
            <a:r>
              <a:rPr lang="ar-SA" dirty="0" smtClean="0"/>
              <a:t>والواقع أن دراسة العلاقة بين السلوك الإنجابي والطبقة الاجتماعية قد نبعت من المناقشات التي تناولت العلاقة بين حجم الأسرة والتقدم الاقتصادي والاجتماعي، والتي ربط فيها الباحثون بين اختفاء الأشكال الممتدة للأسرة وبين زيادة معدلات التصنيع والتحضر.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الطبقات الاجتماعية:</a:t>
            </a:r>
            <a:endParaRPr lang="ar-SA" dirty="0"/>
          </a:p>
        </p:txBody>
      </p:sp>
      <p:sp>
        <p:nvSpPr>
          <p:cNvPr id="3" name="عنصر نائب للمحتوى 2"/>
          <p:cNvSpPr>
            <a:spLocks noGrp="1"/>
          </p:cNvSpPr>
          <p:nvPr>
            <p:ph idx="1"/>
          </p:nvPr>
        </p:nvSpPr>
        <p:spPr/>
        <p:txBody>
          <a:bodyPr/>
          <a:lstStyle/>
          <a:p>
            <a:r>
              <a:rPr lang="ar-SA" dirty="0" smtClean="0"/>
              <a:t>كان موضوع الاختلاف بين الناس إلى مستويات اجتماعية واقتصادية من أكثر موضوعات البحث في علم الاجتماع إثارة للجدل والخلاف بين الباحثين في هذا الميدان. سواء من حيث التسليم بعدم المساواة بين الناس في هذه المستويات أو حتى في تحديد الأسس التي يقوم عليها هذا الاختلاف وبالتالي كل مستوى طبقي وإمكانية الانتقال بين هذه المستويات.</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والطبقة الاجتماعية تمثل ظاهرة مجتمعية وحقيقة موجودة وطبيعية وهي جماعة منظمة نسبيا وتتماسك عن طريق مجموعة القيم والمعايير والمعاني التي تكمن وراء مركزها القانوني والاقتصادي والمهني في المجتمع. ويترتب على هذا التماسك داخليا شعورا طبيعيا يربط بين أفراد هذه الجماعة وعداءً خارجيا مع الطبقات الاجتماعية الأخرى. والواقع أن الطبقات الاجتماعية تعتبر مفتوحة تسمح في نفس الوقت للكثير من الأفراد إما بالدخول فيها أو الخروج منها الأمر الذي يترتب عليه حركة اجتماعية أو تنقلا اجتماعيا يغير الناس فيه مراكزهم رأسيا أو أفقيا.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الخصوبة والطبقات الاجتماعية:</a:t>
            </a:r>
            <a:endParaRPr lang="ar-SA" dirty="0"/>
          </a:p>
        </p:txBody>
      </p:sp>
      <p:sp>
        <p:nvSpPr>
          <p:cNvPr id="3" name="عنصر نائب للمحتوى 2"/>
          <p:cNvSpPr>
            <a:spLocks noGrp="1"/>
          </p:cNvSpPr>
          <p:nvPr>
            <p:ph idx="1"/>
          </p:nvPr>
        </p:nvSpPr>
        <p:spPr/>
        <p:txBody>
          <a:bodyPr/>
          <a:lstStyle/>
          <a:p>
            <a:r>
              <a:rPr lang="ar-SA" dirty="0" smtClean="0"/>
              <a:t>يمكن أن نميز بين محاولتين بذلهما علماء الاجتماع من أجل فهم وتفسير الاختلافات في السلوك الإنجابي على ضؤ الاختلافات في المستويات الاجتماعية والاقتصادية والتركيب الطبقي في المجتمع. تربط المحاولة الأولى بين السلوك الإنجابي وبين الوضع الطبقي داخل المجتمع. وتربط المحاولة الثانية بين السلوك الإنجابي وإمكانية تنقل الأفراد بين الأوضاع الطبقية داخل هذا المجتمع.</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b="1" dirty="0" smtClean="0"/>
              <a:t>المحاولة الأولى:</a:t>
            </a:r>
          </a:p>
          <a:p>
            <a:r>
              <a:rPr lang="ar-SA" dirty="0" smtClean="0"/>
              <a:t>نتجت المحاولة الأولى في تفسير السلوك الإنجابي على ضؤ الوضع الطبقي للأفراد داخل المجتمع عن مختلف نظريات السكان التي تربط بين السلوك الإنجابي وبين المستوى الاقتصادي الاجتماعي للأفراد في المجتمع أو الوضع الطبقي لهم من خلال التعبير عنه بمفهوم الدخل أو المهنة وطبيعة العمل أو التعليم أو الثروة أو غيرها من الأسس التي يتمايز بناء عليها الأفراد والجماعات في المجتمع فقد انطلق الباحثون يجرون الدراسات الواقعية التي تدعم أو تؤكد ضرورة إعادة النظر في هذه العلاقة.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المحاولة الثانية:</a:t>
            </a:r>
          </a:p>
          <a:p>
            <a:r>
              <a:rPr lang="ar-SA" dirty="0" smtClean="0"/>
              <a:t>ونتجت هذه المحاولة في تفسير السلوك الإنجابي على ضؤ إمكانية تنقل الأفراد اجتماعيا بين الأوضاع الطبقية داخل المجتمع من نظريات السكان أيضا وكان في مقدمتها القضايا النظرية التي أضافها (أرسين </a:t>
            </a:r>
            <a:r>
              <a:rPr lang="ar-SA" dirty="0" err="1" smtClean="0"/>
              <a:t>ديمون</a:t>
            </a:r>
            <a:r>
              <a:rPr lang="ar-SA" dirty="0" smtClean="0"/>
              <a:t>) التي أشارت إلى أن نمو السكان يسير في اتجاه الزيادة في الأقاليم التي يتسم بناؤها الطبقي بالجمود ويسير في اتجاه النقصان في الأقاليم التي يسهل فيها انتقال أعضاؤها في السلم الاجتماعي.</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600" b="1" dirty="0" smtClean="0"/>
              <a:t>التباين في معدلات الخصوبة والقيم والمعايير الاجتماعية:</a:t>
            </a:r>
            <a:endParaRPr lang="ar-SA" sz="3600" dirty="0"/>
          </a:p>
        </p:txBody>
      </p:sp>
      <p:sp>
        <p:nvSpPr>
          <p:cNvPr id="3" name="عنصر نائب للمحتوى 2"/>
          <p:cNvSpPr>
            <a:spLocks noGrp="1"/>
          </p:cNvSpPr>
          <p:nvPr>
            <p:ph idx="1"/>
          </p:nvPr>
        </p:nvSpPr>
        <p:spPr/>
        <p:txBody>
          <a:bodyPr/>
          <a:lstStyle/>
          <a:p>
            <a:r>
              <a:rPr lang="ar-SA" dirty="0" smtClean="0"/>
              <a:t>إن التباين في معدلات الخصوبة في المجتمع لا يرجع إلى العوامل البيولوجية أو القدرة البيولوجية على الإنجاب لدى النساء في المجتمع وإنما تتحكم المعايير الثقافية والقيم المتعلقة بحجم الأسرة وتكوين الوحدات الأسرية (الزواج) وغيرها في مستوى الخصوبة طالما كانت هذه المعايير جزءا لا يتجزأ من النظم الاجتماعية في هذا المجتمع ولا يجب أن تكون متناقضة أو غير متسقة معها. وعلى هذا نبدأ بتوضيح الاختلاف في معدلات الخصوبة في المجتمع ككل وفي عدد من المجتمعات في فترات تاريخية مختلفة ثم نتناول الاختلاف في القيم وأثره على الخصوبة.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b="1" dirty="0" smtClean="0"/>
              <a:t>(1) الاختلاف في معدلات الخصوبة:</a:t>
            </a:r>
          </a:p>
          <a:p>
            <a:r>
              <a:rPr lang="ar-SA" dirty="0" smtClean="0"/>
              <a:t>بمقارنة معدلات الخصوبة في المجتمعات الأوربية والأمريكية في الفترة التاريخية السابقة على الأخذ بالتصنيع بمعدلات الخصوبة في مجتمعات أخرى متخلفة مثل سكان الأكواخ في أمريكا والهند اتضح أن هناك اختلافا في معدلات الخصوبة في المجتمع الواحد في الفترات التاريخية المختلفة وأن هناك تقاربا بين معدلات المواليد بين مجتمعات مختلفة في ظروف حضارية واحدة. والواقع أنه يمكن تفسير هذا التباين أو التقارب في معدلات الخصوبة في ضؤ المعايير والقيم الثقافية في المجتمع.</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b="1" dirty="0" smtClean="0"/>
              <a:t>(2) أثر الاختلاف في القيم الاجتماعية والمعايير على الخصوبة:</a:t>
            </a:r>
          </a:p>
          <a:p>
            <a:r>
              <a:rPr lang="ar-SA" dirty="0" smtClean="0"/>
              <a:t>يسلم علماء الاجتماع أنه عندما يواجه أعضاء المجتمع مشكلة قد يكون لها نتائج اجتماعية مهمة، مثل مشكلة الإنجاب وما يترتب عليها من نتائج مهمة على الفرد والجماعة والمجتمع فإنهم يميلون عادة إلى تكوين حل لهذه المشكلة ذو طابع معياري بحيث يصبح هذا الحل كمجموعة من قواعد السلوك في موقف معين جزءا من مكونات الثقافة في هذا المجتمع. ويقوم أفراد المجتمع بعد ذلك بغرسها أو بتعويد الأعضاء الآخرين على الامتثال لها من خلال التلويح لهم بالثواب والعقاب على نحو صريح أو ضمني. </a:t>
            </a:r>
            <a:r>
              <a:rPr lang="ar-SA" b="1" dirty="0" smtClean="0"/>
              <a:t> </a:t>
            </a:r>
            <a:endParaRPr lang="ar-SA"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000" b="1" dirty="0" smtClean="0"/>
              <a:t>(أ) قيم التوقيت المناسب للزواج:</a:t>
            </a:r>
          </a:p>
          <a:p>
            <a:r>
              <a:rPr lang="ar-SA" sz="3000" dirty="0" smtClean="0"/>
              <a:t>أوضحت نتائج المسوح التي أجريت على عينات من سكان الصين أن ارتفاع معدلات الخصوبة بينهم يرجع إلى تمسك هؤلاء السكان بمعيار مشترك يوجب عليهم الزواج متأخرا، لدرجة أنهم يجتهدون في سنوات الخصوبة الباقية على تعويض ما فاتهم فتزداد معدلات الخصوبة بينهم. على عكس سكان الهند حيث اتضح أن ارتفاع معدل الخصوبة بينهم يرجع إلى الزواج المبكر إلى الحد الذي تزداد معه فرص الإنجاب مع طول مدة الزواج. وهكذا تؤثر القيم الاجتماعية الخاصة بتحديد التوقيت المناسب للزواج على زيادة معدلات الخصوبة في المجتمع.</a:t>
            </a:r>
            <a:endParaRPr lang="ar-SA"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قيم السماح بالعلاقات الجنسية قبل الزواج:</a:t>
            </a:r>
          </a:p>
          <a:p>
            <a:r>
              <a:rPr lang="ar-SA" dirty="0" smtClean="0"/>
              <a:t>اتضح أن الملكية وترتيبات العمل في عدد من بلاد غرب أوروبا في الفترة السابقة على التصنيع كانت تشجع تأجيل الزواج من أجل المحافظة على مستويات اقتصادية معينة يجب أن تتوفر لدى الزوجين لكي يتمكنا من الزواج والإنجاب. وكان لهذه الترتيبات فضلا عن الضوابط على العلاقات الجنسية قبل الزواج أثرها في انخفاض معدل الخصوبة في هذه البلاد. في حين كان اختفاء هذه الضوابط في بعض المجتمعات غير الصناعية من بين الأسباب التي نتج عنها زيادة معدلات الخصوبة بين السكان </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قيم تعويض وفيات الأطفال:</a:t>
            </a:r>
          </a:p>
          <a:p>
            <a:r>
              <a:rPr lang="ar-SA" dirty="0" smtClean="0"/>
              <a:t>المجتمعات التي تتميز بمعدل وفيات عال ومتغير غالبا، يسود بين سكانها اعتقاد ضمني أو صريح بأن الكثير من أعضاء الأسرة وخاصة الأطفال سرعان ما يفقدون بالوفاة. ومن ثم تعلق أهمية كبيرة على إنجاب المزيد من الأطفال مبكرا بعد الزواج قبل أن يلقى أحد الأبوين أو كلاهما حتفهم وأيضا حتى تكون حصيلتهما من الإنجاب كبيرة كضمان لهما في مواجهة كوارث فقد الحد الأدنى من عدد الأطفال الضروري.</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(د) قيم تدعيم الروابط </a:t>
            </a:r>
            <a:r>
              <a:rPr lang="ar-SA" b="1" dirty="0" err="1" smtClean="0"/>
              <a:t>القرابية</a:t>
            </a:r>
            <a:r>
              <a:rPr lang="ar-SA" b="1" dirty="0" smtClean="0"/>
              <a:t>:</a:t>
            </a:r>
          </a:p>
          <a:p>
            <a:r>
              <a:rPr lang="ar-SA" dirty="0" smtClean="0"/>
              <a:t>وجد أن المجتمعات ذات الأنساق </a:t>
            </a:r>
            <a:r>
              <a:rPr lang="ar-SA" dirty="0" err="1" smtClean="0"/>
              <a:t>القرابية</a:t>
            </a:r>
            <a:r>
              <a:rPr lang="ar-SA" dirty="0" smtClean="0"/>
              <a:t> المتحدة أو المشتركة في أصل واحد أو جد واحد تؤكد على قيمة زيادة معدل الخصوبة أما المجتمعات ذات الأنساق </a:t>
            </a:r>
            <a:r>
              <a:rPr lang="ar-SA" dirty="0" err="1" smtClean="0"/>
              <a:t>القرابية</a:t>
            </a:r>
            <a:r>
              <a:rPr lang="ar-SA" dirty="0" smtClean="0"/>
              <a:t> المتصلة بالنسب وتضم وحدات أسرية نووية والتي عادة ما يحدث بينها انشقاق وانفصال فإنها تميل إلى تدعيم قيمة الخصوبة المنخفضة طالما كانت العلاقات الاجتماعية بينها أقل قوة من المجتمعات ذات الأنساق </a:t>
            </a:r>
            <a:r>
              <a:rPr lang="ar-SA" dirty="0" err="1" smtClean="0"/>
              <a:t>القرابية</a:t>
            </a:r>
            <a:r>
              <a:rPr lang="ar-SA" dirty="0" smtClean="0"/>
              <a:t> المشتركة.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(هـ) قيم الاعتماد على الأطفال:</a:t>
            </a:r>
          </a:p>
          <a:p>
            <a:r>
              <a:rPr lang="ar-SA" dirty="0" smtClean="0"/>
              <a:t>تتطلب مجموعة واسعة من أوجه النشاط في المجتمعات غير الصناعية أو النامية مثل نشاطات الإنتاج والاستهلاك والمساعدة في أوقات الأزمات والمرض وكبر السن وغيرها الاعتماد الشديد على الأطفال في العمل في الزراعة أو الحماية من كبر السن أو غير ذلك من المسائل الجوهرية.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 قيم تركز السلطة في يد الذكور:</a:t>
            </a:r>
          </a:p>
          <a:p>
            <a:r>
              <a:rPr lang="ar-SA" dirty="0" smtClean="0"/>
              <a:t>الواقع أن الدراسات التي أجريت على البناء الداخلي للأسرة في العديد من المجتمعات توضح أن تمركز السلطة في يد الذكر وسيطرته وعدم مناقشته للموضوعات والقضايا ذات الصلة بالأسرة وحجمها وتنظيمها ومشكلاتها مع الزوجة وتمسك السكان بهذا الأمر والإجماع عليه كقيمة وتقليد يضفي عليهم مكانة وأهمية له أثره في زيادة معدلات الخصوبة إلى حد كبير.</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2640</TotalTime>
  <Words>1189</Words>
  <Application>Microsoft Office PowerPoint</Application>
  <PresentationFormat>A4 Paper (210x297 mm)‎</PresentationFormat>
  <Paragraphs>39</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الحادية عشرة</vt:lpstr>
      <vt:lpstr>التقاط الأساسية:</vt:lpstr>
      <vt:lpstr>السلوك الإنجابي والطبقات الاجتماعية:</vt:lpstr>
      <vt:lpstr>الطبقات الاجتماعية:</vt:lpstr>
      <vt:lpstr>الشريحة 6</vt:lpstr>
      <vt:lpstr>الخصوبة والطبقات الاجتماعية:</vt:lpstr>
      <vt:lpstr>الشريحة 8</vt:lpstr>
      <vt:lpstr>الشريحة 9</vt:lpstr>
      <vt:lpstr>التباين في معدلات الخصوبة والقيم والمعايير الاجتماعية:</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269</cp:revision>
  <dcterms:created xsi:type="dcterms:W3CDTF">2009-10-14T19:14:34Z</dcterms:created>
  <dcterms:modified xsi:type="dcterms:W3CDTF">2012-11-21T12:53:03Z</dcterms:modified>
</cp:coreProperties>
</file>