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10" r:id="rId6"/>
    <p:sldId id="303" r:id="rId7"/>
    <p:sldId id="314" r:id="rId8"/>
    <p:sldId id="304" r:id="rId9"/>
    <p:sldId id="311" r:id="rId10"/>
    <p:sldId id="315" r:id="rId11"/>
    <p:sldId id="316" r:id="rId12"/>
    <p:sldId id="312" r:id="rId13"/>
    <p:sldId id="317" r:id="rId14"/>
    <p:sldId id="318" r:id="rId15"/>
    <p:sldId id="306" r:id="rId16"/>
    <p:sldId id="307" r:id="rId17"/>
    <p:sldId id="319" r:id="rId18"/>
    <p:sldId id="320" r:id="rId19"/>
    <p:sldId id="308" r:id="rId20"/>
    <p:sldId id="30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2" autoAdjust="0"/>
    <p:restoredTop sz="94664" autoAdjust="0"/>
  </p:normalViewPr>
  <p:slideViewPr>
    <p:cSldViewPr>
      <p:cViewPr>
        <p:scale>
          <a:sx n="60" d="100"/>
          <a:sy n="60" d="100"/>
        </p:scale>
        <p:origin x="-756"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solidFill>
                  <a:schemeClr val="accent2"/>
                </a:solidFill>
              </a:rPr>
              <a:t>تابع: الهجرة</a:t>
            </a:r>
            <a:endParaRPr lang="ar-SA" sz="32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b="1" dirty="0" smtClean="0"/>
              <a:t>- تفسير الهجرة.</a:t>
            </a:r>
          </a:p>
          <a:p>
            <a:r>
              <a:rPr lang="ar-SA" sz="2800" b="1" dirty="0" smtClean="0"/>
              <a:t>- عوامل الهجرة.</a:t>
            </a:r>
          </a:p>
          <a:p>
            <a:r>
              <a:rPr lang="ar-SA" sz="2800" b="1" dirty="0" smtClean="0"/>
              <a:t>- نتائج الهجرة.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 الهجرة:</a:t>
            </a:r>
            <a:endParaRPr lang="ar-SA" dirty="0"/>
          </a:p>
        </p:txBody>
      </p:sp>
      <p:sp>
        <p:nvSpPr>
          <p:cNvPr id="3" name="عنصر نائب للمحتوى 2"/>
          <p:cNvSpPr>
            <a:spLocks noGrp="1"/>
          </p:cNvSpPr>
          <p:nvPr>
            <p:ph idx="1"/>
          </p:nvPr>
        </p:nvSpPr>
        <p:spPr/>
        <p:txBody>
          <a:bodyPr/>
          <a:lstStyle/>
          <a:p>
            <a:pPr rtl="1"/>
            <a:r>
              <a:rPr lang="ar-SA" b="1" dirty="0" smtClean="0"/>
              <a:t>أولا- النظريات المفسرة للهجرة الدولية:</a:t>
            </a:r>
          </a:p>
          <a:p>
            <a:pPr rtl="1"/>
            <a:r>
              <a:rPr lang="ar-SA" dirty="0" smtClean="0"/>
              <a:t>     ينظر إلى الهجرة باعتبارها عملية معقدة وغير متجانسة وبالإمكان تحليلها من منظورات عديدة والفكرة الأساسية في التراث المهتم بالهجرة، تتخلص في أن السكان يهاجرون إلى الشمال.</a:t>
            </a:r>
          </a:p>
          <a:p>
            <a:pPr rtl="1"/>
            <a:r>
              <a:rPr lang="ar-SA" dirty="0" smtClean="0"/>
              <a:t>     كانت الدراسة التي قام بها علم الاجتماع السويدي " </a:t>
            </a:r>
            <a:r>
              <a:rPr lang="ar-SA" dirty="0" err="1" smtClean="0"/>
              <a:t>كريجر</a:t>
            </a:r>
            <a:r>
              <a:rPr lang="ar-SA" dirty="0" smtClean="0"/>
              <a:t>" في عام 1764م حول أسباب الهجرة الدولية أول الأفكار في مجال الهجرة وقد ركز فيها على عوامل الطرد.</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   كما حدد العالم الفرنسي "</a:t>
            </a:r>
            <a:r>
              <a:rPr lang="ar-SA" dirty="0" err="1" smtClean="0"/>
              <a:t>لافسير</a:t>
            </a:r>
            <a:r>
              <a:rPr lang="ar-SA" dirty="0" smtClean="0"/>
              <a:t>" عام 1885العوامل الأساسية في الهجرة الدولية في عاملين هما: الاتصال، وتعدد العلاقات بين البلدان المرسلة والمستقبلة للمهاجرين. </a:t>
            </a:r>
          </a:p>
          <a:p>
            <a:pPr rtl="1"/>
            <a:r>
              <a:rPr lang="ar-SA" dirty="0" smtClean="0"/>
              <a:t>   وقدم كل من " </a:t>
            </a:r>
            <a:r>
              <a:rPr lang="ar-SA" dirty="0" err="1" smtClean="0"/>
              <a:t>جرينود</a:t>
            </a:r>
            <a:r>
              <a:rPr lang="ar-SA" dirty="0" smtClean="0"/>
              <a:t>" </a:t>
            </a:r>
            <a:r>
              <a:rPr lang="ar-SA" dirty="0" err="1" smtClean="0"/>
              <a:t>و</a:t>
            </a:r>
            <a:r>
              <a:rPr lang="ar-SA" dirty="0" smtClean="0"/>
              <a:t>"</a:t>
            </a:r>
            <a:r>
              <a:rPr lang="ar-SA" dirty="0" err="1" smtClean="0"/>
              <a:t>ماكدويل</a:t>
            </a:r>
            <a:r>
              <a:rPr lang="ar-SA" dirty="0" smtClean="0"/>
              <a:t>" عام 1992مسحاً للمحددات الكبرى للهجرة الدولية.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92500" lnSpcReduction="10000"/>
          </a:bodyPr>
          <a:lstStyle/>
          <a:p>
            <a:pPr lvl="0" rtl="1"/>
            <a:r>
              <a:rPr lang="ar-SA" dirty="0" smtClean="0"/>
              <a:t>قد تصنف أسباب الهجرة الدولية إلى مجموعتين اثنتين فقط : </a:t>
            </a:r>
          </a:p>
          <a:p>
            <a:pPr lvl="0" rtl="1"/>
            <a:r>
              <a:rPr lang="ar-SA" dirty="0" smtClean="0"/>
              <a:t>	- عوامل الطرد              - وعوامل الجذب </a:t>
            </a:r>
          </a:p>
          <a:p>
            <a:pPr lvl="0" rtl="1"/>
            <a:r>
              <a:rPr lang="ar-SA" dirty="0" smtClean="0"/>
              <a:t>نظرية عوامل الطرد والجذب:</a:t>
            </a:r>
          </a:p>
          <a:p>
            <a:pPr lvl="0" rtl="1"/>
            <a:r>
              <a:rPr lang="ar-SA" dirty="0" smtClean="0"/>
              <a:t>- قد تكون عوامل الطرد بسيطة مثل (الفقر - الاضطهاد – العزلة الاجتماعية)</a:t>
            </a:r>
          </a:p>
          <a:p>
            <a:pPr lvl="0" rtl="1"/>
            <a:r>
              <a:rPr lang="ar-SA" dirty="0" smtClean="0"/>
              <a:t>   كما قد تكون صعبة مثل ( المجاعات- الحروب- كوارث بيئية)</a:t>
            </a:r>
          </a:p>
          <a:p>
            <a:pPr lvl="0" rtl="1"/>
            <a:r>
              <a:rPr lang="ar-SA" dirty="0" smtClean="0"/>
              <a:t>- ويمكن أن تكون عوامل الطرد بنائية مثل النمو السكاني.</a:t>
            </a:r>
          </a:p>
          <a:p>
            <a:pPr lvl="0" rtl="1"/>
            <a:r>
              <a:rPr lang="ar-SA" dirty="0" smtClean="0"/>
              <a:t>- كما قد يكون العامل البنائي الثاني الهوة السحيقة في الرفاهية بين الشمال والجنوب.</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كما تعتبر الحروب أحد عوامل الطرد.</a:t>
            </a:r>
          </a:p>
          <a:p>
            <a:pPr lvl="0" rtl="1"/>
            <a:r>
              <a:rPr lang="ar-SA" dirty="0" smtClean="0"/>
              <a:t>- كذلك يوجد الاضطهاد في بعض دول العالم. وتؤدي التوترات العرقية إلى القتل في أوقات الحرب وإلى الاضطهاد في أوقات السلم.</a:t>
            </a:r>
          </a:p>
          <a:p>
            <a:pPr lvl="0" rtl="1">
              <a:buFontTx/>
              <a:buChar char="-"/>
            </a:pPr>
            <a:r>
              <a:rPr lang="ar-SA" dirty="0" smtClean="0"/>
              <a:t>ويحتمل أن يكون الفقر أكبر عامل وحيد يقف خلف تدفق تيارات الهجرة الحالية وفي المستقبل.</a:t>
            </a:r>
          </a:p>
          <a:p>
            <a:pPr lvl="0" rtl="1">
              <a:buFontTx/>
              <a:buChar char="-"/>
            </a:pPr>
            <a:r>
              <a:rPr lang="ar-SA" dirty="0" smtClean="0"/>
              <a:t>وربما تؤدي الكوارث البيئية ومعظمها يقع في البلدان النامية إلى حدوث هجرات في المستقبل.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ثانيا- التفسير البنائي الوظيفي للهجرة الداخلية:</a:t>
            </a:r>
          </a:p>
          <a:p>
            <a:pPr algn="just" rtl="1"/>
            <a:r>
              <a:rPr lang="ar-SA" dirty="0" smtClean="0"/>
              <a:t>   شكلت أفكار (</a:t>
            </a:r>
            <a:r>
              <a:rPr lang="ar-SA" dirty="0" err="1" smtClean="0"/>
              <a:t>زيمل</a:t>
            </a:r>
            <a:r>
              <a:rPr lang="ar-SA" dirty="0" smtClean="0"/>
              <a:t>) وغيره من علماء الاجتماع بداية الاهتمام النظري بالهجرة إلى المدينة. ويمثل ما تقدمه المدينة من خدمات ومرافق وفرص عمل عناصر جذب للمهاجرين من الريف من الشباب الطموح. وهذه الظروف الاجتماعية العامة دفعت بعض الدارسين إلى القول بنظريات اجتماعية تحاول تفسير حياة المهاجرين وقدرتهم على التعامل مع أوضاع المدينة.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1- نظرية التغير الاجتماعي:</a:t>
            </a:r>
          </a:p>
          <a:p>
            <a:pPr algn="just" rtl="1"/>
            <a:r>
              <a:rPr lang="ar-SA" dirty="0" smtClean="0"/>
              <a:t>وهي تفسر الهجرة من خلال ربطها بالتغير الاجتماعي الذي يمر به </a:t>
            </a:r>
            <a:r>
              <a:rPr lang="ar-SA" smtClean="0"/>
              <a:t>المجتمع فقد قدم </a:t>
            </a:r>
            <a:r>
              <a:rPr lang="ar-SA" dirty="0" smtClean="0"/>
              <a:t>"</a:t>
            </a:r>
            <a:r>
              <a:rPr lang="ar-SA" dirty="0" err="1" smtClean="0"/>
              <a:t>زلنسكي</a:t>
            </a:r>
            <a:r>
              <a:rPr lang="ar-SA" dirty="0" smtClean="0"/>
              <a:t>" تفسيراً للهجرة من خلاله ذكر خمس مراحل تاريخية تمر بها المجتمعات، هي:</a:t>
            </a:r>
          </a:p>
          <a:p>
            <a:pPr algn="just" rtl="1"/>
            <a:r>
              <a:rPr lang="ar-SA" dirty="0" smtClean="0"/>
              <a:t>1- مرحلة المجتمع التقليدي: وكانت الهجرة فيه محدودة وذات طابع دوري إذ كان المجتمع ككل محصورا مكانيا بحسب الممارسات العرقية والتقاليد.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مرحلة المجتمع الانتقالي: والذي يتميز بارتفاع سريع في معدلات الإنجاب ومن ثم زيادة في السكان نتج عنها هجرة واسعة وبالذات الهجرة الريفية الحضرية.</a:t>
            </a:r>
          </a:p>
          <a:p>
            <a:r>
              <a:rPr lang="ar-SA" dirty="0" smtClean="0"/>
              <a:t>3- مرحلة المجتمع الانتقالي في مراحله المتأخرة: حيث تتقلص معدلات الزيادة الطبيعية للسكان ويصاحبها تدهور في معدلات الهجرة.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مرحلة المجتمع المتقدم: الذي يتميز بتدني معدلات الإنجاب والوفاة وتدني معدلات الهجرة الريفية الحضرية واستبدالها بالهجرة بين الحواضر أو المدن والانتقال داخل الحواضر ذاتها.</a:t>
            </a:r>
          </a:p>
          <a:p>
            <a:r>
              <a:rPr lang="ar-SA" dirty="0" smtClean="0"/>
              <a:t>5- مستقبل المجتمع المتقدم: ويتميز بتدني الهجرة وأن ما تبقى منها سيكون هجرة بين المدن أو داخلها.</a:t>
            </a:r>
          </a:p>
          <a:p>
            <a:r>
              <a:rPr lang="ar-SA" dirty="0" smtClean="0"/>
              <a:t>غير أن ما قدمه (</a:t>
            </a:r>
            <a:r>
              <a:rPr lang="ar-SA" dirty="0" err="1" smtClean="0"/>
              <a:t>زلنسكي</a:t>
            </a:r>
            <a:r>
              <a:rPr lang="ar-SA" dirty="0" smtClean="0"/>
              <a:t>) تميز بأنه تفسير منحاز للتجربة الغربية ولا يمثل ما مرت به المجتمعات الأخرى غير الغربية.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2- نظرية التنظيم الاجتماعي : </a:t>
            </a:r>
          </a:p>
          <a:p>
            <a:pPr algn="just" rtl="1"/>
            <a:r>
              <a:rPr lang="ar-SA" dirty="0" smtClean="0"/>
              <a:t>    يقدم "</a:t>
            </a:r>
            <a:r>
              <a:rPr lang="ar-SA" dirty="0" err="1" smtClean="0"/>
              <a:t>مانجلام</a:t>
            </a:r>
            <a:r>
              <a:rPr lang="ar-SA" dirty="0" smtClean="0"/>
              <a:t>" نظريته في الهجرة حيث يذكر ثلاثة عناصر وهي (مجتمع المنشأ ومجتمع المقصد والمهاجر) وتتفاعل هذه العناصر بعضها مع بعض آخذا عنصر الزمن والأنظمة الاجتماعية المشكلة للنسق الاجتماعي مجالا للتفاعل.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المستوى الفردي، كان التركيز على عملية تأقلم وتكيف المهاجر مع المجتمع المضيف. فقد اقترح (</a:t>
            </a:r>
            <a:r>
              <a:rPr lang="ar-SA" dirty="0" err="1" smtClean="0"/>
              <a:t>سيراز</a:t>
            </a:r>
            <a:r>
              <a:rPr lang="ar-SA" dirty="0" smtClean="0"/>
              <a:t>) أن عودة المهاجر يمكن أن تميز إلى ثلاثة أنواع انطلاقا من مستوى تأقلمه وتكيفه في المجتمع المضيف:</a:t>
            </a:r>
          </a:p>
          <a:p>
            <a:r>
              <a:rPr lang="ar-SA" dirty="0" smtClean="0"/>
              <a:t>1- من يفشلون في التكيف مع المجتمع المضيف ويعودون إلى وطنهم الأم باعتبارهم مهاجرين فاشلين. ويفترض أن هؤلاء المهاجرين يمكن إعادة استيعابهم بسرعة في مجتمعهم الأصلي، دون أن يكون لهم تأثير تغييري على المجتمع.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الأفراد الذين لا يعودون إلى مجتمعهم الأصلي إلا وقت الإحالة على المعاش، ومن ثم لن يكون لهم أي تأثير يذكر على النسق الاجتماعي الاقتصادي.</a:t>
            </a:r>
          </a:p>
          <a:p>
            <a:r>
              <a:rPr lang="ar-SA" dirty="0" smtClean="0"/>
              <a:t>3- الأفراد الذين عادوا بعد أن حققوا بعض النجاح في المجتمع المضيف، ولذلك يكونون كلهم طموح ونشاط ومستعدين للاختراع والإبداع في مجتمعهم الأصلي.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عوامل الهجرة:</a:t>
            </a:r>
            <a:endParaRPr lang="ar-SA" dirty="0"/>
          </a:p>
        </p:txBody>
      </p:sp>
      <p:sp>
        <p:nvSpPr>
          <p:cNvPr id="3" name="عنصر نائب للمحتوى 2"/>
          <p:cNvSpPr>
            <a:spLocks noGrp="1"/>
          </p:cNvSpPr>
          <p:nvPr>
            <p:ph idx="1"/>
          </p:nvPr>
        </p:nvSpPr>
        <p:spPr>
          <a:xfrm>
            <a:off x="495300" y="1752600"/>
            <a:ext cx="8915400" cy="4373563"/>
          </a:xfrm>
        </p:spPr>
        <p:txBody>
          <a:bodyPr>
            <a:normAutofit lnSpcReduction="10000"/>
          </a:bodyPr>
          <a:lstStyle/>
          <a:p>
            <a:pPr rtl="1"/>
            <a:r>
              <a:rPr lang="ar-SA" dirty="0" smtClean="0"/>
              <a:t>   عندما نتحدث عن العوامل أو الدوافع أو الأسباب التي تؤدي إلى حدوث الهجرة بأنواعها المختلفة ينبغي تقسيم هذه العوامل والتمييز بينها على أساس مجموعة العوامل التي تكمن في البلاد المرسلة للمهاجرين وتعرف باسم عوامل الطرد ثم مجموعة العوامل التي تكمن في البلاد المستقبلة للمهاجرين وتعرف باسم عوامل الجذب.</a:t>
            </a:r>
          </a:p>
          <a:p>
            <a:pPr rtl="1"/>
            <a:r>
              <a:rPr lang="ar-SA" dirty="0" smtClean="0"/>
              <a:t>إذ تتمثل عوامل الطرد في الهجرة الدولية في ظروف البلاد المرسلة للمهاجرين من الناحية الجغرافية والاقتصادية والديموغرافية والسياسية بحيث كانت هجرة الأوربيين إلى أمريكا ترجع إلى زيادة السكان في أوربا وضآلة مساحة الأرض. </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rtl="1"/>
            <a:r>
              <a:rPr lang="ar-SA" dirty="0" smtClean="0"/>
              <a:t>كما تتمثل عوامل الطرد أيضا في الهجرة الداخلية في ظروف البلاد المرسلة للمهاجرين الجغرافية والاقتصادية والديموغرافية والسياسية. إذ أدى القرب في الموقع الجغرافي بين محافظتي البحيرة والإسكندرية إلى زيادة نسبة المهاجرين من البحيرة إلى الإسكندرية . كما أدت الظروف الاقتصادية للمناطق الريفية إلى طرد السكان منها إلى مناطق أخرى هي في الغالب المناطق الحضرية والمدن الصناعية. </a:t>
            </a:r>
            <a:endParaRPr lang="en-US"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وتنحصر عوامل الجذب للمهاجرين الدوليين في ظروف البلاد المستقبلة لهم من الناحية الجغرافية والديموغرافية والاقتصادية والسياسية أيضا. إذ أدت عوامل الجذب الجغرافية في الولايات المتحدة من حيث مساحات الأرض الواسعة وخصوبتها وثرواتها التعدينية إلى أن يغادر الأوربيون قارتهم إلى الأمريكتين رغم أن مستوى المعيشة في بلادهم لم يكن منخفضا بدرجة تدفعهم إلى الهجرة. وأدت عوامل الجذب السياسية بالألمان إلى ترك بلادهم إلى الولايات المتحدة.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endParaRPr lang="ar-SA" sz="900" dirty="0" smtClean="0"/>
          </a:p>
          <a:p>
            <a:r>
              <a:rPr lang="ar-SA" dirty="0" smtClean="0"/>
              <a:t>وتنحصر عوامل الجذب للمهاجرين داخليا من منطقة لأخرى في ظروف البلاد المستقبلة لهم من الناحية الجغرافية والاقتصادية والسياسية أيضا. </a:t>
            </a:r>
          </a:p>
          <a:p>
            <a:r>
              <a:rPr lang="ar-SA" dirty="0" smtClean="0"/>
              <a:t>وتدفع عوامل الجذب الاقتصادية في أحد المناطق مثل توفر مشروعات العمل وفرص العمل والدخل المرتفع والتعليم والسكن الملائم إلى الهجرة الداخلية إليها من مناطق أخرى.</a:t>
            </a:r>
          </a:p>
          <a:p>
            <a:r>
              <a:rPr lang="ar-SA" dirty="0" smtClean="0"/>
              <a:t>وقد تدفع عوامل الجذب السياسية في أحد المناطق أيضا مثل الاضطهاد أو التفرقة العنصرية إلى هجرة الزنوج في أمريكا من الجنوب إلى الشمال حيث يقل الاضطهاد في الشمال عنه في الجنوب.</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نتائج الهجرة:</a:t>
            </a:r>
            <a:endParaRPr lang="ar-SA" dirty="0"/>
          </a:p>
        </p:txBody>
      </p:sp>
      <p:sp>
        <p:nvSpPr>
          <p:cNvPr id="3" name="عنصر نائب للمحتوى 2"/>
          <p:cNvSpPr>
            <a:spLocks noGrp="1"/>
          </p:cNvSpPr>
          <p:nvPr>
            <p:ph idx="1"/>
          </p:nvPr>
        </p:nvSpPr>
        <p:spPr/>
        <p:txBody>
          <a:bodyPr>
            <a:normAutofit/>
          </a:bodyPr>
          <a:lstStyle/>
          <a:p>
            <a:pPr rtl="1">
              <a:spcBef>
                <a:spcPts val="600"/>
              </a:spcBef>
              <a:spcAft>
                <a:spcPts val="600"/>
              </a:spcAft>
            </a:pPr>
            <a:r>
              <a:rPr lang="ar-SA" b="1" dirty="0" smtClean="0"/>
              <a:t>1- نتائج الهجرة الدولية : </a:t>
            </a:r>
          </a:p>
          <a:p>
            <a:pPr rtl="1">
              <a:spcBef>
                <a:spcPts val="600"/>
              </a:spcBef>
              <a:spcAft>
                <a:spcPts val="600"/>
              </a:spcAft>
            </a:pPr>
            <a:r>
              <a:rPr lang="ar-SA" dirty="0" smtClean="0"/>
              <a:t>سواء في البلاد المرسلة أو المستقبلة وتنحصر في :</a:t>
            </a:r>
          </a:p>
          <a:p>
            <a:pPr rtl="1">
              <a:spcBef>
                <a:spcPts val="600"/>
              </a:spcBef>
              <a:spcAft>
                <a:spcPts val="600"/>
              </a:spcAft>
            </a:pPr>
            <a:r>
              <a:rPr lang="ar-SA" dirty="0" smtClean="0"/>
              <a:t>-	الآثار الاقتصادية في البلاد المستقبلة وتتمثل في زيادة استثمار الموارد الطبيعية واكتساب أيدي عاملة جديدة حيث أن المهاجرين اغلبهم من الذكور في سن العمل.   </a:t>
            </a:r>
          </a:p>
          <a:p>
            <a:pPr rtl="1">
              <a:spcBef>
                <a:spcPts val="600"/>
              </a:spcBef>
              <a:spcAft>
                <a:spcPts val="600"/>
              </a:spcAft>
            </a:pPr>
            <a:r>
              <a:rPr lang="ar-SA" dirty="0" smtClean="0"/>
              <a:t>- 	الآثار على تركيب السكان وتتلخص هذه الآثار في النوع والعمر وبالتالي من حيث الخصوبة والزواج حيث يلاحظ زيادة نسبة الذكور وارتفاع نسبة متوسطي العمر.</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just" rtl="1"/>
            <a:r>
              <a:rPr lang="ar-SA" b="1" dirty="0" smtClean="0"/>
              <a:t>2- نتائج الهجرة الداخلية:</a:t>
            </a:r>
          </a:p>
          <a:p>
            <a:pPr algn="just" rtl="1">
              <a:buFontTx/>
              <a:buChar char="-"/>
            </a:pPr>
            <a:r>
              <a:rPr lang="ar-SA" dirty="0" smtClean="0"/>
              <a:t>نقص حجم العمالة في الريف.</a:t>
            </a:r>
          </a:p>
          <a:p>
            <a:pPr algn="just" rtl="1">
              <a:buFontTx/>
              <a:buChar char="-"/>
            </a:pPr>
            <a:r>
              <a:rPr lang="ar-SA" dirty="0" smtClean="0"/>
              <a:t>تركز العمال في المدن والإنتاج الصناعي.</a:t>
            </a:r>
          </a:p>
          <a:p>
            <a:pPr algn="just" rtl="1">
              <a:buFontTx/>
              <a:buChar char="-"/>
            </a:pPr>
            <a:r>
              <a:rPr lang="ar-SA" dirty="0" smtClean="0"/>
              <a:t>ظهور الكثير من المشكلات مثل الإسكان والمواصلات ومؤسسات الخدمة العامة والترفيه.</a:t>
            </a:r>
          </a:p>
          <a:p>
            <a:pPr algn="just" rtl="1">
              <a:buFontTx/>
              <a:buChar char="-"/>
            </a:pPr>
            <a:r>
              <a:rPr lang="ar-SA" dirty="0" smtClean="0"/>
              <a:t>انتشار الكثير من مظاهر السلوك المنحرف وارتفاع معدل الجريمة.</a:t>
            </a:r>
          </a:p>
          <a:p>
            <a:pPr algn="just" rtl="1">
              <a:buFontTx/>
              <a:buChar char="-"/>
            </a:pPr>
            <a:r>
              <a:rPr lang="ar-SA" dirty="0" smtClean="0"/>
              <a:t>تفكك الروابط الاجتماعية بين مختلف الجماعات المرتبطة </a:t>
            </a:r>
            <a:r>
              <a:rPr lang="ar-SA" dirty="0" err="1" smtClean="0"/>
              <a:t>قرابياً</a:t>
            </a:r>
            <a:r>
              <a:rPr lang="ar-SA" dirty="0" smtClean="0"/>
              <a:t>.</a:t>
            </a:r>
          </a:p>
          <a:p>
            <a:pPr algn="just" rtl="1">
              <a:buFontTx/>
              <a:buChar char="-"/>
            </a:pPr>
            <a:r>
              <a:rPr lang="ar-SA" dirty="0" smtClean="0"/>
              <a:t>زيادة الاهتمام بالمدينة أدى إلى تخلف المجتمعات الريفية عن الحضرية.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2536</TotalTime>
  <Words>1001</Words>
  <Application>Microsoft Office PowerPoint</Application>
  <PresentationFormat>A4 Paper (210x297 mm)‎</PresentationFormat>
  <Paragraphs>69</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 عشرة</vt:lpstr>
      <vt:lpstr>التقاط الأساسية:</vt:lpstr>
      <vt:lpstr>تفسير الهجرة: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عوامل الهجرة:</vt:lpstr>
      <vt:lpstr>الشريحة 16</vt:lpstr>
      <vt:lpstr>الشريحة 17</vt:lpstr>
      <vt:lpstr>الشريحة 18</vt:lpstr>
      <vt:lpstr>نتائج الهجرة:</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271</cp:revision>
  <dcterms:created xsi:type="dcterms:W3CDTF">2009-10-14T19:14:34Z</dcterms:created>
  <dcterms:modified xsi:type="dcterms:W3CDTF">2012-11-21T12:54:28Z</dcterms:modified>
</cp:coreProperties>
</file>