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8"/>
  </p:notesMasterIdLst>
  <p:handoutMasterIdLst>
    <p:handoutMasterId r:id="rId19"/>
  </p:handoutMasterIdLst>
  <p:sldIdLst>
    <p:sldId id="286" r:id="rId5"/>
    <p:sldId id="287" r:id="rId6"/>
    <p:sldId id="289" r:id="rId7"/>
    <p:sldId id="276" r:id="rId8"/>
    <p:sldId id="269" r:id="rId9"/>
    <p:sldId id="277" r:id="rId10"/>
    <p:sldId id="279" r:id="rId11"/>
    <p:sldId id="280" r:id="rId12"/>
    <p:sldId id="281" r:id="rId13"/>
    <p:sldId id="282" r:id="rId14"/>
    <p:sldId id="278" r:id="rId15"/>
    <p:sldId id="283" r:id="rId16"/>
    <p:sldId id="288" r:id="rId1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94660" autoAdjust="0"/>
  </p:normalViewPr>
  <p:slideViewPr>
    <p:cSldViewPr>
      <p:cViewPr varScale="1">
        <p:scale>
          <a:sx n="74" d="100"/>
          <a:sy n="74" d="100"/>
        </p:scale>
        <p:origin x="-39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27384"/>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7384"/>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p>
          <a:p>
            <a:pPr algn="ctr">
              <a:defRPr/>
            </a:pPr>
            <a:r>
              <a:rPr lang="ar-EG" sz="3700" b="1" dirty="0" smtClean="0">
                <a:solidFill>
                  <a:schemeClr val="accent1">
                    <a:lumMod val="50000"/>
                  </a:schemeClr>
                </a:solidFill>
                <a:latin typeface="AYM Wadiy S_U normal."/>
                <a:cs typeface="Times New Roman" pitchFamily="18" charset="0"/>
              </a:rPr>
              <a:t>خدمة الفرد والجماعة</a:t>
            </a:r>
            <a:endParaRPr lang="en-US" sz="2800" b="1" dirty="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د. </a:t>
            </a:r>
            <a:r>
              <a:rPr lang="ar-EG" sz="2600" b="1" dirty="0" smtClean="0">
                <a:solidFill>
                  <a:srgbClr val="7F7F7F"/>
                </a:solidFill>
                <a:latin typeface="Calibri" pitchFamily="34" charset="0"/>
                <a:cs typeface="Times New Roman" pitchFamily="18" charset="0"/>
              </a:rPr>
              <a:t>حسن ابوزيد</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a:t>
            </a:r>
            <a:r>
              <a:rPr lang="ar-SA" spc="-150" dirty="0" err="1" smtClean="0">
                <a:solidFill>
                  <a:srgbClr val="376092"/>
                </a:solidFill>
                <a:latin typeface="ae_AlMateen" pitchFamily="2" charset="-78"/>
                <a:cs typeface="ae_AlMateen" pitchFamily="2" charset="-78"/>
              </a:rPr>
              <a:t>الاولى</a:t>
            </a:r>
            <a:endParaRPr lang="en-US" spc="-150" dirty="0" smtClean="0">
              <a:solidFill>
                <a:srgbClr val="376092"/>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ar-EG" b="1" dirty="0" smtClean="0"/>
              <a:t>نشأة خدمة الفرد وتطورها</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lgn="r">
              <a:buFont typeface="Arial" pitchFamily="34" charset="0"/>
              <a:buChar char="•"/>
            </a:pPr>
            <a:r>
              <a:rPr lang="ar-EG" b="1" dirty="0" smtClean="0">
                <a:cs typeface="+mn-cs"/>
              </a:rPr>
              <a:t>مقدمة</a:t>
            </a:r>
          </a:p>
          <a:p>
            <a:pPr algn="r">
              <a:buFont typeface="Arial" pitchFamily="34" charset="0"/>
              <a:buChar char="•"/>
            </a:pPr>
            <a:r>
              <a:rPr lang="ar-EG" b="1" dirty="0" smtClean="0">
                <a:cs typeface="+mn-cs"/>
              </a:rPr>
              <a:t>التطور التاريخى لخدمة الفرد</a:t>
            </a:r>
            <a:endParaRPr lang="en-US" b="1" dirty="0" smtClean="0">
              <a:cs typeface="+mn-cs"/>
            </a:endParaRPr>
          </a:p>
          <a:p>
            <a:pPr algn="r">
              <a:buFontTx/>
              <a:buChar char="-"/>
            </a:pPr>
            <a:r>
              <a:rPr lang="ar-EG" b="1" dirty="0" smtClean="0">
                <a:cs typeface="+mn-cs"/>
              </a:rPr>
              <a:t>مرحلة الشيوع والعشوائية</a:t>
            </a:r>
          </a:p>
          <a:p>
            <a:pPr algn="r">
              <a:buFontTx/>
              <a:buChar char="-"/>
            </a:pPr>
            <a:r>
              <a:rPr lang="ar-EG" b="1" dirty="0" smtClean="0">
                <a:cs typeface="+mn-cs"/>
              </a:rPr>
              <a:t>مرحلة الاجتهاد والتجربة </a:t>
            </a:r>
          </a:p>
          <a:p>
            <a:pPr algn="r">
              <a:buFontTx/>
              <a:buChar char="-"/>
            </a:pPr>
            <a:r>
              <a:rPr lang="ar-EG" b="1" dirty="0" smtClean="0">
                <a:cs typeface="+mn-cs"/>
              </a:rPr>
              <a:t>المرحلة المهنية</a:t>
            </a:r>
          </a:p>
          <a:p>
            <a:pPr algn="r">
              <a:buFont typeface="Arial" pitchFamily="34" charset="0"/>
              <a:buChar char="•"/>
            </a:pPr>
            <a:r>
              <a:rPr lang="ar-EG" b="1" dirty="0" smtClean="0">
                <a:cs typeface="+mn-cs"/>
              </a:rPr>
              <a:t>تطور خدمة الفرد من حيث الاهداف</a:t>
            </a:r>
          </a:p>
          <a:p>
            <a:endParaRPr lang="ar-EG" b="1" dirty="0" smtClean="0"/>
          </a:p>
          <a:p>
            <a:pPr>
              <a:buFont typeface="Arial" pitchFamily="34" charset="0"/>
              <a:buChar char="•"/>
            </a:pPr>
            <a:endParaRPr lang="ar-EG" b="1" dirty="0" smtClean="0"/>
          </a:p>
          <a:p>
            <a:pPr>
              <a:buFont typeface="Arial" pitchFamily="34" charset="0"/>
              <a:buChar char="•"/>
            </a:pPr>
            <a:endParaRPr lang="ar-EG" b="1" dirty="0" smtClean="0"/>
          </a:p>
          <a:p>
            <a:pPr>
              <a:buFont typeface="Arial" pitchFamily="34" charset="0"/>
              <a:buChar char="•"/>
            </a:pPr>
            <a:endParaRPr lang="ar-EG" b="1" dirty="0" smtClean="0"/>
          </a:p>
          <a:p>
            <a:pPr>
              <a:buFont typeface="Arial" pitchFamily="34" charset="0"/>
              <a:buChar char="•"/>
            </a:pPr>
            <a:endParaRPr lang="ar-EG" b="1" dirty="0" smtClean="0"/>
          </a:p>
          <a:p>
            <a:pPr>
              <a:buFont typeface="Arial" pitchFamily="34" charset="0"/>
              <a:buChar char="•"/>
            </a:pPr>
            <a:endParaRPr lang="ar-EG" b="1" dirty="0" smtClean="0"/>
          </a:p>
          <a:p>
            <a:pPr>
              <a:buFont typeface="Arial" pitchFamily="34" charset="0"/>
              <a:buChar char="•"/>
            </a:pPr>
            <a:endParaRPr lang="ar-EG" b="1" dirty="0" smtClean="0"/>
          </a:p>
          <a:p>
            <a:pPr algn="r">
              <a:buFont typeface="Arial" pitchFamily="34" charset="0"/>
              <a:buChar char="•"/>
            </a:pPr>
            <a:endParaRPr lang="ar-EG" b="1" dirty="0" smtClean="0">
              <a:cs typeface="+mn-cs"/>
            </a:endParaRPr>
          </a:p>
          <a:p>
            <a:pPr algn="r">
              <a:buFont typeface="Arial" pitchFamily="34" charset="0"/>
              <a:buChar char="•"/>
            </a:pPr>
            <a:endParaRPr lang="ar-EG" b="1" dirty="0" smtClean="0">
              <a:cs typeface="+mn-cs"/>
            </a:endParaRPr>
          </a:p>
          <a:p>
            <a:pPr algn="r">
              <a:buFont typeface="Arial" pitchFamily="34" charset="0"/>
              <a:buChar char="•"/>
            </a:pPr>
            <a:endParaRPr lang="ar-EG" b="1" dirty="0" smtClean="0">
              <a:cs typeface="+mn-cs"/>
            </a:endParaRPr>
          </a:p>
          <a:p>
            <a:pPr algn="r">
              <a:buFont typeface="Arial" pitchFamily="34" charset="0"/>
              <a:buChar char="•"/>
            </a:pPr>
            <a:endParaRPr lang="ar-EG" b="1" dirty="0" smtClean="0">
              <a:cs typeface="+mn-cs"/>
            </a:endParaRPr>
          </a:p>
          <a:p>
            <a:pPr algn="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solidFill>
                  <a:srgbClr val="C00000"/>
                </a:solidFill>
              </a:rPr>
              <a:t>مقدمة في </a:t>
            </a:r>
            <a:r>
              <a:rPr lang="ar-EG" smtClean="0">
                <a:solidFill>
                  <a:srgbClr val="C00000"/>
                </a:solidFill>
              </a:rPr>
              <a:t>خدمة الفرد</a:t>
            </a:r>
            <a:endParaRPr lang="ar-SA" dirty="0" smtClean="0">
              <a:solidFill>
                <a:srgbClr val="C00000"/>
              </a:solidFill>
            </a:endParaRPr>
          </a:p>
        </p:txBody>
      </p:sp>
      <p:sp>
        <p:nvSpPr>
          <p:cNvPr id="3" name="Content Placeholder 2"/>
          <p:cNvSpPr>
            <a:spLocks noGrp="1"/>
          </p:cNvSpPr>
          <p:nvPr>
            <p:ph idx="1"/>
          </p:nvPr>
        </p:nvSpPr>
        <p:spPr/>
        <p:txBody>
          <a:bodyPr>
            <a:normAutofit/>
          </a:bodyPr>
          <a:lstStyle/>
          <a:p>
            <a:pPr lvl="0">
              <a:buFontTx/>
              <a:buChar char="-"/>
            </a:pPr>
            <a:r>
              <a:rPr lang="ar-EG" dirty="0" smtClean="0"/>
              <a:t>خدمة الفرد هي أول طرق الخدمة الاجتماعية المهنية منذ نشاتها </a:t>
            </a:r>
          </a:p>
          <a:p>
            <a:pPr lvl="0">
              <a:buFontTx/>
              <a:buChar char="-"/>
            </a:pPr>
            <a:r>
              <a:rPr lang="ar-EG" dirty="0" smtClean="0"/>
              <a:t>مفهوم خدمة الفرد</a:t>
            </a:r>
            <a:r>
              <a:rPr lang="en-US" dirty="0" smtClean="0"/>
              <a:t> </a:t>
            </a:r>
            <a:r>
              <a:rPr lang="ar-EG" dirty="0" smtClean="0"/>
              <a:t>ترجمة للمصطلح الاجنبى </a:t>
            </a:r>
            <a:r>
              <a:rPr lang="en-US" dirty="0" smtClean="0"/>
              <a:t>case work</a:t>
            </a:r>
          </a:p>
          <a:p>
            <a:pPr lvl="0"/>
            <a:r>
              <a:rPr lang="ar-EG" dirty="0" smtClean="0"/>
              <a:t> واضيف اليه لفظ </a:t>
            </a:r>
            <a:r>
              <a:rPr lang="en-US" dirty="0" smtClean="0"/>
              <a:t>social</a:t>
            </a:r>
            <a:r>
              <a:rPr lang="ar-EG" dirty="0" smtClean="0"/>
              <a:t> ليوضح الطبيعة الاجتماعية للطريقة وربما يكون </a:t>
            </a:r>
            <a:r>
              <a:rPr lang="en-US" dirty="0" smtClean="0"/>
              <a:t>Devine</a:t>
            </a:r>
            <a:r>
              <a:rPr lang="ar-EG" dirty="0" smtClean="0"/>
              <a:t> اول من استخدم هذا اللفظ ، وكان مقدرا لطريقة خدمة الفرد أن تتقدم بخطى واسعة بفضل تقدم الطب النفسى .</a:t>
            </a:r>
          </a:p>
          <a:p>
            <a:r>
              <a:rPr lang="ar-EG" dirty="0" smtClean="0"/>
              <a:t>    </a:t>
            </a:r>
            <a:endParaRPr lang="ar-SA"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304800"/>
            <a:ext cx="7772400" cy="685800"/>
          </a:xfrm>
        </p:spPr>
        <p:txBody>
          <a:bodyPr/>
          <a:lstStyle/>
          <a:p>
            <a:pPr>
              <a:defRPr/>
            </a:pPr>
            <a:r>
              <a:rPr lang="ar-EG" dirty="0" smtClean="0">
                <a:solidFill>
                  <a:srgbClr val="C00000"/>
                </a:solidFill>
              </a:rPr>
              <a:t>التطور التاريخى لخدمة الفرد</a:t>
            </a:r>
            <a:endParaRPr lang="en-US" dirty="0" smtClean="0">
              <a:solidFill>
                <a:srgbClr val="C00000"/>
              </a:solidFill>
            </a:endParaRPr>
          </a:p>
        </p:txBody>
      </p:sp>
      <p:sp>
        <p:nvSpPr>
          <p:cNvPr id="28675" name="Rectangle 3"/>
          <p:cNvSpPr>
            <a:spLocks noGrp="1" noChangeArrowheads="1"/>
          </p:cNvSpPr>
          <p:nvPr>
            <p:ph idx="1"/>
          </p:nvPr>
        </p:nvSpPr>
        <p:spPr>
          <a:xfrm>
            <a:off x="685800" y="1524000"/>
            <a:ext cx="7772400" cy="4572000"/>
          </a:xfrm>
        </p:spPr>
        <p:txBody>
          <a:bodyPr/>
          <a:lstStyle/>
          <a:p>
            <a:pPr algn="r" rtl="1" eaLnBrk="1" hangingPunct="1">
              <a:buClr>
                <a:schemeClr val="tx1"/>
              </a:buClr>
              <a:buFont typeface="Arial" pitchFamily="34" charset="0"/>
              <a:buChar char="•"/>
              <a:defRPr/>
            </a:pPr>
            <a:r>
              <a:rPr lang="ar-EG" dirty="0" smtClean="0"/>
              <a:t>اولاً مرحلة الشيوع والعشوائية :</a:t>
            </a:r>
          </a:p>
          <a:p>
            <a:pPr>
              <a:buClr>
                <a:schemeClr val="tx1"/>
              </a:buClr>
              <a:defRPr/>
            </a:pPr>
            <a:r>
              <a:rPr lang="ar-EG" dirty="0" smtClean="0"/>
              <a:t> - </a:t>
            </a:r>
            <a:r>
              <a:rPr lang="ar-SA" dirty="0" smtClean="0"/>
              <a:t>تمثل</a:t>
            </a:r>
            <a:r>
              <a:rPr lang="ar-EG" dirty="0" smtClean="0"/>
              <a:t> هذه المرحلة تاريخ الانسانية الطويل منذفجر التاريخ الانسانى وحتى نهاية القرن الثامن عشر</a:t>
            </a:r>
            <a:r>
              <a:rPr lang="ar-SA" dirty="0" smtClean="0"/>
              <a:t> </a:t>
            </a:r>
            <a:r>
              <a:rPr lang="ar-EG" dirty="0" smtClean="0"/>
              <a:t>، وظهرت فيها الخدمة الفردية كظواهر انسانية تلقائية اخذت شكالا مختلفة من الاحسان المباشر للفقراء واليتامى والمسنين</a:t>
            </a:r>
          </a:p>
          <a:p>
            <a:pPr>
              <a:buClr>
                <a:schemeClr val="tx1"/>
              </a:buClr>
              <a:defRPr/>
            </a:pPr>
            <a:r>
              <a:rPr lang="ar-EG" dirty="0" smtClean="0"/>
              <a:t>- حثت جميع الاديان الانسان على مساندة اخيه الانسان ووٍزعت المساعدات فى المناسبات الدينية ، كما قامت المؤسسات الدينية برعاية المرضى وذوى العاهات </a:t>
            </a:r>
          </a:p>
          <a:p>
            <a:pPr>
              <a:buClr>
                <a:schemeClr val="tx1"/>
              </a:buClr>
              <a:defRPr/>
            </a:pPr>
            <a:r>
              <a:rPr lang="ar-EG" dirty="0" smtClean="0"/>
              <a:t>  </a:t>
            </a:r>
          </a:p>
          <a:p>
            <a:pPr>
              <a:buClr>
                <a:schemeClr val="tx1"/>
              </a:buClr>
              <a:defRPr/>
            </a:pPr>
            <a:endParaRPr lang="ar-SA" dirty="0" smtClean="0"/>
          </a:p>
          <a:p>
            <a:pPr algn="r" rtl="1" eaLnBrk="1" hangingPunct="1">
              <a:buClr>
                <a:schemeClr val="tx1"/>
              </a:buClr>
              <a:defRPr/>
            </a:pPr>
            <a:r>
              <a:rPr lang="ar-EG" dirty="0" smtClean="0"/>
              <a:t> </a:t>
            </a:r>
            <a:endParaRPr lang="ar-SA"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500" fill="hold"/>
                                        <p:tgtEl>
                                          <p:spTgt spid="28674"/>
                                        </p:tgtEl>
                                        <p:attrNameLst>
                                          <p:attrName>ppt_x</p:attrName>
                                        </p:attrNameLst>
                                      </p:cBhvr>
                                      <p:tavLst>
                                        <p:tav tm="0">
                                          <p:val>
                                            <p:strVal val="0-#ppt_w/2"/>
                                          </p:val>
                                        </p:tav>
                                        <p:tav tm="100000">
                                          <p:val>
                                            <p:strVal val="#ppt_x"/>
                                          </p:val>
                                        </p:tav>
                                      </p:tavLst>
                                    </p:anim>
                                    <p:anim calcmode="lin" valueType="num">
                                      <p:cBhvr additive="base">
                                        <p:cTn id="8" dur="500" fill="hold"/>
                                        <p:tgtEl>
                                          <p:spTgt spid="2867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8675">
                                            <p:txEl>
                                              <p:pRg st="0" end="0"/>
                                            </p:txEl>
                                          </p:spTgt>
                                        </p:tgtEl>
                                        <p:attrNameLst>
                                          <p:attrName>style.visibility</p:attrName>
                                        </p:attrNameLst>
                                      </p:cBhvr>
                                      <p:to>
                                        <p:strVal val="visible"/>
                                      </p:to>
                                    </p:set>
                                    <p:anim calcmode="lin" valueType="num">
                                      <p:cBhvr additive="base">
                                        <p:cTn id="13" dur="500" fill="hold"/>
                                        <p:tgtEl>
                                          <p:spTgt spid="2867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86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8675">
                                            <p:txEl>
                                              <p:pRg st="1" end="1"/>
                                            </p:txEl>
                                          </p:spTgt>
                                        </p:tgtEl>
                                        <p:attrNameLst>
                                          <p:attrName>style.visibility</p:attrName>
                                        </p:attrNameLst>
                                      </p:cBhvr>
                                      <p:to>
                                        <p:strVal val="visible"/>
                                      </p:to>
                                    </p:set>
                                    <p:anim calcmode="lin" valueType="num">
                                      <p:cBhvr additive="base">
                                        <p:cTn id="19" dur="500" fill="hold"/>
                                        <p:tgtEl>
                                          <p:spTgt spid="28675">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867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8675">
                                            <p:txEl>
                                              <p:pRg st="2" end="2"/>
                                            </p:txEl>
                                          </p:spTgt>
                                        </p:tgtEl>
                                        <p:attrNameLst>
                                          <p:attrName>style.visibility</p:attrName>
                                        </p:attrNameLst>
                                      </p:cBhvr>
                                      <p:to>
                                        <p:strVal val="visible"/>
                                      </p:to>
                                    </p:set>
                                    <p:anim calcmode="lin" valueType="num">
                                      <p:cBhvr additive="base">
                                        <p:cTn id="25" dur="500" fill="hold"/>
                                        <p:tgtEl>
                                          <p:spTgt spid="28675">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867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8675">
                                            <p:txEl>
                                              <p:pRg st="3" end="3"/>
                                            </p:txEl>
                                          </p:spTgt>
                                        </p:tgtEl>
                                        <p:attrNameLst>
                                          <p:attrName>style.visibility</p:attrName>
                                        </p:attrNameLst>
                                      </p:cBhvr>
                                      <p:to>
                                        <p:strVal val="visible"/>
                                      </p:to>
                                    </p:set>
                                    <p:anim calcmode="lin" valueType="num">
                                      <p:cBhvr additive="base">
                                        <p:cTn id="31" dur="500" fill="hold"/>
                                        <p:tgtEl>
                                          <p:spTgt spid="28675">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867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8675">
                                            <p:txEl>
                                              <p:pRg st="5" end="5"/>
                                            </p:txEl>
                                          </p:spTgt>
                                        </p:tgtEl>
                                        <p:attrNameLst>
                                          <p:attrName>style.visibility</p:attrName>
                                        </p:attrNameLst>
                                      </p:cBhvr>
                                      <p:to>
                                        <p:strVal val="visible"/>
                                      </p:to>
                                    </p:set>
                                    <p:anim calcmode="lin" valueType="num">
                                      <p:cBhvr additive="base">
                                        <p:cTn id="37" dur="500" fill="hold"/>
                                        <p:tgtEl>
                                          <p:spTgt spid="2867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867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dirty="0" smtClean="0">
                <a:solidFill>
                  <a:srgbClr val="C00000"/>
                </a:solidFill>
              </a:rPr>
              <a:t>التطور التاريخى لخدمة الفرد</a:t>
            </a:r>
            <a:endParaRPr lang="ar-SA" dirty="0" smtClean="0">
              <a:solidFill>
                <a:srgbClr val="C00000"/>
              </a:solidFill>
            </a:endParaRPr>
          </a:p>
        </p:txBody>
      </p:sp>
      <p:sp>
        <p:nvSpPr>
          <p:cNvPr id="3" name="Content Placeholder 2"/>
          <p:cNvSpPr>
            <a:spLocks noGrp="1"/>
          </p:cNvSpPr>
          <p:nvPr>
            <p:ph idx="1"/>
          </p:nvPr>
        </p:nvSpPr>
        <p:spPr/>
        <p:txBody>
          <a:bodyPr/>
          <a:lstStyle/>
          <a:p>
            <a:pPr algn="just" rtl="1">
              <a:buFont typeface="Wingdings" pitchFamily="2" charset="2"/>
              <a:buChar char="q"/>
              <a:defRPr/>
            </a:pPr>
            <a:r>
              <a:rPr lang="ar-EG" b="1" u="sng" dirty="0" smtClean="0">
                <a:solidFill>
                  <a:schemeClr val="bg1"/>
                </a:solidFill>
              </a:rPr>
              <a:t> </a:t>
            </a:r>
            <a:r>
              <a:rPr lang="ar-EG" dirty="0" smtClean="0"/>
              <a:t>حددالاسلام مسؤلية المسلم نحو اسرته ومجتمعه واكد على كرامة الفرد وجعل المجتمع مسئولاً عن الفقراء والمحتاجين فاوجب الزكاة وحدد كيفية توزيعها </a:t>
            </a:r>
          </a:p>
          <a:p>
            <a:pPr algn="just" rtl="1">
              <a:buFont typeface="Wingdings" pitchFamily="2" charset="2"/>
              <a:buChar char="q"/>
              <a:defRPr/>
            </a:pPr>
            <a:r>
              <a:rPr lang="ar-EG" dirty="0" smtClean="0"/>
              <a:t> خصائص مرحلة العشوائية </a:t>
            </a:r>
          </a:p>
          <a:p>
            <a:pPr algn="just" rtl="1">
              <a:defRPr/>
            </a:pPr>
            <a:r>
              <a:rPr lang="ar-EG" dirty="0" smtClean="0"/>
              <a:t>1- العشوائية والبساطة وتقديم الخدمات الفردية من خلال ذوى النفوذ ورجال الدين والاقارب </a:t>
            </a:r>
          </a:p>
          <a:p>
            <a:pPr algn="just" rtl="1">
              <a:defRPr/>
            </a:pPr>
            <a:r>
              <a:rPr lang="ar-EG" dirty="0" smtClean="0"/>
              <a:t>2- عدم وجود مؤسسات مستقلة خاصة لتقديم هذه الخدمات الفردية وكانت تمارس من خلال دور العبادة وبيوت المال   </a:t>
            </a:r>
            <a:endParaRPr lang="ar-SA" dirty="0" smtClean="0"/>
          </a:p>
          <a:p>
            <a:pPr algn="just" rtl="1">
              <a:buFont typeface="Wingdings" pitchFamily="2" charset="2"/>
              <a:buChar char="q"/>
              <a:defRPr/>
            </a:pPr>
            <a:endParaRPr lang="ar-SA"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dirty="0" smtClean="0">
                <a:solidFill>
                  <a:srgbClr val="C00000"/>
                </a:solidFill>
              </a:rPr>
              <a:t>التطور التاريخى لخدمة الفرد</a:t>
            </a:r>
            <a:endParaRPr lang="ar-SA" dirty="0" smtClean="0">
              <a:solidFill>
                <a:srgbClr val="C00000"/>
              </a:solidFill>
            </a:endParaRPr>
          </a:p>
        </p:txBody>
      </p:sp>
      <p:sp>
        <p:nvSpPr>
          <p:cNvPr id="3" name="Content Placeholder 2"/>
          <p:cNvSpPr>
            <a:spLocks noGrp="1"/>
          </p:cNvSpPr>
          <p:nvPr>
            <p:ph idx="1"/>
          </p:nvPr>
        </p:nvSpPr>
        <p:spPr>
          <a:xfrm>
            <a:off x="428625" y="1428750"/>
            <a:ext cx="8229600" cy="4533900"/>
          </a:xfrm>
        </p:spPr>
        <p:txBody>
          <a:bodyPr>
            <a:normAutofit/>
          </a:bodyPr>
          <a:lstStyle/>
          <a:p>
            <a:pPr algn="just" rtl="1">
              <a:buFont typeface="Arial" charset="0"/>
              <a:buChar char="•"/>
              <a:defRPr/>
            </a:pPr>
            <a:r>
              <a:rPr lang="ar-EG" dirty="0" smtClean="0"/>
              <a:t>ثانياً مرحلة الاجتهاد والتجربة</a:t>
            </a:r>
          </a:p>
          <a:p>
            <a:pPr algn="just" rtl="1">
              <a:buFont typeface="Arial" charset="0"/>
              <a:buChar char="•"/>
              <a:defRPr/>
            </a:pPr>
            <a:r>
              <a:rPr lang="ar-EG" dirty="0" smtClean="0"/>
              <a:t>فى بداية القرن السابع عشر ظهرت فى اوروبا بعض القوانين التى تحدد مسئولية الحكومة عن الفقراء ،وتنظم الاعمال الخيرية  ورغم ذلك زادت الاوضاع سوءاً، واسيئ استغلال المؤسسات ودور الايواء التى انشئت فى ذلك الوقت </a:t>
            </a:r>
          </a:p>
          <a:p>
            <a:pPr algn="just" rtl="1">
              <a:buFont typeface="Arial" charset="0"/>
              <a:buChar char="•"/>
              <a:defRPr/>
            </a:pPr>
            <a:r>
              <a:rPr lang="ar-EG" dirty="0" smtClean="0"/>
              <a:t>فى اواخر القرن التاسع عشر ظهرت حركة جمعيات تنظيم الاحسان ونظمت الجهود الاهلية فى مجال البر والاحسان .</a:t>
            </a:r>
          </a:p>
          <a:p>
            <a:pPr algn="just" rtl="1">
              <a:buFont typeface="Arial" charset="0"/>
              <a:buChar char="•"/>
              <a:defRPr/>
            </a:pPr>
            <a:r>
              <a:rPr lang="ar-EG" dirty="0" smtClean="0"/>
              <a:t>كانت هذه الجهود مقدمة لظهور طريقة خدمة الفرد.</a:t>
            </a:r>
          </a:p>
          <a:p>
            <a:pPr algn="just" rtl="1">
              <a:buFont typeface="Arial" charset="0"/>
              <a:buChar char="•"/>
              <a:defRPr/>
            </a:pPr>
            <a:endParaRPr lang="ar-SA" dirty="0" smtClean="0"/>
          </a:p>
          <a:p>
            <a:pPr algn="just" rtl="1">
              <a:buFont typeface="Wingdings" pitchFamily="2" charset="2"/>
              <a:buChar char="q"/>
              <a:defRPr/>
            </a:pPr>
            <a:endParaRPr lang="ar-SA"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dirty="0" smtClean="0">
                <a:solidFill>
                  <a:srgbClr val="C00000"/>
                </a:solidFill>
              </a:rPr>
              <a:t>التطور التاريخى لخدمة الفرد</a:t>
            </a:r>
            <a:endParaRPr lang="ar-SA" dirty="0" smtClean="0">
              <a:solidFill>
                <a:srgbClr val="C00000"/>
              </a:solidFill>
            </a:endParaRPr>
          </a:p>
        </p:txBody>
      </p:sp>
      <p:sp>
        <p:nvSpPr>
          <p:cNvPr id="3" name="Content Placeholder 2"/>
          <p:cNvSpPr>
            <a:spLocks noGrp="1"/>
          </p:cNvSpPr>
          <p:nvPr>
            <p:ph idx="1"/>
          </p:nvPr>
        </p:nvSpPr>
        <p:spPr>
          <a:xfrm>
            <a:off x="428625" y="1415960"/>
            <a:ext cx="8229600" cy="4533900"/>
          </a:xfrm>
        </p:spPr>
        <p:txBody>
          <a:bodyPr>
            <a:normAutofit/>
          </a:bodyPr>
          <a:lstStyle/>
          <a:p>
            <a:pPr algn="just">
              <a:buFont typeface="Arial" charset="0"/>
              <a:buChar char="•"/>
              <a:defRPr/>
            </a:pPr>
            <a:r>
              <a:rPr lang="ar-EG" dirty="0" smtClean="0"/>
              <a:t>ثالثا المرحلة المهنية (مرحلة النظريات والنماذج العلمية )</a:t>
            </a:r>
          </a:p>
          <a:p>
            <a:pPr algn="just">
              <a:defRPr/>
            </a:pPr>
            <a:r>
              <a:rPr lang="ar-EG" dirty="0" smtClean="0"/>
              <a:t> فى بداية القرن العشرين نمت الخدمة الاجتماعية وبدات تنظر للانسان نظرة شمولية </a:t>
            </a:r>
          </a:p>
          <a:p>
            <a:pPr algn="just">
              <a:buFont typeface="Arial" charset="0"/>
              <a:buChar char="•"/>
              <a:defRPr/>
            </a:pPr>
            <a:r>
              <a:rPr lang="ar-EG" dirty="0" smtClean="0"/>
              <a:t>العوامل التى ادت الى ظهور المرحلة المهنية </a:t>
            </a:r>
          </a:p>
          <a:p>
            <a:pPr algn="just">
              <a:defRPr/>
            </a:pPr>
            <a:r>
              <a:rPr lang="ar-EG" dirty="0" smtClean="0"/>
              <a:t>1-التقدم الصناعى والتغير الذى صاحبه والذى ادى الى ظهورالمشكلات الاجتماعية </a:t>
            </a:r>
          </a:p>
          <a:p>
            <a:pPr algn="just">
              <a:defRPr/>
            </a:pPr>
            <a:r>
              <a:rPr lang="ar-EG" dirty="0" smtClean="0"/>
              <a:t>2-الحروب المتوالية وما ترتب عليها من ضحايا</a:t>
            </a:r>
          </a:p>
          <a:p>
            <a:pPr algn="just">
              <a:defRPr/>
            </a:pPr>
            <a:r>
              <a:rPr lang="ar-EG" dirty="0" smtClean="0"/>
              <a:t>3-فشل التشريعات الوضعية المتتالية لمواجهة مشكلات الفقر  </a:t>
            </a:r>
            <a:endParaRPr lang="ar-SA" dirty="0" smtClean="0"/>
          </a:p>
          <a:p>
            <a:pPr algn="just" rtl="1">
              <a:buFont typeface="Wingdings" pitchFamily="2" charset="2"/>
              <a:buChar char="q"/>
              <a:defRPr/>
            </a:pPr>
            <a:endParaRPr lang="ar-SA"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dirty="0" smtClean="0">
                <a:solidFill>
                  <a:srgbClr val="C00000"/>
                </a:solidFill>
              </a:rPr>
              <a:t>التطور التاريخى لخدمة الفرد</a:t>
            </a:r>
            <a:endParaRPr lang="ar-SA" dirty="0" smtClean="0">
              <a:solidFill>
                <a:srgbClr val="C00000"/>
              </a:solidFill>
            </a:endParaRPr>
          </a:p>
        </p:txBody>
      </p:sp>
      <p:sp>
        <p:nvSpPr>
          <p:cNvPr id="3" name="Content Placeholder 2"/>
          <p:cNvSpPr>
            <a:spLocks noGrp="1"/>
          </p:cNvSpPr>
          <p:nvPr>
            <p:ph idx="1"/>
          </p:nvPr>
        </p:nvSpPr>
        <p:spPr>
          <a:xfrm>
            <a:off x="428625" y="1395059"/>
            <a:ext cx="8229600" cy="4533900"/>
          </a:xfrm>
        </p:spPr>
        <p:txBody>
          <a:bodyPr>
            <a:normAutofit/>
          </a:bodyPr>
          <a:lstStyle/>
          <a:p>
            <a:pPr algn="just" rtl="1">
              <a:defRPr/>
            </a:pPr>
            <a:r>
              <a:rPr lang="ar-EG" dirty="0" smtClean="0"/>
              <a:t>4-</a:t>
            </a:r>
            <a:r>
              <a:rPr lang="en-US" dirty="0" smtClean="0"/>
              <a:t> </a:t>
            </a:r>
            <a:r>
              <a:rPr lang="ar-EG" dirty="0" smtClean="0"/>
              <a:t>ظهور </a:t>
            </a:r>
            <a:r>
              <a:rPr lang="ar-EG" dirty="0" err="1" smtClean="0"/>
              <a:t>الافكار</a:t>
            </a:r>
            <a:r>
              <a:rPr lang="ar-EG" dirty="0" smtClean="0"/>
              <a:t> الاجتماعية</a:t>
            </a:r>
            <a:r>
              <a:rPr lang="en-US" dirty="0" smtClean="0"/>
              <a:t> </a:t>
            </a:r>
            <a:r>
              <a:rPr lang="ar-EG" dirty="0" smtClean="0"/>
              <a:t>المتعلقة بعلاقة الفرد بالمجتمع ومسئولية المجتمع تجاه افراده </a:t>
            </a:r>
          </a:p>
          <a:p>
            <a:pPr algn="just" rtl="1">
              <a:defRPr/>
            </a:pPr>
            <a:r>
              <a:rPr lang="ar-EG" dirty="0" smtClean="0"/>
              <a:t>5-</a:t>
            </a:r>
            <a:r>
              <a:rPr lang="en-US" dirty="0" smtClean="0"/>
              <a:t> </a:t>
            </a:r>
            <a:r>
              <a:rPr lang="ar-EG" dirty="0" smtClean="0"/>
              <a:t>الاكتشافات العلمية الحديثة التى التى توصلت اليها العلوم الانسانية حول  دوافع سلوك الانسان</a:t>
            </a:r>
          </a:p>
          <a:p>
            <a:pPr algn="just" rtl="1">
              <a:defRPr/>
            </a:pPr>
            <a:r>
              <a:rPr lang="ar-EG" dirty="0" smtClean="0"/>
              <a:t>6-البحوث الاجتماعية التى التى قامت بها جماعات المصلحين الاجنماعيين </a:t>
            </a:r>
          </a:p>
          <a:p>
            <a:pPr algn="just" rtl="1">
              <a:defRPr/>
            </a:pPr>
            <a:r>
              <a:rPr lang="ar-EG" dirty="0" smtClean="0"/>
              <a:t>7-حركات جمعيات تنظيم الاحسان  </a:t>
            </a:r>
            <a:endParaRPr lang="ar-SA" dirty="0" smtClean="0"/>
          </a:p>
          <a:p>
            <a:pPr algn="just" rtl="1">
              <a:buFont typeface="Wingdings" pitchFamily="2" charset="2"/>
              <a:buNone/>
              <a:defRPr/>
            </a:pPr>
            <a:endParaRPr lang="ar-SA" dirty="0" smtClean="0"/>
          </a:p>
          <a:p>
            <a:pPr algn="just" rtl="1">
              <a:buFont typeface="Wingdings" pitchFamily="2" charset="2"/>
              <a:buChar char="q"/>
              <a:defRPr/>
            </a:pPr>
            <a:endParaRPr lang="ar-SA"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dirty="0" smtClean="0">
                <a:solidFill>
                  <a:srgbClr val="C00000"/>
                </a:solidFill>
              </a:rPr>
              <a:t>تطور خدمة الفرد من حيث الاهداف</a:t>
            </a:r>
            <a:endParaRPr lang="ar-SA" dirty="0" smtClean="0">
              <a:solidFill>
                <a:srgbClr val="C00000"/>
              </a:solidFill>
            </a:endParaRPr>
          </a:p>
        </p:txBody>
      </p:sp>
      <p:sp>
        <p:nvSpPr>
          <p:cNvPr id="3" name="Content Placeholder 2"/>
          <p:cNvSpPr>
            <a:spLocks noGrp="1"/>
          </p:cNvSpPr>
          <p:nvPr>
            <p:ph idx="1"/>
          </p:nvPr>
        </p:nvSpPr>
        <p:spPr>
          <a:xfrm>
            <a:off x="428625" y="1395059"/>
            <a:ext cx="8229600" cy="4533900"/>
          </a:xfrm>
        </p:spPr>
        <p:txBody>
          <a:bodyPr/>
          <a:lstStyle/>
          <a:p>
            <a:pPr algn="just" rtl="1">
              <a:buFont typeface="Arial" charset="0"/>
              <a:buChar char="•"/>
              <a:defRPr/>
            </a:pPr>
            <a:r>
              <a:rPr lang="ar-EG" dirty="0" smtClean="0"/>
              <a:t>تطورت خدمة الفرد من </a:t>
            </a:r>
            <a:r>
              <a:rPr lang="ar-EG" dirty="0" err="1" smtClean="0"/>
              <a:t>الاهداف</a:t>
            </a:r>
            <a:r>
              <a:rPr lang="ar-EG" dirty="0" smtClean="0"/>
              <a:t> </a:t>
            </a:r>
            <a:r>
              <a:rPr lang="ar-EG" dirty="0" err="1" smtClean="0"/>
              <a:t>المحد</a:t>
            </a:r>
            <a:r>
              <a:rPr lang="ar-SA" dirty="0" smtClean="0"/>
              <a:t>د</a:t>
            </a:r>
            <a:r>
              <a:rPr lang="ar-EG" dirty="0" smtClean="0"/>
              <a:t>ة الى الاهداف العريضة ومن المثالية للواقعية وتحددت الاهداف فى تحسين الوظيفة الاجتماعية للفرد من خلال :</a:t>
            </a:r>
          </a:p>
          <a:p>
            <a:pPr algn="just" rtl="1">
              <a:defRPr/>
            </a:pPr>
            <a:r>
              <a:rPr lang="ar-EG" dirty="0" smtClean="0"/>
              <a:t>1- التعديل الجذرى فى كل من شخصية العميل والظروف البيئية المحيطة كهدف مثالى صعب التحقيق</a:t>
            </a:r>
          </a:p>
          <a:p>
            <a:pPr algn="just">
              <a:defRPr/>
            </a:pPr>
            <a:r>
              <a:rPr lang="ar-EG" dirty="0" smtClean="0"/>
              <a:t>2- التعديل النسبى فى كل من شخصية العميل والظروف البيئية المحيطة به وهذا المستوى  اكثر واقعية ويتلاءم مع امكانات خدمة الفرد </a:t>
            </a:r>
          </a:p>
          <a:p>
            <a:pPr algn="just">
              <a:defRPr/>
            </a:pPr>
            <a:r>
              <a:rPr lang="ar-EG" dirty="0" smtClean="0"/>
              <a:t>  </a:t>
            </a:r>
          </a:p>
          <a:p>
            <a:pPr algn="just">
              <a:defRPr/>
            </a:pPr>
            <a:r>
              <a:rPr lang="ar-EG" dirty="0" smtClean="0"/>
              <a:t>  </a:t>
            </a:r>
            <a:endParaRPr lang="ar-SA" dirty="0" smtClean="0"/>
          </a:p>
          <a:p>
            <a:pPr algn="just">
              <a:defRPr/>
            </a:pPr>
            <a:endParaRPr lang="ar-SA" dirty="0" smtClean="0"/>
          </a:p>
          <a:p>
            <a:pPr algn="just" rtl="1">
              <a:buFont typeface="Wingdings" pitchFamily="2" charset="2"/>
              <a:buNone/>
              <a:defRPr/>
            </a:pPr>
            <a:endParaRPr lang="ar-SA" dirty="0" smtClean="0"/>
          </a:p>
          <a:p>
            <a:pPr algn="just" rtl="1">
              <a:buFont typeface="Wingdings" pitchFamily="2" charset="2"/>
              <a:buChar char="q"/>
              <a:defRPr/>
            </a:pPr>
            <a:endParaRPr lang="ar-SA"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dirty="0" smtClean="0">
                <a:solidFill>
                  <a:srgbClr val="C00000"/>
                </a:solidFill>
              </a:rPr>
              <a:t>تطور خدمة الفرد من حيث الاهداف</a:t>
            </a:r>
            <a:endParaRPr lang="ar-SA" dirty="0" smtClean="0">
              <a:solidFill>
                <a:srgbClr val="C00000"/>
              </a:solidFill>
            </a:endParaRPr>
          </a:p>
        </p:txBody>
      </p:sp>
      <p:sp>
        <p:nvSpPr>
          <p:cNvPr id="3" name="Content Placeholder 2"/>
          <p:cNvSpPr>
            <a:spLocks noGrp="1"/>
          </p:cNvSpPr>
          <p:nvPr>
            <p:ph idx="1"/>
          </p:nvPr>
        </p:nvSpPr>
        <p:spPr>
          <a:ln>
            <a:solidFill>
              <a:schemeClr val="accent1"/>
            </a:solidFill>
          </a:ln>
        </p:spPr>
        <p:txBody>
          <a:bodyPr>
            <a:normAutofit lnSpcReduction="10000"/>
          </a:bodyPr>
          <a:lstStyle/>
          <a:p>
            <a:pPr algn="just">
              <a:defRPr/>
            </a:pPr>
            <a:r>
              <a:rPr lang="ar-EG" dirty="0" smtClean="0"/>
              <a:t>3- التعديل النسبى او الكلى  فى النواحى الذاتية فقط ويعنى القضاء على جميع العوامل الذاتية المرتبطة بالمشكلة وهذا شائع حينما يستحيل تعديل الظروف البيئية </a:t>
            </a:r>
          </a:p>
          <a:p>
            <a:pPr algn="just">
              <a:defRPr/>
            </a:pPr>
            <a:r>
              <a:rPr lang="ar-EG" dirty="0" smtClean="0"/>
              <a:t>4- التعديل النسبى او الكلى  فى النواحى البيئية فقط وهو عكس المستوى السابق   </a:t>
            </a:r>
            <a:endParaRPr lang="ar-SA" dirty="0" smtClean="0"/>
          </a:p>
          <a:p>
            <a:pPr algn="just" rtl="1">
              <a:defRPr/>
            </a:pPr>
            <a:r>
              <a:rPr lang="ar-EG" dirty="0" smtClean="0"/>
              <a:t>5 – تجميد الموقف كما هو دون تعديل فى البيئة او العميل لتجنب المزيد من التدهور فى حالة العميل كحالات المرض العقلى </a:t>
            </a:r>
          </a:p>
          <a:p>
            <a:pPr algn="just" rtl="1">
              <a:defRPr/>
            </a:pPr>
            <a:r>
              <a:rPr lang="ar-EG" b="1" dirty="0" smtClean="0"/>
              <a:t>  </a:t>
            </a:r>
            <a:endParaRPr lang="ar-EG"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dirty="0" smtClean="0"/>
              <a:t>تطورخدمة الفرد من حيث المجال </a:t>
            </a:r>
            <a:endParaRPr lang="ar-SA" dirty="0" smtClean="0"/>
          </a:p>
        </p:txBody>
      </p:sp>
      <p:sp>
        <p:nvSpPr>
          <p:cNvPr id="3" name="Content Placeholder 2"/>
          <p:cNvSpPr>
            <a:spLocks noGrp="1"/>
          </p:cNvSpPr>
          <p:nvPr>
            <p:ph idx="1"/>
          </p:nvPr>
        </p:nvSpPr>
        <p:spPr>
          <a:xfrm>
            <a:off x="457200" y="1428750"/>
            <a:ext cx="8229600" cy="4533900"/>
          </a:xfrm>
        </p:spPr>
        <p:txBody>
          <a:bodyPr>
            <a:normAutofit/>
          </a:bodyPr>
          <a:lstStyle/>
          <a:p>
            <a:pPr algn="just">
              <a:defRPr/>
            </a:pPr>
            <a:r>
              <a:rPr lang="ar-EG" sz="4800" dirty="0" smtClean="0"/>
              <a:t>وسيتم تناولها بمشيئة الله فى المحاضرة القادمة </a:t>
            </a:r>
          </a:p>
          <a:p>
            <a:pPr algn="just" rtl="1">
              <a:defRPr/>
            </a:pPr>
            <a:endParaRPr lang="ar-EG" b="1" dirty="0" smtClean="0"/>
          </a:p>
          <a:p>
            <a:pPr algn="just" rtl="1">
              <a:buFontTx/>
              <a:buChar char="-"/>
              <a:defRPr/>
            </a:pPr>
            <a:endParaRPr lang="ar-SA"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1525</TotalTime>
  <Words>551</Words>
  <Application>Microsoft Office PowerPoint</Application>
  <PresentationFormat>عرض على الشاشة (3:4)‏</PresentationFormat>
  <Paragraphs>82</Paragraphs>
  <Slides>13</Slides>
  <Notes>1</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المحاضرة التمهيدية</vt:lpstr>
      <vt:lpstr>الشريحة 1</vt:lpstr>
      <vt:lpstr>المحاضرة الاولى</vt:lpstr>
      <vt:lpstr>عناصر المحاضرة</vt:lpstr>
      <vt:lpstr>مقدمة في خدمة الفرد</vt:lpstr>
      <vt:lpstr>التطور التاريخى لخدمة الفرد</vt:lpstr>
      <vt:lpstr>التطور التاريخى لخدمة الفرد</vt:lpstr>
      <vt:lpstr>التطور التاريخى لخدمة الفرد</vt:lpstr>
      <vt:lpstr>التطور التاريخى لخدمة الفرد</vt:lpstr>
      <vt:lpstr>التطور التاريخى لخدمة الفرد</vt:lpstr>
      <vt:lpstr>تطور خدمة الفرد من حيث الاهداف</vt:lpstr>
      <vt:lpstr>تطور خدمة الفرد من حيث الاهداف</vt:lpstr>
      <vt:lpstr>تطورخدمة الفرد من حيث المجال </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ANAS BARAKAT</cp:lastModifiedBy>
  <cp:revision>157</cp:revision>
  <dcterms:created xsi:type="dcterms:W3CDTF">1601-01-01T00:00:00Z</dcterms:created>
  <dcterms:modified xsi:type="dcterms:W3CDTF">2012-10-14T16:02:27Z</dcterms:modified>
</cp:coreProperties>
</file>