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3"/>
  </p:notesMasterIdLst>
  <p:handoutMasterIdLst>
    <p:handoutMasterId r:id="rId24"/>
  </p:handoutMasterIdLst>
  <p:sldIdLst>
    <p:sldId id="286" r:id="rId5"/>
    <p:sldId id="287" r:id="rId6"/>
    <p:sldId id="289" r:id="rId7"/>
    <p:sldId id="281" r:id="rId8"/>
    <p:sldId id="282" r:id="rId9"/>
    <p:sldId id="278" r:id="rId10"/>
    <p:sldId id="283" r:id="rId11"/>
    <p:sldId id="284" r:id="rId12"/>
    <p:sldId id="273" r:id="rId13"/>
    <p:sldId id="285" r:id="rId14"/>
    <p:sldId id="270" r:id="rId15"/>
    <p:sldId id="271" r:id="rId16"/>
    <p:sldId id="265" r:id="rId17"/>
    <p:sldId id="268" r:id="rId18"/>
    <p:sldId id="274" r:id="rId19"/>
    <p:sldId id="275" r:id="rId20"/>
    <p:sldId id="266" r:id="rId21"/>
    <p:sldId id="288"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7384"/>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p>
          <a:p>
            <a:pPr algn="ctr">
              <a:defRPr/>
            </a:pPr>
            <a:r>
              <a:rPr lang="ar-EG" sz="3700" b="1" dirty="0" smtClean="0">
                <a:solidFill>
                  <a:schemeClr val="accent1">
                    <a:lumMod val="50000"/>
                  </a:schemeClr>
                </a:solidFill>
                <a:latin typeface="AYM Wadiy S_U normal."/>
                <a:cs typeface="Times New Roman" pitchFamily="18" charset="0"/>
              </a:rPr>
              <a:t>خدمة الفرد والجماعة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a:t>
            </a:r>
            <a:r>
              <a:rPr lang="ar-EG" spc="-150" dirty="0" smtClean="0">
                <a:solidFill>
                  <a:srgbClr val="376092"/>
                </a:solidFill>
                <a:latin typeface="ae_AlMateen" pitchFamily="2" charset="-78"/>
                <a:cs typeface="ae_AlMateen" pitchFamily="2" charset="-78"/>
              </a:rPr>
              <a:t>ثانية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EG" b="1" dirty="0" smtClean="0"/>
              <a:t>تابع نشأة خدمة الفرد وتطورها</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539552" y="1412776"/>
            <a:ext cx="8424936" cy="5904655"/>
          </a:xfrm>
        </p:spPr>
        <p:txBody>
          <a:bodyPr numCol="1">
            <a:normAutofit/>
          </a:bodyPr>
          <a:lstStyle/>
          <a:p>
            <a:r>
              <a:rPr lang="ar-EG" b="1" dirty="0" smtClean="0"/>
              <a:t>تطور خدمة الفرد من حيث المجال</a:t>
            </a:r>
          </a:p>
          <a:p>
            <a:r>
              <a:rPr lang="ar-EG" b="1" dirty="0" smtClean="0"/>
              <a:t>تطور خدمة الفرد من حيث الاساليب</a:t>
            </a:r>
          </a:p>
          <a:p>
            <a:pPr marL="514350" indent="-514350">
              <a:buFontTx/>
              <a:buChar char="-"/>
            </a:pPr>
            <a:r>
              <a:rPr lang="ar-EG" b="1" dirty="0" smtClean="0"/>
              <a:t>المرحلة العلمية المبكرة</a:t>
            </a:r>
          </a:p>
          <a:p>
            <a:pPr marL="514350" indent="-514350"/>
            <a:r>
              <a:rPr lang="ar-EG" dirty="0" smtClean="0"/>
              <a:t>أ- المرحلة الاجتماعية العلمية</a:t>
            </a:r>
          </a:p>
          <a:p>
            <a:pPr marL="514350" indent="-514350"/>
            <a:r>
              <a:rPr lang="ar-EG" dirty="0" smtClean="0"/>
              <a:t>ب - المرحلة النفسية :1- النطرية التحليلية</a:t>
            </a:r>
            <a:r>
              <a:rPr lang="en-US" dirty="0" smtClean="0"/>
              <a:t> </a:t>
            </a:r>
            <a:r>
              <a:rPr lang="ar-EG" dirty="0" smtClean="0"/>
              <a:t>2</a:t>
            </a:r>
            <a:r>
              <a:rPr lang="en-US" dirty="0" smtClean="0"/>
              <a:t> </a:t>
            </a:r>
            <a:r>
              <a:rPr lang="ar-EG" dirty="0" smtClean="0"/>
              <a:t>- النظرية الوظيفية </a:t>
            </a:r>
          </a:p>
          <a:p>
            <a:pPr marL="514350" lvl="1" indent="-514350"/>
            <a:r>
              <a:rPr lang="ar-EG" dirty="0" smtClean="0"/>
              <a:t>ج - المرحلة المعاصرة  :1- سيكولوجية الذات  2-  النظرية السلوكية  </a:t>
            </a:r>
          </a:p>
          <a:p>
            <a:pPr marL="514350" lvl="1" indent="-514350"/>
            <a:r>
              <a:rPr lang="ar-EG" dirty="0" smtClean="0"/>
              <a:t>3-النظرية المعرفية 4- نموذج حل المشكلة  5-  اتجاهات نظرية حديثة</a:t>
            </a:r>
          </a:p>
          <a:p>
            <a:pPr marL="514350" indent="-514350"/>
            <a:endParaRPr lang="ar-EG" dirty="0" smtClean="0"/>
          </a:p>
          <a:p>
            <a:pPr marL="514350" indent="-514350"/>
            <a:endParaRPr lang="en-US" dirty="0" smtClean="0"/>
          </a:p>
          <a:p>
            <a:endParaRPr lang="ar-EG" b="1" dirty="0" smtClean="0"/>
          </a:p>
          <a:p>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buFont typeface="Arial" pitchFamily="34" charset="0"/>
              <a:buChar char="•"/>
            </a:pPr>
            <a:endParaRPr lang="ar-EG" b="1" dirty="0" smtClean="0"/>
          </a:p>
          <a:p>
            <a:pPr algn="r">
              <a:buFont typeface="Arial" pitchFamily="34" charset="0"/>
              <a:buChar char="•"/>
            </a:pPr>
            <a:endParaRPr lang="ar-EG"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تطور خدمة الفرد من حيث المجال </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a:bodyPr>
          <a:lstStyle/>
          <a:p>
            <a:pPr algn="just">
              <a:defRPr/>
            </a:pPr>
            <a:r>
              <a:rPr lang="ar-EG" dirty="0" smtClean="0"/>
              <a:t>نشات خدمة الفرد فى نطاق الاسرة والمشاكل </a:t>
            </a:r>
            <a:r>
              <a:rPr lang="ar-EG" dirty="0" err="1" smtClean="0"/>
              <a:t>الاق</a:t>
            </a:r>
            <a:r>
              <a:rPr lang="ar-SA" dirty="0" smtClean="0"/>
              <a:t>ت</a:t>
            </a:r>
            <a:r>
              <a:rPr lang="ar-EG" dirty="0" smtClean="0"/>
              <a:t>صادية ثم امتد مجالها ليشمل مشكلات الطفولة والمجال الطبى ومجال الاحداث المنحرفين ورعاية المسنين والمجال الصناعى والمدرسى وظهر نوع من التخصص العلمى فى هذه المجالات .</a:t>
            </a:r>
          </a:p>
          <a:p>
            <a:pPr algn="just" rtl="1">
              <a:buFont typeface="Wingdings" pitchFamily="2" charset="2"/>
              <a:buNone/>
              <a:defRPr/>
            </a:pP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تطور خدمة الفرد من حيث اساليب التدخل المهنى </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lstStyle/>
          <a:p>
            <a:pPr marL="514350" indent="-514350" algn="just">
              <a:buFontTx/>
              <a:buChar char="-"/>
              <a:defRPr/>
            </a:pPr>
            <a:r>
              <a:rPr lang="ar-EG" b="1" dirty="0" smtClean="0"/>
              <a:t>المرحلة العلمية المبكرة</a:t>
            </a:r>
            <a:r>
              <a:rPr lang="en-US" b="1" dirty="0" smtClean="0"/>
              <a:t> :</a:t>
            </a:r>
          </a:p>
          <a:p>
            <a:pPr marL="514350" indent="-514350" algn="just">
              <a:defRPr/>
            </a:pPr>
            <a:r>
              <a:rPr lang="ar-EG" b="1" dirty="0" smtClean="0"/>
              <a:t>أ-المرحلة الاجتماعية العلمية</a:t>
            </a:r>
            <a:endParaRPr lang="en-US" b="1" dirty="0" smtClean="0"/>
          </a:p>
          <a:p>
            <a:pPr marL="514350" indent="-514350" algn="just">
              <a:defRPr/>
            </a:pPr>
            <a:r>
              <a:rPr lang="ar-EG" dirty="0" smtClean="0"/>
              <a:t>وتميزت هذه المرحلة بعدة خصائص : </a:t>
            </a:r>
          </a:p>
          <a:p>
            <a:pPr marL="514350" indent="-514350" algn="just">
              <a:defRPr/>
            </a:pPr>
            <a:r>
              <a:rPr lang="ar-EG" dirty="0" smtClean="0"/>
              <a:t>1- ارجاع شقاء الانسان الى البيئة المحيطة والموقف الاجتماعى</a:t>
            </a:r>
          </a:p>
          <a:p>
            <a:pPr marL="514350" indent="-514350" algn="just">
              <a:defRPr/>
            </a:pPr>
            <a:r>
              <a:rPr lang="ar-EG" dirty="0" smtClean="0"/>
              <a:t>2- ظهور مايعرف بالتشخيص </a:t>
            </a:r>
          </a:p>
          <a:p>
            <a:pPr algn="just">
              <a:defRPr/>
            </a:pPr>
            <a:r>
              <a:rPr lang="ar-EG" dirty="0" smtClean="0"/>
              <a:t>3- الاعتماد المطلق على المعطيات المعرفية المستمدة من الخبرة لا من النظريات العلمية </a:t>
            </a:r>
            <a:endParaRPr lang="en-US" dirty="0" smtClean="0"/>
          </a:p>
          <a:p>
            <a:pPr algn="just">
              <a:defRPr/>
            </a:pPr>
            <a:endParaRPr lang="ar-SA" dirty="0" smtClean="0"/>
          </a:p>
          <a:p>
            <a:pPr algn="just" rtl="1">
              <a:buFont typeface="Wingdings" pitchFamily="2" charset="2"/>
              <a:buNone/>
              <a:defRPr/>
            </a:pPr>
            <a:endParaRPr lang="ar-SA" dirty="0" smtClean="0"/>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تطور خدمة الفرد من حيث اساليب التدخل المهنى </a:t>
            </a:r>
            <a:endParaRPr lang="ar-SA" dirty="0" smtClean="0">
              <a:solidFill>
                <a:srgbClr val="C00000"/>
              </a:solidFill>
            </a:endParaRPr>
          </a:p>
        </p:txBody>
      </p:sp>
      <p:sp>
        <p:nvSpPr>
          <p:cNvPr id="3" name="Content Placeholder 2"/>
          <p:cNvSpPr>
            <a:spLocks noGrp="1"/>
          </p:cNvSpPr>
          <p:nvPr>
            <p:ph idx="1"/>
          </p:nvPr>
        </p:nvSpPr>
        <p:spPr>
          <a:ln>
            <a:solidFill>
              <a:schemeClr val="accent1"/>
            </a:solidFill>
          </a:ln>
        </p:spPr>
        <p:txBody>
          <a:bodyPr>
            <a:normAutofit/>
          </a:bodyPr>
          <a:lstStyle/>
          <a:p>
            <a:pPr>
              <a:lnSpc>
                <a:spcPct val="90000"/>
              </a:lnSpc>
              <a:defRPr/>
            </a:pPr>
            <a:r>
              <a:rPr lang="ar-EG" b="1" dirty="0" smtClean="0"/>
              <a:t>ب المرحلة النفسية</a:t>
            </a:r>
            <a:endParaRPr lang="en-US" b="1" dirty="0" smtClean="0"/>
          </a:p>
          <a:p>
            <a:pPr>
              <a:lnSpc>
                <a:spcPct val="90000"/>
              </a:lnSpc>
              <a:defRPr/>
            </a:pPr>
            <a:r>
              <a:rPr lang="ar-EG" sz="4000" dirty="0" smtClean="0"/>
              <a:t>فى بداية القرن العشرين تطورت خدمة الفرد وتاثرت بافكار نظريات التحليل النفسى وتاثرت بالطب النفسى وظهرت كتابات متعددة فى خدمة الفرد وبدا الاهتمام بالعلاقة بين العميل والاخصائى وظهر اخصائيون يتبعون مدرسة التحليل النفسى وكانت ابرز هذه النظريات النفسية  هى :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تطورخدمة الفرد من حيث اساليب التدخل المهنى </a:t>
            </a:r>
            <a:endParaRPr lang="ar-SA" dirty="0" smtClean="0"/>
          </a:p>
        </p:txBody>
      </p:sp>
      <p:sp>
        <p:nvSpPr>
          <p:cNvPr id="3" name="Content Placeholder 2"/>
          <p:cNvSpPr>
            <a:spLocks noGrp="1"/>
          </p:cNvSpPr>
          <p:nvPr>
            <p:ph idx="1"/>
          </p:nvPr>
        </p:nvSpPr>
        <p:spPr>
          <a:xfrm>
            <a:off x="457200" y="1428750"/>
            <a:ext cx="8229600" cy="4533900"/>
          </a:xfrm>
        </p:spPr>
        <p:txBody>
          <a:bodyPr>
            <a:normAutofit lnSpcReduction="10000"/>
          </a:bodyPr>
          <a:lstStyle/>
          <a:p>
            <a:pPr>
              <a:lnSpc>
                <a:spcPct val="90000"/>
              </a:lnSpc>
              <a:defRPr/>
            </a:pPr>
            <a:r>
              <a:rPr lang="ar-EG" b="1" dirty="0" smtClean="0"/>
              <a:t>1-النطرية التحليلية </a:t>
            </a:r>
          </a:p>
          <a:p>
            <a:pPr>
              <a:lnSpc>
                <a:spcPct val="90000"/>
              </a:lnSpc>
              <a:defRPr/>
            </a:pPr>
            <a:r>
              <a:rPr lang="ar-EG" sz="3600" dirty="0" smtClean="0"/>
              <a:t>واهتمت بحقيقة سلوك الانسان ومكوناته النفسية وتاثرت خدمة الفرد بعدة مفاهيم اهمها الشعور وماقبل الشعور واللاشعور ، وتقع الذات الشخصية الشعورية تحت تاثير ثلاث قوى وهى الذات الدنيا بقواها التى تنزع للتعبير عن نفسها والذات العليا والتى تسمح بقبول بعض النزعات والعالم الخرجى بمغرياته وقيمه وتقاليده وكان لهذه النظرية تاثيرفى خدمة الفرد تمثل فى اهتمامها بالنواحى التالية :</a:t>
            </a:r>
            <a:r>
              <a:rPr lang="ar-EG" dirty="0" smtClean="0"/>
              <a:t> </a:t>
            </a:r>
            <a:endParaRPr lang="ar-SA" dirty="0" smtClean="0"/>
          </a:p>
          <a:p>
            <a:pPr algn="just" rtl="1">
              <a:defRPr/>
            </a:pPr>
            <a:endParaRPr lang="ar-EG" b="1" dirty="0" smtClean="0"/>
          </a:p>
          <a:p>
            <a:pPr algn="just" rtl="1">
              <a:buFontTx/>
              <a:buChar char="-"/>
              <a:defRPr/>
            </a:pP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تطورخدمة الفرد من حيث اساليب التدخل المهنى  </a:t>
            </a:r>
          </a:p>
        </p:txBody>
      </p:sp>
      <p:sp>
        <p:nvSpPr>
          <p:cNvPr id="3" name="Content Placeholder 2"/>
          <p:cNvSpPr>
            <a:spLocks noGrp="1"/>
          </p:cNvSpPr>
          <p:nvPr>
            <p:ph idx="1"/>
          </p:nvPr>
        </p:nvSpPr>
        <p:spPr>
          <a:xfrm>
            <a:off x="457200" y="1340768"/>
            <a:ext cx="8229600" cy="4533900"/>
          </a:xfrm>
        </p:spPr>
        <p:txBody>
          <a:bodyPr/>
          <a:lstStyle/>
          <a:p>
            <a:pPr algn="just">
              <a:buFont typeface="Arial" charset="0"/>
              <a:buChar char="•"/>
              <a:defRPr/>
            </a:pPr>
            <a:r>
              <a:rPr lang="ar-EG" sz="3600" dirty="0" smtClean="0"/>
              <a:t>نمط شخصية العميل ذاتها التى تمثل جانبا مهما فى دراسة  مشكلة العميل وتشخيصها الى جانب الموقف الخارجى </a:t>
            </a:r>
            <a:endParaRPr lang="ar-SA" sz="3600" dirty="0" smtClean="0"/>
          </a:p>
          <a:p>
            <a:pPr algn="just">
              <a:buFont typeface="Arial" charset="0"/>
              <a:buChar char="•"/>
              <a:defRPr/>
            </a:pPr>
            <a:r>
              <a:rPr lang="ar-EG" sz="3600" dirty="0" smtClean="0"/>
              <a:t>خبرات السنوات الخمس الاولى للعميل تكمن فيها جذور المشكلة </a:t>
            </a:r>
          </a:p>
          <a:p>
            <a:pPr algn="just">
              <a:buFont typeface="Arial" charset="0"/>
              <a:buChar char="•"/>
              <a:defRPr/>
            </a:pPr>
            <a:r>
              <a:rPr lang="ar-EG" sz="3600" dirty="0" smtClean="0"/>
              <a:t>تعديل شخصية العميل مرتبط بالضرورة بتحريره من صراعاته الداخلية واللاشعورية وان العلاقة الطيبة بين العميل والاخصائى هى بداية عملية العلاج</a:t>
            </a:r>
            <a:endParaRPr lang="ar-SA" sz="3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rtl="1" eaLnBrk="1" hangingPunct="1">
              <a:defRPr/>
            </a:pPr>
            <a:r>
              <a:rPr lang="ar-EG" sz="3600" dirty="0" smtClean="0">
                <a:solidFill>
                  <a:srgbClr val="C00000"/>
                </a:solidFill>
              </a:rPr>
              <a:t>تطور خدمة الفرد من حيث اساليب التدخل المهنى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a:bodyPr>
          <a:lstStyle/>
          <a:p>
            <a:pPr>
              <a:buFont typeface="Arial" pitchFamily="34" charset="0"/>
              <a:buChar char="•"/>
              <a:defRPr/>
            </a:pPr>
            <a:r>
              <a:rPr lang="ar-EG" sz="4000" dirty="0" smtClean="0"/>
              <a:t>تطورت بذلك عمليات خدمة الفرد ومبادئها لكى تشمل الدراسة الاجتماعية للمشكلة ، ودراسة اخرى لنمط العميل وسماته النفسية كما يشمل تشخيص المشكلة تفسيرا لسلوك العميل ذاته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C00000"/>
                </a:solidFill>
              </a:rPr>
              <a:t>تطور خدمة الفرد من حيث اساليب التدخل المهنى </a:t>
            </a:r>
            <a:endParaRPr lang="ar-SA" dirty="0" smtClean="0">
              <a:solidFill>
                <a:srgbClr val="C00000"/>
              </a:solidFill>
            </a:endParaRPr>
          </a:p>
        </p:txBody>
      </p:sp>
      <p:sp>
        <p:nvSpPr>
          <p:cNvPr id="3" name="Content Placeholder 2"/>
          <p:cNvSpPr>
            <a:spLocks noGrp="1"/>
          </p:cNvSpPr>
          <p:nvPr>
            <p:ph idx="1"/>
          </p:nvPr>
        </p:nvSpPr>
        <p:spPr>
          <a:xfrm>
            <a:off x="827584" y="1628800"/>
            <a:ext cx="8316416" cy="3528392"/>
          </a:xfrm>
        </p:spPr>
        <p:txBody>
          <a:bodyPr/>
          <a:lstStyle/>
          <a:p>
            <a:pPr>
              <a:defRPr/>
            </a:pPr>
            <a:r>
              <a:rPr lang="ar-EG" b="1" dirty="0" smtClean="0"/>
              <a:t>2- النظرية الوظيفية </a:t>
            </a:r>
          </a:p>
          <a:p>
            <a:pPr>
              <a:defRPr/>
            </a:pPr>
            <a:r>
              <a:rPr lang="ar-EG" dirty="0" smtClean="0"/>
              <a:t>وتتلخص هذه النظرية فى ان التفاعل بين الدوافع الغريزية الداخلية للفرد وبين المؤثرات البيئية يوجهه تعلق الفرد بذاته  ، وترتكز على افتراض وجود قوة ضابطة منظمة فى الشخصية الانسانية وهى (الارادة )التى تنشط فى مواقف الالم والتحدى ، وتطلق خدمة الفرد الوظيفية على نشاطها عملية المساعدة ولاتستخدم مصطلح العلاج وترتكز عملية المساعدة على الاسس التالية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228600"/>
            <a:ext cx="7772400" cy="762000"/>
          </a:xfrm>
        </p:spPr>
        <p:txBody>
          <a:bodyPr/>
          <a:lstStyle/>
          <a:p>
            <a:pPr>
              <a:defRPr/>
            </a:pPr>
            <a:r>
              <a:rPr lang="ar-EG" dirty="0" smtClean="0">
                <a:solidFill>
                  <a:srgbClr val="C00000"/>
                </a:solidFill>
              </a:rPr>
              <a:t>تطور خدمة الفرد من حيث اساليب التدخل المهنى </a:t>
            </a:r>
            <a:endParaRPr lang="en-US" dirty="0" smtClean="0">
              <a:solidFill>
                <a:srgbClr val="C00000"/>
              </a:solidFill>
            </a:endParaRPr>
          </a:p>
        </p:txBody>
      </p:sp>
      <p:sp>
        <p:nvSpPr>
          <p:cNvPr id="29699" name="Rectangle 3"/>
          <p:cNvSpPr>
            <a:spLocks noGrp="1" noChangeArrowheads="1"/>
          </p:cNvSpPr>
          <p:nvPr>
            <p:ph idx="1"/>
          </p:nvPr>
        </p:nvSpPr>
        <p:spPr>
          <a:xfrm>
            <a:off x="381000" y="1396624"/>
            <a:ext cx="8077200" cy="4876800"/>
          </a:xfrm>
        </p:spPr>
        <p:txBody>
          <a:bodyPr>
            <a:normAutofit lnSpcReduction="10000"/>
          </a:bodyPr>
          <a:lstStyle/>
          <a:p>
            <a:pPr lvl="1">
              <a:buClr>
                <a:schemeClr val="tx1"/>
              </a:buClr>
              <a:buFontTx/>
              <a:buChar char="-"/>
              <a:defRPr/>
            </a:pPr>
            <a:r>
              <a:rPr lang="ar-EG" sz="3600" dirty="0" smtClean="0"/>
              <a:t>العميل يملك فطريا ارادة القوة</a:t>
            </a:r>
          </a:p>
          <a:p>
            <a:pPr lvl="1">
              <a:buClr>
                <a:schemeClr val="tx1"/>
              </a:buClr>
              <a:buFontTx/>
              <a:buChar char="-"/>
              <a:defRPr/>
            </a:pPr>
            <a:r>
              <a:rPr lang="ar-EG" sz="3600" dirty="0" smtClean="0"/>
              <a:t>حدث عطل ما فى هذه الارادة </a:t>
            </a:r>
          </a:p>
          <a:p>
            <a:pPr lvl="1">
              <a:buClr>
                <a:schemeClr val="tx1"/>
              </a:buClr>
              <a:buFontTx/>
              <a:buChar char="-"/>
              <a:defRPr/>
            </a:pPr>
            <a:r>
              <a:rPr lang="ar-EG" sz="3600" dirty="0" smtClean="0"/>
              <a:t>عملية المساعدة هى تنشيط هذه الارادة وزيادتها</a:t>
            </a:r>
          </a:p>
          <a:p>
            <a:pPr lvl="1">
              <a:buClr>
                <a:schemeClr val="tx1"/>
              </a:buClr>
              <a:buFontTx/>
              <a:buChar char="-"/>
              <a:defRPr/>
            </a:pPr>
            <a:r>
              <a:rPr lang="ar-EG" sz="3600" dirty="0" smtClean="0"/>
              <a:t>يتم التنشيط من خلال تجربة نفسية جديدة مع الاخصائى الاجتماعى </a:t>
            </a:r>
          </a:p>
          <a:p>
            <a:pPr lvl="1">
              <a:buClr>
                <a:schemeClr val="tx1"/>
              </a:buClr>
              <a:buFontTx/>
              <a:buChar char="-"/>
              <a:defRPr/>
            </a:pPr>
            <a:r>
              <a:rPr lang="ar-EG" sz="3600" dirty="0" smtClean="0"/>
              <a:t>التجربة هى علاقة جديدة بمراحلها الثلاث الاتصال والتوحد والانفصال </a:t>
            </a:r>
            <a:r>
              <a:rPr lang="ar-EG" sz="3600" dirty="0" smtClean="0">
                <a:solidFill>
                  <a:srgbClr val="0070C0"/>
                </a:solidFill>
              </a:rPr>
              <a:t>ولكن بصورة صحية والامل فى هذه التجربة ان يستعيد العميل ارادته</a:t>
            </a:r>
            <a:endParaRPr lang="ar-SA" sz="3600" dirty="0" smtClean="0">
              <a:solidFill>
                <a:srgbClr val="0070C0"/>
              </a:solidFill>
            </a:endParaRPr>
          </a:p>
          <a:p>
            <a:pPr algn="r" rtl="1" eaLnBrk="1" hangingPunct="1">
              <a:defRPr/>
            </a:pPr>
            <a:endParaRPr lang="ar-SA"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additive="base">
                                        <p:cTn id="13"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 calcmode="lin" valueType="num">
                                      <p:cBhvr additive="base">
                                        <p:cTn id="19"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 calcmode="lin" valueType="num">
                                      <p:cBhvr additive="base">
                                        <p:cTn id="25"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699">
                                            <p:txEl>
                                              <p:pRg st="3" end="3"/>
                                            </p:txEl>
                                          </p:spTgt>
                                        </p:tgtEl>
                                        <p:attrNameLst>
                                          <p:attrName>style.visibility</p:attrName>
                                        </p:attrNameLst>
                                      </p:cBhvr>
                                      <p:to>
                                        <p:strVal val="visible"/>
                                      </p:to>
                                    </p:set>
                                    <p:anim calcmode="lin" valueType="num">
                                      <p:cBhvr additive="base">
                                        <p:cTn id="31" dur="500" fill="hold"/>
                                        <p:tgtEl>
                                          <p:spTgt spid="2969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96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9699">
                                            <p:txEl>
                                              <p:pRg st="4" end="4"/>
                                            </p:txEl>
                                          </p:spTgt>
                                        </p:tgtEl>
                                        <p:attrNameLst>
                                          <p:attrName>style.visibility</p:attrName>
                                        </p:attrNameLst>
                                      </p:cBhvr>
                                      <p:to>
                                        <p:strVal val="visible"/>
                                      </p:to>
                                    </p:set>
                                    <p:anim calcmode="lin" valueType="num">
                                      <p:cBhvr additive="base">
                                        <p:cTn id="37" dur="500" fill="hold"/>
                                        <p:tgtEl>
                                          <p:spTgt spid="2969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96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152400"/>
            <a:ext cx="8534400" cy="1143000"/>
          </a:xfrm>
        </p:spPr>
        <p:txBody>
          <a:bodyPr/>
          <a:lstStyle/>
          <a:p>
            <a:pPr>
              <a:defRPr/>
            </a:pPr>
            <a:r>
              <a:rPr lang="ar-EG" sz="4000" dirty="0" smtClean="0">
                <a:solidFill>
                  <a:srgbClr val="C00000"/>
                </a:solidFill>
              </a:rPr>
              <a:t>تطور خدمة الفرد من حيث اساليب التدخل المهنى </a:t>
            </a:r>
            <a:endParaRPr lang="en-US" sz="4000" dirty="0" smtClean="0">
              <a:solidFill>
                <a:srgbClr val="C00000"/>
              </a:solidFill>
            </a:endParaRPr>
          </a:p>
        </p:txBody>
      </p:sp>
      <p:sp>
        <p:nvSpPr>
          <p:cNvPr id="30723" name="Rectangle 3"/>
          <p:cNvSpPr>
            <a:spLocks noGrp="1" noChangeArrowheads="1"/>
          </p:cNvSpPr>
          <p:nvPr>
            <p:ph idx="1"/>
          </p:nvPr>
        </p:nvSpPr>
        <p:spPr>
          <a:xfrm>
            <a:off x="304800" y="1447800"/>
            <a:ext cx="8458200" cy="4648200"/>
          </a:xfrm>
        </p:spPr>
        <p:txBody>
          <a:bodyPr/>
          <a:lstStyle/>
          <a:p>
            <a:pPr marL="342900" lvl="1" indent="-342900">
              <a:defRPr/>
            </a:pPr>
            <a:r>
              <a:rPr lang="ar-EG" sz="4000" dirty="0" smtClean="0"/>
              <a:t>ج - المرحلة العلمية المعاصرة  :</a:t>
            </a:r>
          </a:p>
          <a:p>
            <a:pPr marL="342900" lvl="1" indent="-342900">
              <a:defRPr/>
            </a:pPr>
            <a:r>
              <a:rPr lang="ar-EG" sz="4000" dirty="0" smtClean="0"/>
              <a:t>وهى مرحلة خصبة فى تطور خدمة الفرد باعتمادها على تطويع نظريات العلوم الاخرى المختارة بعناية لتناسب اهداف وقيم خدمة الفرد واهم هذه النظريات بايجاز شديد هى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500" fill="hold"/>
                                        <p:tgtEl>
                                          <p:spTgt spid="30722"/>
                                        </p:tgtEl>
                                        <p:attrNameLst>
                                          <p:attrName>ppt_x</p:attrName>
                                        </p:attrNameLst>
                                      </p:cBhvr>
                                      <p:tavLst>
                                        <p:tav tm="0">
                                          <p:val>
                                            <p:strVal val="0-#ppt_w/2"/>
                                          </p:val>
                                        </p:tav>
                                        <p:tav tm="100000">
                                          <p:val>
                                            <p:strVal val="#ppt_x"/>
                                          </p:val>
                                        </p:tav>
                                      </p:tavLst>
                                    </p:anim>
                                    <p:anim calcmode="lin" valueType="num">
                                      <p:cBhvr additive="base">
                                        <p:cTn id="8" dur="500" fill="hold"/>
                                        <p:tgtEl>
                                          <p:spTgt spid="307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3">
                                            <p:txEl>
                                              <p:pRg st="0" end="0"/>
                                            </p:txEl>
                                          </p:spTgt>
                                        </p:tgtEl>
                                        <p:attrNameLst>
                                          <p:attrName>style.visibility</p:attrName>
                                        </p:attrNameLst>
                                      </p:cBhvr>
                                      <p:to>
                                        <p:strVal val="visible"/>
                                      </p:to>
                                    </p:set>
                                    <p:anim calcmode="lin" valueType="num">
                                      <p:cBhvr additive="base">
                                        <p:cTn id="13" dur="500" fill="hold"/>
                                        <p:tgtEl>
                                          <p:spTgt spid="307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3">
                                            <p:txEl>
                                              <p:pRg st="1" end="1"/>
                                            </p:txEl>
                                          </p:spTgt>
                                        </p:tgtEl>
                                        <p:attrNameLst>
                                          <p:attrName>style.visibility</p:attrName>
                                        </p:attrNameLst>
                                      </p:cBhvr>
                                      <p:to>
                                        <p:strVal val="visible"/>
                                      </p:to>
                                    </p:set>
                                    <p:anim calcmode="lin" valueType="num">
                                      <p:cBhvr additive="base">
                                        <p:cTn id="19" dur="500" fill="hold"/>
                                        <p:tgtEl>
                                          <p:spTgt spid="307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228600"/>
            <a:ext cx="7772400" cy="898525"/>
          </a:xfrm>
        </p:spPr>
        <p:txBody>
          <a:bodyPr/>
          <a:lstStyle/>
          <a:p>
            <a:pPr>
              <a:defRPr/>
            </a:pPr>
            <a:r>
              <a:rPr lang="ar-EG" dirty="0" smtClean="0">
                <a:solidFill>
                  <a:srgbClr val="C00000"/>
                </a:solidFill>
              </a:rPr>
              <a:t>تطور خدمة الفرد من حيث اساليب التدخل المهنى</a:t>
            </a:r>
            <a:endParaRPr lang="en-US" dirty="0" smtClean="0">
              <a:solidFill>
                <a:srgbClr val="C00000"/>
              </a:solidFill>
            </a:endParaRPr>
          </a:p>
        </p:txBody>
      </p:sp>
      <p:sp>
        <p:nvSpPr>
          <p:cNvPr id="17411" name="Rectangle 3"/>
          <p:cNvSpPr>
            <a:spLocks noGrp="1" noChangeArrowheads="1"/>
          </p:cNvSpPr>
          <p:nvPr>
            <p:ph idx="1"/>
          </p:nvPr>
        </p:nvSpPr>
        <p:spPr>
          <a:xfrm>
            <a:off x="357188" y="1426411"/>
            <a:ext cx="8534400" cy="4495800"/>
          </a:xfrm>
        </p:spPr>
        <p:txBody>
          <a:bodyPr>
            <a:normAutofit fontScale="92500"/>
          </a:bodyPr>
          <a:lstStyle/>
          <a:p>
            <a:pPr marL="342900" lvl="1" indent="-342900">
              <a:defRPr/>
            </a:pPr>
            <a:r>
              <a:rPr lang="ar-EG" sz="4000" b="1" dirty="0" smtClean="0"/>
              <a:t>1- - سيكولوجية الذات </a:t>
            </a:r>
          </a:p>
          <a:p>
            <a:pPr marL="342900" lvl="1" indent="-342900">
              <a:defRPr/>
            </a:pPr>
            <a:r>
              <a:rPr lang="ar-EG" sz="4000" dirty="0" smtClean="0"/>
              <a:t>وهى عودة للاهتمام بالواقع النفسى للعميل والوسط الاجتماعى  الذى يعيش فيه ، والنظر للانسان باعتباره يتكون من جانبين احدهما بيولوجى والاخر ثقافى ، وعليه يجب ان يهتم الاخصائى الاجتماعى بالوقوف على التاريخ الاجتماعى للعميل لما له من اهمية فى فهم الموقف الاشكالى للعميل   </a:t>
            </a:r>
          </a:p>
          <a:p>
            <a:pPr algn="r" rtl="1" eaLnBrk="1" hangingPunct="1">
              <a:defRPr/>
            </a:pPr>
            <a:endParaRPr lang="en-US" dirty="0" smtClean="0"/>
          </a:p>
          <a:p>
            <a:pPr algn="r" rtl="1" eaLnBrk="1" hangingPunct="1">
              <a:buFont typeface="Arial" pitchFamily="34" charset="0"/>
              <a:buChar cha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500" fill="hold"/>
                                        <p:tgtEl>
                                          <p:spTgt spid="17410"/>
                                        </p:tgtEl>
                                        <p:attrNameLst>
                                          <p:attrName>ppt_x</p:attrName>
                                        </p:attrNameLst>
                                      </p:cBhvr>
                                      <p:tavLst>
                                        <p:tav tm="0">
                                          <p:val>
                                            <p:strVal val="0-#ppt_w/2"/>
                                          </p:val>
                                        </p:tav>
                                        <p:tav tm="100000">
                                          <p:val>
                                            <p:strVal val="#ppt_x"/>
                                          </p:val>
                                        </p:tav>
                                      </p:tavLst>
                                    </p:anim>
                                    <p:anim calcmode="lin" valueType="num">
                                      <p:cBhvr additive="base">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1">
                                            <p:txEl>
                                              <p:pRg st="0" end="0"/>
                                            </p:txEl>
                                          </p:spTgt>
                                        </p:tgtEl>
                                        <p:attrNameLst>
                                          <p:attrName>style.visibility</p:attrName>
                                        </p:attrNameLst>
                                      </p:cBhvr>
                                      <p:to>
                                        <p:strVal val="visible"/>
                                      </p:to>
                                    </p:set>
                                    <p:anim calcmode="lin" valueType="num">
                                      <p:cBhvr additive="base">
                                        <p:cTn id="13"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1">
                                            <p:txEl>
                                              <p:pRg st="1" end="1"/>
                                            </p:txEl>
                                          </p:spTgt>
                                        </p:tgtEl>
                                        <p:attrNameLst>
                                          <p:attrName>style.visibility</p:attrName>
                                        </p:attrNameLst>
                                      </p:cBhvr>
                                      <p:to>
                                        <p:strVal val="visible"/>
                                      </p:to>
                                    </p:set>
                                    <p:anim calcmode="lin" valueType="num">
                                      <p:cBhvr additive="base">
                                        <p:cTn id="19" dur="5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lvl="1">
              <a:defRPr/>
            </a:pPr>
            <a:r>
              <a:rPr lang="ar-EG" dirty="0" smtClean="0"/>
              <a:t>تطور خدمة الفرد من حيث اساليب التدخل المهنى</a:t>
            </a:r>
          </a:p>
        </p:txBody>
      </p:sp>
      <p:sp>
        <p:nvSpPr>
          <p:cNvPr id="27651" name="Rectangle 3"/>
          <p:cNvSpPr>
            <a:spLocks noGrp="1" noChangeArrowheads="1"/>
          </p:cNvSpPr>
          <p:nvPr>
            <p:ph idx="1"/>
          </p:nvPr>
        </p:nvSpPr>
        <p:spPr>
          <a:xfrm>
            <a:off x="500063" y="1496990"/>
            <a:ext cx="8229600" cy="4533900"/>
          </a:xfrm>
        </p:spPr>
        <p:txBody>
          <a:bodyPr>
            <a:normAutofit fontScale="92500" lnSpcReduction="10000"/>
          </a:bodyPr>
          <a:lstStyle/>
          <a:p>
            <a:pPr algn="r" rtl="1" eaLnBrk="1" hangingPunct="1">
              <a:lnSpc>
                <a:spcPct val="90000"/>
              </a:lnSpc>
              <a:defRPr/>
            </a:pPr>
            <a:r>
              <a:rPr lang="ar-EG" dirty="0" smtClean="0"/>
              <a:t>2- </a:t>
            </a:r>
            <a:r>
              <a:rPr lang="ar-EG" b="1" dirty="0" smtClean="0"/>
              <a:t>النظرية السلوكية</a:t>
            </a:r>
            <a:r>
              <a:rPr lang="ar-EG" dirty="0" smtClean="0"/>
              <a:t>: وبالرغم من انها نظرية نفسية ارتبطت بنظريات التعلم الا انه تم تطويعها للعلاج النفسى وتقوم هذه النظرية على </a:t>
            </a:r>
            <a:r>
              <a:rPr lang="ar-EG" b="1" dirty="0" smtClean="0"/>
              <a:t>اساس فرضية مؤداها ان سلوك العميل ايا كان توجهه هو سلوك مكتسب وعادات تعليمية اكتسبت بالتشجيع ومن ثم يمكن تعديل سلوك العميل عن طريق اضعاف انماط السلوك غير المرغوب فيه وتدعيم السلوك المرغوب فيه ويركز تعديل السلوك على التدعيم والعقاب </a:t>
            </a:r>
          </a:p>
          <a:p>
            <a:pPr algn="r" rtl="1" eaLnBrk="1" hangingPunct="1">
              <a:lnSpc>
                <a:spcPct val="90000"/>
              </a:lnSpc>
              <a:buFont typeface="Arial" pitchFamily="34" charset="0"/>
              <a:buChar char="•"/>
              <a:defRPr/>
            </a:pPr>
            <a:r>
              <a:rPr lang="ar-EG" b="1" dirty="0" smtClean="0"/>
              <a:t>3- النظرية المعرفية : </a:t>
            </a:r>
            <a:r>
              <a:rPr lang="ar-EG" dirty="0" smtClean="0"/>
              <a:t>وترتكز هذه النظرية على فرضية مؤداها ان سلوك الفرد وانفعالاته هى نتاج لافكاره وتصوراته ومن ثم فان المشكلة التى يعانى منها العميل تكمن فى المعانى الخاطئة التى توجد فى العقل المضطرب الذى يحرف الحقائق</a:t>
            </a:r>
            <a:endParaRPr lang="ar-SA"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0-#ppt_w/2"/>
                                          </p:val>
                                        </p:tav>
                                        <p:tav tm="100000">
                                          <p:val>
                                            <p:strVal val="#ppt_x"/>
                                          </p:val>
                                        </p:tav>
                                      </p:tavLst>
                                    </p:anim>
                                    <p:anim calcmode="lin" valueType="num">
                                      <p:cBhvr additive="base">
                                        <p:cTn id="8" dur="500" fill="hold"/>
                                        <p:tgtEl>
                                          <p:spTgt spid="276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651">
                                            <p:txEl>
                                              <p:pRg st="0" end="0"/>
                                            </p:txEl>
                                          </p:spTgt>
                                        </p:tgtEl>
                                        <p:attrNameLst>
                                          <p:attrName>style.visibility</p:attrName>
                                        </p:attrNameLst>
                                      </p:cBhvr>
                                      <p:to>
                                        <p:strVal val="visible"/>
                                      </p:to>
                                    </p:set>
                                    <p:anim calcmode="lin" valueType="num">
                                      <p:cBhvr additive="base">
                                        <p:cTn id="13" dur="500" fill="hold"/>
                                        <p:tgtEl>
                                          <p:spTgt spid="276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76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651">
                                            <p:txEl>
                                              <p:pRg st="1" end="1"/>
                                            </p:txEl>
                                          </p:spTgt>
                                        </p:tgtEl>
                                        <p:attrNameLst>
                                          <p:attrName>style.visibility</p:attrName>
                                        </p:attrNameLst>
                                      </p:cBhvr>
                                      <p:to>
                                        <p:strVal val="visible"/>
                                      </p:to>
                                    </p:set>
                                    <p:anim calcmode="lin" valueType="num">
                                      <p:cBhvr additive="base">
                                        <p:cTn id="19" dur="500" fill="hold"/>
                                        <p:tgtEl>
                                          <p:spTgt spid="276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765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533400"/>
          </a:xfrm>
        </p:spPr>
        <p:txBody>
          <a:bodyPr/>
          <a:lstStyle/>
          <a:p>
            <a:pPr rtl="1" eaLnBrk="1" hangingPunct="1">
              <a:defRPr/>
            </a:pPr>
            <a:r>
              <a:rPr lang="ar-EG" dirty="0" smtClean="0">
                <a:solidFill>
                  <a:srgbClr val="C00000"/>
                </a:solidFill>
              </a:rPr>
              <a:t>تطور خدمة الفرد من حيث اساليب التدخل المهنى</a:t>
            </a:r>
            <a:endParaRPr lang="en-US" dirty="0" smtClean="0">
              <a:solidFill>
                <a:srgbClr val="C00000"/>
              </a:solidFill>
            </a:endParaRPr>
          </a:p>
        </p:txBody>
      </p:sp>
      <p:sp>
        <p:nvSpPr>
          <p:cNvPr id="33795" name="Rectangle 3"/>
          <p:cNvSpPr>
            <a:spLocks noGrp="1" noChangeArrowheads="1"/>
          </p:cNvSpPr>
          <p:nvPr>
            <p:ph idx="1"/>
          </p:nvPr>
        </p:nvSpPr>
        <p:spPr>
          <a:xfrm>
            <a:off x="304800" y="1400040"/>
            <a:ext cx="8458200" cy="4909280"/>
          </a:xfrm>
        </p:spPr>
        <p:txBody>
          <a:bodyPr>
            <a:normAutofit fontScale="92500"/>
          </a:bodyPr>
          <a:lstStyle/>
          <a:p>
            <a:pPr algn="r" rtl="1" eaLnBrk="1" hangingPunct="1">
              <a:lnSpc>
                <a:spcPct val="90000"/>
              </a:lnSpc>
              <a:defRPr/>
            </a:pPr>
            <a:r>
              <a:rPr lang="ar-EG" sz="3600" b="1" dirty="0" smtClean="0"/>
              <a:t>4- نموذج حل المشكلة </a:t>
            </a:r>
            <a:r>
              <a:rPr lang="ar-EG" sz="3600" dirty="0" smtClean="0"/>
              <a:t>:</a:t>
            </a:r>
            <a:r>
              <a:rPr lang="ar-EG" sz="3600" b="1" dirty="0" smtClean="0"/>
              <a:t> </a:t>
            </a:r>
          </a:p>
          <a:p>
            <a:pPr algn="r" rtl="1" eaLnBrk="1" hangingPunct="1">
              <a:lnSpc>
                <a:spcPct val="90000"/>
              </a:lnSpc>
              <a:defRPr/>
            </a:pPr>
            <a:r>
              <a:rPr lang="ar-EG" sz="3600" dirty="0" smtClean="0">
                <a:cs typeface="Arial" charset="0"/>
              </a:rPr>
              <a:t>وهومشتق من نظريات سيكولوجية الذات ونظرية التعلم والدور والفرضية الاساسية لها ان المشكلة التى يعانى منها الفرد وعدم قدرته على التصد</a:t>
            </a:r>
            <a:r>
              <a:rPr lang="en-US" sz="3600" dirty="0" smtClean="0">
                <a:cs typeface="Arial" charset="0"/>
              </a:rPr>
              <a:t> </a:t>
            </a:r>
            <a:r>
              <a:rPr lang="ar-EG" sz="3600" dirty="0" smtClean="0">
                <a:cs typeface="Arial" charset="0"/>
              </a:rPr>
              <a:t>ى لها يرجع الى ضعف الدافعية</a:t>
            </a:r>
            <a:r>
              <a:rPr lang="ar-EG" sz="3600" dirty="0" smtClean="0"/>
              <a:t> لديه </a:t>
            </a:r>
            <a:r>
              <a:rPr lang="ar-EG" sz="3600" dirty="0" err="1" smtClean="0"/>
              <a:t>اوتعطل</a:t>
            </a:r>
            <a:r>
              <a:rPr lang="ar-EG" sz="3600" dirty="0" smtClean="0"/>
              <a:t> </a:t>
            </a:r>
            <a:r>
              <a:rPr lang="ar-EG" sz="3600" dirty="0" err="1" smtClean="0"/>
              <a:t>طا</a:t>
            </a:r>
            <a:r>
              <a:rPr lang="ar-SA" sz="3600" dirty="0" smtClean="0"/>
              <a:t>ق</a:t>
            </a:r>
            <a:r>
              <a:rPr lang="ar-EG" sz="3600" dirty="0" err="1" smtClean="0"/>
              <a:t>اته</a:t>
            </a:r>
            <a:r>
              <a:rPr lang="ar-EG" sz="3600" dirty="0" smtClean="0"/>
              <a:t> اوعدم توفر الفرصة له وبناءا عليه فالمساعدة تتم من خلال : </a:t>
            </a:r>
          </a:p>
          <a:p>
            <a:pPr algn="r" rtl="1" eaLnBrk="1" hangingPunct="1">
              <a:lnSpc>
                <a:spcPct val="90000"/>
              </a:lnSpc>
              <a:buFontTx/>
              <a:buChar char="-"/>
              <a:defRPr/>
            </a:pPr>
            <a:r>
              <a:rPr lang="ar-EG" sz="3600" dirty="0" smtClean="0"/>
              <a:t>تحرير اوتنشيط دافعية العميل </a:t>
            </a:r>
          </a:p>
          <a:p>
            <a:pPr algn="r" rtl="1" eaLnBrk="1" hangingPunct="1">
              <a:lnSpc>
                <a:spcPct val="90000"/>
              </a:lnSpc>
              <a:buFontTx/>
              <a:buChar char="-"/>
              <a:defRPr/>
            </a:pPr>
            <a:r>
              <a:rPr lang="ar-EG" sz="3600" dirty="0" smtClean="0"/>
              <a:t>تحرير طاقات العميل المعطلة </a:t>
            </a:r>
          </a:p>
          <a:p>
            <a:pPr algn="r" rtl="1" eaLnBrk="1" hangingPunct="1">
              <a:lnSpc>
                <a:spcPct val="90000"/>
              </a:lnSpc>
              <a:buFontTx/>
              <a:buChar char="-"/>
              <a:defRPr/>
            </a:pPr>
            <a:r>
              <a:rPr lang="ar-EG" sz="3600" dirty="0" smtClean="0"/>
              <a:t>توفير الفرصة للعميل للاستفادة من خدمات المؤسسة </a:t>
            </a:r>
            <a:r>
              <a:rPr lang="en-US" sz="3600" dirty="0" smtClean="0">
                <a:cs typeface="Arial" charset="0"/>
              </a:rPr>
              <a:t>      </a:t>
            </a:r>
            <a:endParaRPr lang="ar-EG" sz="3600" dirty="0"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500" fill="hold"/>
                                        <p:tgtEl>
                                          <p:spTgt spid="33794"/>
                                        </p:tgtEl>
                                        <p:attrNameLst>
                                          <p:attrName>ppt_x</p:attrName>
                                        </p:attrNameLst>
                                      </p:cBhvr>
                                      <p:tavLst>
                                        <p:tav tm="0">
                                          <p:val>
                                            <p:strVal val="0-#ppt_w/2"/>
                                          </p:val>
                                        </p:tav>
                                        <p:tav tm="100000">
                                          <p:val>
                                            <p:strVal val="#ppt_x"/>
                                          </p:val>
                                        </p:tav>
                                      </p:tavLst>
                                    </p:anim>
                                    <p:anim calcmode="lin" valueType="num">
                                      <p:cBhvr additive="base">
                                        <p:cTn id="8" dur="500" fill="hold"/>
                                        <p:tgtEl>
                                          <p:spTgt spid="337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5">
                                            <p:txEl>
                                              <p:pRg st="0" end="0"/>
                                            </p:txEl>
                                          </p:spTgt>
                                        </p:tgtEl>
                                        <p:attrNameLst>
                                          <p:attrName>style.visibility</p:attrName>
                                        </p:attrNameLst>
                                      </p:cBhvr>
                                      <p:to>
                                        <p:strVal val="visible"/>
                                      </p:to>
                                    </p:set>
                                    <p:anim calcmode="lin" valueType="num">
                                      <p:cBhvr additive="base">
                                        <p:cTn id="13" dur="500" fill="hold"/>
                                        <p:tgtEl>
                                          <p:spTgt spid="337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795">
                                            <p:txEl>
                                              <p:pRg st="1" end="1"/>
                                            </p:txEl>
                                          </p:spTgt>
                                        </p:tgtEl>
                                        <p:attrNameLst>
                                          <p:attrName>style.visibility</p:attrName>
                                        </p:attrNameLst>
                                      </p:cBhvr>
                                      <p:to>
                                        <p:strVal val="visible"/>
                                      </p:to>
                                    </p:set>
                                    <p:anim calcmode="lin" valueType="num">
                                      <p:cBhvr additive="base">
                                        <p:cTn id="19" dur="500" fill="hold"/>
                                        <p:tgtEl>
                                          <p:spTgt spid="3379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795">
                                            <p:txEl>
                                              <p:pRg st="2" end="2"/>
                                            </p:txEl>
                                          </p:spTgt>
                                        </p:tgtEl>
                                        <p:attrNameLst>
                                          <p:attrName>style.visibility</p:attrName>
                                        </p:attrNameLst>
                                      </p:cBhvr>
                                      <p:to>
                                        <p:strVal val="visible"/>
                                      </p:to>
                                    </p:set>
                                    <p:anim calcmode="lin" valueType="num">
                                      <p:cBhvr additive="base">
                                        <p:cTn id="25" dur="500" fill="hold"/>
                                        <p:tgtEl>
                                          <p:spTgt spid="3379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795">
                                            <p:txEl>
                                              <p:pRg st="3" end="3"/>
                                            </p:txEl>
                                          </p:spTgt>
                                        </p:tgtEl>
                                        <p:attrNameLst>
                                          <p:attrName>style.visibility</p:attrName>
                                        </p:attrNameLst>
                                      </p:cBhvr>
                                      <p:to>
                                        <p:strVal val="visible"/>
                                      </p:to>
                                    </p:set>
                                    <p:anim calcmode="lin" valueType="num">
                                      <p:cBhvr additive="base">
                                        <p:cTn id="31" dur="500" fill="hold"/>
                                        <p:tgtEl>
                                          <p:spTgt spid="3379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795">
                                            <p:txEl>
                                              <p:pRg st="4" end="4"/>
                                            </p:txEl>
                                          </p:spTgt>
                                        </p:tgtEl>
                                        <p:attrNameLst>
                                          <p:attrName>style.visibility</p:attrName>
                                        </p:attrNameLst>
                                      </p:cBhvr>
                                      <p:to>
                                        <p:strVal val="visible"/>
                                      </p:to>
                                    </p:set>
                                    <p:anim calcmode="lin" valueType="num">
                                      <p:cBhvr additive="base">
                                        <p:cTn id="37" dur="500" fill="hold"/>
                                        <p:tgtEl>
                                          <p:spTgt spid="3379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379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81000"/>
            <a:ext cx="7772400" cy="685800"/>
          </a:xfrm>
        </p:spPr>
        <p:txBody>
          <a:bodyPr/>
          <a:lstStyle/>
          <a:p>
            <a:pPr rtl="1" eaLnBrk="1" hangingPunct="1">
              <a:defRPr/>
            </a:pPr>
            <a:r>
              <a:rPr lang="ar-EG" dirty="0" smtClean="0">
                <a:solidFill>
                  <a:srgbClr val="C00000"/>
                </a:solidFill>
              </a:rPr>
              <a:t>تطور خدمة الفرد من حيث اساليب التدخل المهنى</a:t>
            </a:r>
            <a:endParaRPr lang="en-US" dirty="0" smtClean="0">
              <a:solidFill>
                <a:srgbClr val="C00000"/>
              </a:solidFill>
            </a:endParaRPr>
          </a:p>
        </p:txBody>
      </p:sp>
      <p:sp>
        <p:nvSpPr>
          <p:cNvPr id="34819" name="Rectangle 3"/>
          <p:cNvSpPr>
            <a:spLocks noGrp="1" noChangeArrowheads="1"/>
          </p:cNvSpPr>
          <p:nvPr>
            <p:ph idx="1"/>
          </p:nvPr>
        </p:nvSpPr>
        <p:spPr>
          <a:xfrm>
            <a:off x="381000" y="1431880"/>
            <a:ext cx="8382000" cy="4365848"/>
          </a:xfrm>
        </p:spPr>
        <p:txBody>
          <a:bodyPr/>
          <a:lstStyle/>
          <a:p>
            <a:pPr algn="r" rtl="1" eaLnBrk="1" hangingPunct="1">
              <a:defRPr/>
            </a:pPr>
            <a:r>
              <a:rPr lang="ar-EG" b="1" dirty="0" smtClean="0">
                <a:cs typeface="Arial" charset="0"/>
              </a:rPr>
              <a:t>5-  </a:t>
            </a:r>
            <a:r>
              <a:rPr lang="ar-EG" b="1" dirty="0" smtClean="0"/>
              <a:t>اتجاهات نظرية ونماذج مستحدثة :</a:t>
            </a:r>
          </a:p>
          <a:p>
            <a:pPr algn="r" rtl="1" eaLnBrk="1" hangingPunct="1">
              <a:defRPr/>
            </a:pPr>
            <a:r>
              <a:rPr lang="ar-EG" dirty="0" smtClean="0">
                <a:cs typeface="Arial" charset="0"/>
              </a:rPr>
              <a:t>قامت تلك الاتجاهات على تراكمات المداخل النفسية والاجتماعية ومنهل على سبيل المثال </a:t>
            </a:r>
          </a:p>
          <a:p>
            <a:pPr algn="r" rtl="1" eaLnBrk="1" hangingPunct="1">
              <a:buFontTx/>
              <a:buChar char="-"/>
              <a:defRPr/>
            </a:pPr>
            <a:r>
              <a:rPr lang="ar-EG" dirty="0" smtClean="0"/>
              <a:t>نظرية الانساق العامة </a:t>
            </a:r>
          </a:p>
          <a:p>
            <a:pPr algn="r" rtl="1" eaLnBrk="1" hangingPunct="1">
              <a:buFontTx/>
              <a:buChar char="-"/>
              <a:defRPr/>
            </a:pPr>
            <a:r>
              <a:rPr lang="ar-EG" dirty="0" smtClean="0"/>
              <a:t>نظرية الدور </a:t>
            </a:r>
          </a:p>
          <a:p>
            <a:pPr algn="r" rtl="1" eaLnBrk="1" hangingPunct="1">
              <a:buFontTx/>
              <a:buChar char="-"/>
              <a:defRPr/>
            </a:pPr>
            <a:r>
              <a:rPr lang="ar-EG" dirty="0" smtClean="0">
                <a:cs typeface="Arial" charset="0"/>
              </a:rPr>
              <a:t>نموذج الانساق الاربعة </a:t>
            </a:r>
          </a:p>
          <a:p>
            <a:pPr algn="r" rtl="1" eaLnBrk="1" hangingPunct="1">
              <a:buFontTx/>
              <a:buChar char="-"/>
              <a:defRPr/>
            </a:pPr>
            <a:r>
              <a:rPr lang="ar-EG" dirty="0" smtClean="0"/>
              <a:t>نموذج التدخل فى الخدمات </a:t>
            </a:r>
          </a:p>
          <a:p>
            <a:pPr algn="r" rtl="1" eaLnBrk="1" hangingPunct="1">
              <a:buFontTx/>
              <a:buChar char="-"/>
              <a:defRPr/>
            </a:pPr>
            <a:endParaRPr lang="en-US" dirty="0" smtClean="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0-#ppt_w/2"/>
                                          </p:val>
                                        </p:tav>
                                        <p:tav tm="100000">
                                          <p:val>
                                            <p:strVal val="#ppt_x"/>
                                          </p:val>
                                        </p:tav>
                                      </p:tavLst>
                                    </p:anim>
                                    <p:anim calcmode="lin" valueType="num">
                                      <p:cBhvr additive="base">
                                        <p:cTn id="8" dur="500" fill="hold"/>
                                        <p:tgtEl>
                                          <p:spTgt spid="348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9">
                                            <p:txEl>
                                              <p:pRg st="0" end="0"/>
                                            </p:txEl>
                                          </p:spTgt>
                                        </p:tgtEl>
                                        <p:attrNameLst>
                                          <p:attrName>style.visibility</p:attrName>
                                        </p:attrNameLst>
                                      </p:cBhvr>
                                      <p:to>
                                        <p:strVal val="visible"/>
                                      </p:to>
                                    </p:set>
                                    <p:anim calcmode="lin" valueType="num">
                                      <p:cBhvr additive="base">
                                        <p:cTn id="13" dur="500" fill="hold"/>
                                        <p:tgtEl>
                                          <p:spTgt spid="3481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819">
                                            <p:txEl>
                                              <p:pRg st="1" end="1"/>
                                            </p:txEl>
                                          </p:spTgt>
                                        </p:tgtEl>
                                        <p:attrNameLst>
                                          <p:attrName>style.visibility</p:attrName>
                                        </p:attrNameLst>
                                      </p:cBhvr>
                                      <p:to>
                                        <p:strVal val="visible"/>
                                      </p:to>
                                    </p:set>
                                    <p:anim calcmode="lin" valueType="num">
                                      <p:cBhvr additive="base">
                                        <p:cTn id="19" dur="500" fill="hold"/>
                                        <p:tgtEl>
                                          <p:spTgt spid="3481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8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819">
                                            <p:txEl>
                                              <p:pRg st="2" end="2"/>
                                            </p:txEl>
                                          </p:spTgt>
                                        </p:tgtEl>
                                        <p:attrNameLst>
                                          <p:attrName>style.visibility</p:attrName>
                                        </p:attrNameLst>
                                      </p:cBhvr>
                                      <p:to>
                                        <p:strVal val="visible"/>
                                      </p:to>
                                    </p:set>
                                    <p:anim calcmode="lin" valueType="num">
                                      <p:cBhvr additive="base">
                                        <p:cTn id="25" dur="500" fill="hold"/>
                                        <p:tgtEl>
                                          <p:spTgt spid="3481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8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819">
                                            <p:txEl>
                                              <p:pRg st="3" end="3"/>
                                            </p:txEl>
                                          </p:spTgt>
                                        </p:tgtEl>
                                        <p:attrNameLst>
                                          <p:attrName>style.visibility</p:attrName>
                                        </p:attrNameLst>
                                      </p:cBhvr>
                                      <p:to>
                                        <p:strVal val="visible"/>
                                      </p:to>
                                    </p:set>
                                    <p:anim calcmode="lin" valueType="num">
                                      <p:cBhvr additive="base">
                                        <p:cTn id="31" dur="500" fill="hold"/>
                                        <p:tgtEl>
                                          <p:spTgt spid="3481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8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819">
                                            <p:txEl>
                                              <p:pRg st="4" end="4"/>
                                            </p:txEl>
                                          </p:spTgt>
                                        </p:tgtEl>
                                        <p:attrNameLst>
                                          <p:attrName>style.visibility</p:attrName>
                                        </p:attrNameLst>
                                      </p:cBhvr>
                                      <p:to>
                                        <p:strVal val="visible"/>
                                      </p:to>
                                    </p:set>
                                    <p:anim calcmode="lin" valueType="num">
                                      <p:cBhvr additive="base">
                                        <p:cTn id="37" dur="500" fill="hold"/>
                                        <p:tgtEl>
                                          <p:spTgt spid="3481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8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4819">
                                            <p:txEl>
                                              <p:pRg st="5" end="5"/>
                                            </p:txEl>
                                          </p:spTgt>
                                        </p:tgtEl>
                                        <p:attrNameLst>
                                          <p:attrName>style.visibility</p:attrName>
                                        </p:attrNameLst>
                                      </p:cBhvr>
                                      <p:to>
                                        <p:strVal val="visible"/>
                                      </p:to>
                                    </p:set>
                                    <p:anim calcmode="lin" valueType="num">
                                      <p:cBhvr additive="base">
                                        <p:cTn id="43" dur="500" fill="hold"/>
                                        <p:tgtEl>
                                          <p:spTgt spid="3481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481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build="p" bldLvl="2"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850900"/>
          </a:xfrm>
        </p:spPr>
        <p:txBody>
          <a:bodyPr/>
          <a:lstStyle/>
          <a:p>
            <a:pPr eaLnBrk="1" hangingPunct="1">
              <a:defRPr/>
            </a:pPr>
            <a:r>
              <a:rPr lang="ar-SA" dirty="0" smtClean="0">
                <a:solidFill>
                  <a:srgbClr val="C00000"/>
                </a:solidFill>
              </a:rPr>
              <a:t> </a:t>
            </a:r>
            <a:r>
              <a:rPr lang="ar-EG" dirty="0" smtClean="0">
                <a:solidFill>
                  <a:srgbClr val="C00000"/>
                </a:solidFill>
              </a:rPr>
              <a:t>تطور خدمة الفرد من حيث </a:t>
            </a:r>
            <a:r>
              <a:rPr lang="ar-EG" smtClean="0">
                <a:solidFill>
                  <a:srgbClr val="C00000"/>
                </a:solidFill>
              </a:rPr>
              <a:t>اساليب التدخل </a:t>
            </a:r>
            <a:r>
              <a:rPr lang="ar-EG" dirty="0" smtClean="0">
                <a:solidFill>
                  <a:srgbClr val="C00000"/>
                </a:solidFill>
              </a:rPr>
              <a:t>المهنى</a:t>
            </a:r>
            <a:endParaRPr lang="en-US" dirty="0" smtClean="0">
              <a:solidFill>
                <a:srgbClr val="C00000"/>
              </a:solidFill>
            </a:endParaRPr>
          </a:p>
        </p:txBody>
      </p:sp>
      <p:sp>
        <p:nvSpPr>
          <p:cNvPr id="18435" name="Rectangle 3"/>
          <p:cNvSpPr>
            <a:spLocks noGrp="1" noChangeArrowheads="1"/>
          </p:cNvSpPr>
          <p:nvPr>
            <p:ph idx="1"/>
          </p:nvPr>
        </p:nvSpPr>
        <p:spPr/>
        <p:txBody>
          <a:bodyPr/>
          <a:lstStyle/>
          <a:p>
            <a:pPr algn="r" rtl="1" eaLnBrk="1" hangingPunct="1">
              <a:lnSpc>
                <a:spcPct val="90000"/>
              </a:lnSpc>
              <a:buFont typeface="Arial" pitchFamily="34" charset="0"/>
              <a:buChar char="•"/>
              <a:defRPr/>
            </a:pPr>
            <a:r>
              <a:rPr lang="ar-EG" sz="3600" b="1" dirty="0" smtClean="0"/>
              <a:t>وهكذا كان ظهور الخدمة الاجتماعية بداية مرحلة جديدة لاسلوب مساعدة الانسان فى العصر الحديث واصبحت طريقة مهنية تعمل على تحقيق رفاهية الانسان</a:t>
            </a:r>
            <a:endParaRPr lang="en-US" sz="3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5">
                                            <p:txEl>
                                              <p:pRg st="0" end="0"/>
                                            </p:txEl>
                                          </p:spTgt>
                                        </p:tgtEl>
                                        <p:attrNameLst>
                                          <p:attrName>style.visibility</p:attrName>
                                        </p:attrNameLst>
                                      </p:cBhvr>
                                      <p:to>
                                        <p:strVal val="visible"/>
                                      </p:to>
                                    </p:set>
                                    <p:anim calcmode="lin" valueType="num">
                                      <p:cBhvr additive="base">
                                        <p:cTn id="13" dur="500" fill="hold"/>
                                        <p:tgtEl>
                                          <p:spTgt spid="184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1577</TotalTime>
  <Words>848</Words>
  <Application>Microsoft Office PowerPoint</Application>
  <PresentationFormat>عرض على الشاشة (3:4)‏</PresentationFormat>
  <Paragraphs>93</Paragraphs>
  <Slides>18</Slides>
  <Notes>1</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المحاضرة التمهيدية</vt:lpstr>
      <vt:lpstr>الشريحة 1</vt:lpstr>
      <vt:lpstr>المحاضرة الثانية </vt:lpstr>
      <vt:lpstr>عناصر المحاضرة</vt:lpstr>
      <vt:lpstr>تطور خدمة الفرد من حيث المجال </vt:lpstr>
      <vt:lpstr>تطور خدمة الفرد من حيث اساليب التدخل المهنى </vt:lpstr>
      <vt:lpstr>تطور خدمة الفرد من حيث اساليب التدخل المهنى </vt:lpstr>
      <vt:lpstr>تطورخدمة الفرد من حيث اساليب التدخل المهنى </vt:lpstr>
      <vt:lpstr>تطورخدمة الفرد من حيث اساليب التدخل المهنى  </vt:lpstr>
      <vt:lpstr>تطور خدمة الفرد من حيث اساليب التدخل المهنى </vt:lpstr>
      <vt:lpstr>تطور خدمة الفرد من حيث اساليب التدخل المهنى </vt:lpstr>
      <vt:lpstr>تطور خدمة الفرد من حيث اساليب التدخل المهنى </vt:lpstr>
      <vt:lpstr>تطور خدمة الفرد من حيث اساليب التدخل المهنى </vt:lpstr>
      <vt:lpstr>تطور خدمة الفرد من حيث اساليب التدخل المهنى</vt:lpstr>
      <vt:lpstr>تطور خدمة الفرد من حيث اساليب التدخل المهنى</vt:lpstr>
      <vt:lpstr>تطور خدمة الفرد من حيث اساليب التدخل المهنى</vt:lpstr>
      <vt:lpstr>تطور خدمة الفرد من حيث اساليب التدخل المهنى</vt:lpstr>
      <vt:lpstr> تطور خدمة الفرد من حيث اساليب التدخل المهنى</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162</cp:revision>
  <dcterms:created xsi:type="dcterms:W3CDTF">1601-01-01T00:00:00Z</dcterms:created>
  <dcterms:modified xsi:type="dcterms:W3CDTF">2012-10-14T16:04:34Z</dcterms:modified>
</cp:coreProperties>
</file>