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2"/>
  </p:notesMasterIdLst>
  <p:handoutMasterIdLst>
    <p:handoutMasterId r:id="rId23"/>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85" r:id="rId19"/>
    <p:sldId id="270" r:id="rId20"/>
    <p:sldId id="28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خدمة الفرد والجماعة</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EG" b="1" dirty="0" smtClean="0"/>
              <a:t>الطبيعة</a:t>
            </a:r>
            <a:r>
              <a:rPr lang="en-US" b="1" dirty="0" smtClean="0"/>
              <a:t> </a:t>
            </a:r>
            <a:r>
              <a:rPr lang="ar-SA" b="1" dirty="0" smtClean="0"/>
              <a:t> العامة</a:t>
            </a:r>
            <a:r>
              <a:rPr lang="ar-EG" b="1" dirty="0" smtClean="0"/>
              <a:t> </a:t>
            </a:r>
            <a:r>
              <a:rPr lang="ar-SA" b="1" dirty="0" smtClean="0"/>
              <a:t>ل</a:t>
            </a:r>
            <a:r>
              <a:rPr lang="ar-EG" b="1" dirty="0" smtClean="0"/>
              <a:t>خدمة الفرد</a:t>
            </a:r>
            <a:r>
              <a:rPr lang="ar-SA" b="1" dirty="0" smtClean="0"/>
              <a:t> وخصائصها</a:t>
            </a:r>
            <a:endParaRPr lang="en-US"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1000100" y="1494664"/>
            <a:ext cx="6929486" cy="4824535"/>
          </a:xfrm>
        </p:spPr>
        <p:txBody>
          <a:bodyPr numCol="1">
            <a:normAutofit lnSpcReduction="10000"/>
          </a:bodyPr>
          <a:lstStyle/>
          <a:p>
            <a:pPr algn="r"/>
            <a:r>
              <a:rPr lang="ar-SA" sz="4400" b="1" dirty="0" smtClean="0">
                <a:cs typeface="+mn-cs"/>
              </a:rPr>
              <a:t>   خدمة الفرد بين الفن والعلم</a:t>
            </a:r>
          </a:p>
          <a:p>
            <a:pPr>
              <a:buFont typeface="Arial" pitchFamily="34" charset="0"/>
              <a:buChar char="•"/>
            </a:pPr>
            <a:r>
              <a:rPr lang="ar-EG" sz="4400" b="1" dirty="0" smtClean="0"/>
              <a:t>الاتجاه الأول :</a:t>
            </a:r>
            <a:r>
              <a:rPr lang="ar-SA" sz="4400" b="1" dirty="0" smtClean="0"/>
              <a:t> </a:t>
            </a:r>
            <a:r>
              <a:rPr lang="ar-EG" sz="4400" b="1" dirty="0" smtClean="0"/>
              <a:t>الاتجاه القائل بعلمية خدمة الفرد</a:t>
            </a:r>
            <a:endParaRPr lang="ar-SA" sz="4400" b="1" dirty="0" smtClean="0"/>
          </a:p>
          <a:p>
            <a:pPr>
              <a:buFont typeface="Arial" pitchFamily="34" charset="0"/>
              <a:buChar char="•"/>
            </a:pPr>
            <a:r>
              <a:rPr lang="ar-EG" sz="4400" b="1" dirty="0" smtClean="0"/>
              <a:t>الاتجاه الثاني: الاتجاه القائل بفنية خدمة الفرد   </a:t>
            </a:r>
            <a:endParaRPr lang="en-US" sz="4400" dirty="0" smtClean="0"/>
          </a:p>
          <a:p>
            <a:pPr>
              <a:buFont typeface="Arial" pitchFamily="34" charset="0"/>
              <a:buChar char="•"/>
            </a:pPr>
            <a:r>
              <a:rPr lang="ar-EG" sz="4400" b="1" dirty="0" smtClean="0"/>
              <a:t>الاتجاه الثالث : الاتجاه القائل بأن خدمة الفرد تجمع بين العلم والفن</a:t>
            </a:r>
            <a:endParaRPr lang="en-US" sz="4400" dirty="0" smtClean="0"/>
          </a:p>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4800" dirty="0" smtClean="0">
                <a:solidFill>
                  <a:srgbClr val="C00000"/>
                </a:solidFill>
              </a:rPr>
              <a:t> خدمة الفرد بين العلم والفن</a:t>
            </a:r>
          </a:p>
        </p:txBody>
      </p:sp>
      <p:sp>
        <p:nvSpPr>
          <p:cNvPr id="3" name="Content Placeholder 2"/>
          <p:cNvSpPr>
            <a:spLocks noGrp="1"/>
          </p:cNvSpPr>
          <p:nvPr>
            <p:ph idx="1"/>
          </p:nvPr>
        </p:nvSpPr>
        <p:spPr>
          <a:xfrm>
            <a:off x="214282" y="1428737"/>
            <a:ext cx="8786874" cy="4697428"/>
          </a:xfrm>
        </p:spPr>
        <p:txBody>
          <a:bodyPr>
            <a:normAutofit fontScale="70000" lnSpcReduction="20000"/>
          </a:bodyPr>
          <a:lstStyle/>
          <a:p>
            <a:pPr lvl="0"/>
            <a:r>
              <a:rPr lang="ar-SA" sz="5100" dirty="0" smtClean="0"/>
              <a:t>- </a:t>
            </a:r>
            <a:r>
              <a:rPr lang="ar-EG" sz="5100" dirty="0" smtClean="0"/>
              <a:t>أيا</a:t>
            </a:r>
            <a:r>
              <a:rPr lang="ar-SA" sz="5100" dirty="0" smtClean="0"/>
              <a:t>ً</a:t>
            </a:r>
            <a:r>
              <a:rPr lang="ar-EG" sz="5100" dirty="0" smtClean="0"/>
              <a:t> كانت خدمة الفرد علما</a:t>
            </a:r>
            <a:r>
              <a:rPr lang="ar-SA" sz="5100" dirty="0" smtClean="0"/>
              <a:t>ً</a:t>
            </a:r>
            <a:r>
              <a:rPr lang="ar-EG" sz="5100" dirty="0" smtClean="0"/>
              <a:t> أو فنا</a:t>
            </a:r>
            <a:r>
              <a:rPr lang="ar-SA" sz="5100" dirty="0" smtClean="0"/>
              <a:t>ً</a:t>
            </a:r>
            <a:r>
              <a:rPr lang="ar-EG" sz="5100" dirty="0" smtClean="0"/>
              <a:t> ، طريقة</a:t>
            </a:r>
            <a:r>
              <a:rPr lang="ar-SA" sz="5100" dirty="0" smtClean="0"/>
              <a:t>ً</a:t>
            </a:r>
            <a:r>
              <a:rPr lang="ar-EG" sz="5100" dirty="0" smtClean="0"/>
              <a:t> أم عملية ، أم هي مهنة  فقد نشأت مستندة إلى الخبرات والمهارات الخاصة بالأفراد أكثر من اعتمادها على المبادئ والأسس الفنية المهنية والحقائق العلمية .</a:t>
            </a:r>
            <a:endParaRPr lang="en-US" sz="5100" dirty="0" smtClean="0"/>
          </a:p>
          <a:p>
            <a:pPr lvl="0"/>
            <a:r>
              <a:rPr lang="ar-SA" sz="5100" dirty="0" smtClean="0"/>
              <a:t>و </a:t>
            </a:r>
            <a:r>
              <a:rPr lang="ar-EG" sz="5100" dirty="0" smtClean="0"/>
              <a:t>فيما يلي عرض لأوجه الجدل وإدعاءات كل فريق :</a:t>
            </a:r>
            <a:endParaRPr lang="ar-SA" sz="5100" dirty="0" smtClean="0"/>
          </a:p>
          <a:p>
            <a:r>
              <a:rPr lang="ar-SA" sz="6300" b="1" dirty="0" smtClean="0">
                <a:solidFill>
                  <a:srgbClr val="FF0000"/>
                </a:solidFill>
              </a:rPr>
              <a:t>- </a:t>
            </a:r>
            <a:r>
              <a:rPr lang="ar-EG" sz="6300" b="1" dirty="0" smtClean="0">
                <a:solidFill>
                  <a:srgbClr val="FF0000"/>
                </a:solidFill>
              </a:rPr>
              <a:t>خدمة الفرد بين العلم والفن</a:t>
            </a:r>
            <a:endParaRPr lang="en-US" sz="6300" dirty="0" smtClean="0">
              <a:solidFill>
                <a:srgbClr val="FF0000"/>
              </a:solidFill>
            </a:endParaRPr>
          </a:p>
          <a:p>
            <a:pPr lvl="0"/>
            <a:r>
              <a:rPr lang="ar-EG" sz="5200" dirty="0" smtClean="0"/>
              <a:t>أدى اختلاف الكتاب في</a:t>
            </a:r>
            <a:r>
              <a:rPr lang="ar-SA" sz="5200" dirty="0" smtClean="0"/>
              <a:t>ما</a:t>
            </a:r>
            <a:r>
              <a:rPr lang="ar-EG" sz="5200" dirty="0" smtClean="0"/>
              <a:t> إذا كانت خدمة الفرد علما أم فنا إلى وجود</a:t>
            </a:r>
            <a:r>
              <a:rPr lang="ar-SA" sz="5200" dirty="0" smtClean="0"/>
              <a:t> </a:t>
            </a:r>
            <a:r>
              <a:rPr lang="ar-EG" sz="5200" dirty="0" smtClean="0"/>
              <a:t>ثلاثة اتجاهات متمايزة</a:t>
            </a:r>
            <a:r>
              <a:rPr lang="ar-SA" sz="5200" dirty="0" smtClean="0"/>
              <a:t> وهى :</a:t>
            </a:r>
            <a:endParaRPr lang="en-US" sz="5200" dirty="0" smtClean="0"/>
          </a:p>
          <a:p>
            <a:r>
              <a:rPr lang="en-US" sz="5200" b="1" dirty="0" smtClean="0"/>
              <a:t> </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r>
              <a:rPr lang="ar-EG" b="1" dirty="0" smtClean="0">
                <a:solidFill>
                  <a:srgbClr val="7030A0"/>
                </a:solidFill>
              </a:rPr>
              <a:t>الاتجاه الأول : القائل بعلمية خدمة الفرد:</a:t>
            </a:r>
            <a:endParaRPr lang="en-US" dirty="0" smtClean="0">
              <a:solidFill>
                <a:srgbClr val="FF0000"/>
              </a:solidFill>
            </a:endParaRPr>
          </a:p>
        </p:txBody>
      </p:sp>
      <p:sp>
        <p:nvSpPr>
          <p:cNvPr id="28675" name="Rectangle 3"/>
          <p:cNvSpPr>
            <a:spLocks noGrp="1" noChangeArrowheads="1"/>
          </p:cNvSpPr>
          <p:nvPr>
            <p:ph idx="1"/>
          </p:nvPr>
        </p:nvSpPr>
        <p:spPr>
          <a:xfrm>
            <a:off x="0" y="1357298"/>
            <a:ext cx="9001156" cy="5000660"/>
          </a:xfrm>
        </p:spPr>
        <p:txBody>
          <a:bodyPr/>
          <a:lstStyle/>
          <a:p>
            <a:r>
              <a:rPr lang="ar-EG" sz="4400" b="1" dirty="0" smtClean="0"/>
              <a:t>الاتجاه الأول : القائل بعلمية خدمة الفرد:</a:t>
            </a:r>
            <a:endParaRPr lang="en-US" sz="4400" dirty="0" smtClean="0"/>
          </a:p>
          <a:p>
            <a:r>
              <a:rPr lang="ar-EG" sz="3600" dirty="0" smtClean="0"/>
              <a:t>- </a:t>
            </a:r>
            <a:r>
              <a:rPr lang="ar-EG" sz="4000" dirty="0" smtClean="0"/>
              <a:t>وذهب أنصاره إلى أن خدمة الفرد علم شأنه في ذلك شأن العلوم</a:t>
            </a:r>
            <a:r>
              <a:rPr lang="ar-SA" sz="4000" dirty="0" smtClean="0"/>
              <a:t> </a:t>
            </a:r>
            <a:r>
              <a:rPr lang="ar-EG" sz="4000" dirty="0" smtClean="0"/>
              <a:t>الإنسانية الأخرى له مبادئه وأساليبه ومناهجه </a:t>
            </a:r>
            <a:endParaRPr lang="en-US" sz="4000" dirty="0" smtClean="0"/>
          </a:p>
          <a:p>
            <a:r>
              <a:rPr lang="ar-EG" sz="4000" dirty="0" smtClean="0"/>
              <a:t> </a:t>
            </a:r>
            <a:r>
              <a:rPr lang="ar-SA" sz="4000" dirty="0" smtClean="0"/>
              <a:t>- </a:t>
            </a:r>
            <a:r>
              <a:rPr lang="ar-EG" sz="4000" dirty="0" smtClean="0"/>
              <a:t>والسؤال الآن : هل خدمة الفرد يمكن أن تدرج في قائمة العلوم الخالصة ؟</a:t>
            </a:r>
            <a:endParaRPr lang="ar-SA" sz="4000" dirty="0" smtClean="0"/>
          </a:p>
          <a:p>
            <a:r>
              <a:rPr lang="ar-EG" b="1" dirty="0" smtClean="0">
                <a:solidFill>
                  <a:srgbClr val="FF0000"/>
                </a:solidFill>
              </a:rPr>
              <a:t>وللإجابة على هذا التساؤل يتعين معرفة ما هو المقصود بالعلم .</a:t>
            </a:r>
            <a:endParaRPr lang="en-US" b="1" dirty="0" smtClean="0">
              <a:solidFill>
                <a:srgbClr val="FF0000"/>
              </a:solidFill>
            </a:endParaRPr>
          </a:p>
          <a:p>
            <a:endParaRPr lang="en-US" sz="4000" dirty="0" smtClean="0"/>
          </a:p>
          <a:p>
            <a:r>
              <a:rPr lang="ar-EG" sz="4000" dirty="0" smtClean="0"/>
              <a:t>    </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5" end="5"/>
                                            </p:txEl>
                                          </p:spTgt>
                                        </p:tgtEl>
                                        <p:attrNameLst>
                                          <p:attrName>style.visibility</p:attrName>
                                        </p:attrNameLst>
                                      </p:cBhvr>
                                      <p:to>
                                        <p:strVal val="visible"/>
                                      </p:to>
                                    </p:set>
                                    <p:anim calcmode="lin" valueType="num">
                                      <p:cBhvr additive="base">
                                        <p:cTn id="37" dur="500" fill="hold"/>
                                        <p:tgtEl>
                                          <p:spTgt spid="2867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b="1" dirty="0" smtClean="0">
                <a:solidFill>
                  <a:srgbClr val="7030A0"/>
                </a:solidFill>
              </a:rPr>
              <a:t>الاتجاه الأول : القائل بعلمية خدمة الفرد:</a:t>
            </a:r>
            <a:endParaRPr lang="ar-SA" dirty="0" smtClean="0">
              <a:solidFill>
                <a:srgbClr val="C00000"/>
              </a:solidFill>
            </a:endParaRPr>
          </a:p>
        </p:txBody>
      </p:sp>
      <p:sp>
        <p:nvSpPr>
          <p:cNvPr id="3" name="Content Placeholder 2"/>
          <p:cNvSpPr>
            <a:spLocks noGrp="1"/>
          </p:cNvSpPr>
          <p:nvPr>
            <p:ph idx="1"/>
          </p:nvPr>
        </p:nvSpPr>
        <p:spPr>
          <a:xfrm>
            <a:off x="0" y="1428736"/>
            <a:ext cx="9144000" cy="4857784"/>
          </a:xfrm>
        </p:spPr>
        <p:txBody>
          <a:bodyPr/>
          <a:lstStyle/>
          <a:p>
            <a:r>
              <a:rPr lang="ar-EG" dirty="0" smtClean="0"/>
              <a:t>-   يسعى العلم دائما إلى استبدال التخمين بالمعرفة الدقيقة ، وذلك بجمع المعلومات وتنظيمها وتفسيرها بغرض الوصول حقائق وقوانين عامة </a:t>
            </a:r>
            <a:endParaRPr lang="en-US" dirty="0" smtClean="0"/>
          </a:p>
          <a:p>
            <a:r>
              <a:rPr lang="ar-EG" dirty="0" smtClean="0"/>
              <a:t>   </a:t>
            </a:r>
            <a:r>
              <a:rPr lang="ar-SA" sz="4000" b="1" dirty="0" smtClean="0">
                <a:solidFill>
                  <a:srgbClr val="FF0000"/>
                </a:solidFill>
              </a:rPr>
              <a:t>الشروط الواجب توافرها لتكامل أركان العلم :</a:t>
            </a:r>
            <a:endParaRPr lang="en-US" sz="4000" b="1" dirty="0" smtClean="0">
              <a:solidFill>
                <a:srgbClr val="FF0000"/>
              </a:solidFill>
            </a:endParaRPr>
          </a:p>
          <a:p>
            <a:r>
              <a:rPr lang="ar-EG" dirty="0" smtClean="0"/>
              <a:t>  1-</a:t>
            </a:r>
            <a:r>
              <a:rPr lang="ar-SA" dirty="0" smtClean="0"/>
              <a:t> وجود</a:t>
            </a:r>
            <a:r>
              <a:rPr lang="ar-EG" dirty="0" smtClean="0"/>
              <a:t> طائفة متميزة من الظواهر يتخذها العلم موضوعا مستقلا للدراسة والبحث</a:t>
            </a:r>
            <a:r>
              <a:rPr lang="ar-SA" dirty="0" smtClean="0"/>
              <a:t> </a:t>
            </a:r>
            <a:r>
              <a:rPr lang="ar-EG" dirty="0" smtClean="0"/>
              <a:t>فتصبح ظواهر</a:t>
            </a:r>
            <a:r>
              <a:rPr lang="ar-SA" dirty="0" smtClean="0"/>
              <a:t>ه</a:t>
            </a:r>
            <a:r>
              <a:rPr lang="ar-EG" dirty="0" smtClean="0"/>
              <a:t> لا تتداخل مع غيرها من الظواهر.</a:t>
            </a:r>
            <a:endParaRPr lang="en-US" dirty="0" smtClean="0"/>
          </a:p>
          <a:p>
            <a:pPr algn="ctr"/>
            <a:r>
              <a:rPr lang="ar-EG" dirty="0" smtClean="0"/>
              <a:t>2- إمكان إخضاع هذه الظواهر لمنهج أو أكثر من مناهج البحث العلمي ؛ لأن المنهج هو الأسلوب العلمي الوحيد الذي يسلكه العقل </a:t>
            </a:r>
            <a:r>
              <a:rPr lang="ar-SA" dirty="0" smtClean="0"/>
              <a:t>      </a:t>
            </a:r>
            <a:r>
              <a:rPr lang="ar-EG" dirty="0" smtClean="0"/>
              <a:t>للوصول إلى </a:t>
            </a:r>
            <a:r>
              <a:rPr lang="ar-SA" dirty="0" smtClean="0"/>
              <a:t>ال</a:t>
            </a:r>
            <a:r>
              <a:rPr lang="ar-EG" dirty="0" smtClean="0"/>
              <a:t>قضايا </a:t>
            </a:r>
            <a:r>
              <a:rPr lang="ar-SA" dirty="0" smtClean="0"/>
              <a:t>ال</a:t>
            </a:r>
            <a:r>
              <a:rPr lang="ar-EG" dirty="0" smtClean="0"/>
              <a:t>كلية . </a:t>
            </a:r>
            <a:endParaRPr lang="en-US" dirty="0" smtClean="0"/>
          </a:p>
          <a:p>
            <a:endParaRPr lang="ar-SA"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b="1" dirty="0" smtClean="0">
                <a:solidFill>
                  <a:srgbClr val="7030A0"/>
                </a:solidFill>
              </a:rPr>
              <a:t>الاتجاه الأول : القائل بعلمية خدمة الفرد:</a:t>
            </a:r>
            <a:endParaRPr lang="ar-SA" dirty="0" smtClean="0">
              <a:solidFill>
                <a:srgbClr val="7030A0"/>
              </a:solidFill>
            </a:endParaRPr>
          </a:p>
        </p:txBody>
      </p:sp>
      <p:sp>
        <p:nvSpPr>
          <p:cNvPr id="3" name="Content Placeholder 2"/>
          <p:cNvSpPr>
            <a:spLocks noGrp="1"/>
          </p:cNvSpPr>
          <p:nvPr>
            <p:ph idx="1"/>
          </p:nvPr>
        </p:nvSpPr>
        <p:spPr>
          <a:xfrm>
            <a:off x="142844" y="1428750"/>
            <a:ext cx="8858311" cy="4533900"/>
          </a:xfrm>
        </p:spPr>
        <p:txBody>
          <a:bodyPr>
            <a:noAutofit/>
          </a:bodyPr>
          <a:lstStyle/>
          <a:p>
            <a:r>
              <a:rPr lang="ar-SA" sz="4000" dirty="0" smtClean="0"/>
              <a:t>3- أن تُحقق هذه المناهج طائفة من القوانين والقضايا الكلية لها صفة الحتمية والعمومية تكشف الماضي والحاضر كما تتنبأ بالمستقبل ومعيار صدقها هو فى اطراد حدوث الظاهرة إذا ماتوافرت لها ظروف معينة فى كل زمان ومكان فالماضي يشبه الحاضر وكل منهما يشبه المستقبل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solidFill>
                  <a:srgbClr val="FF0000"/>
                </a:solidFill>
              </a:rPr>
              <a:t>الاتجاه الثاني:  القائل بفنية خدمة الفرد   </a:t>
            </a:r>
            <a:endParaRPr lang="en-US" dirty="0" smtClean="0">
              <a:solidFill>
                <a:srgbClr val="FF0000"/>
              </a:solidFill>
            </a:endParaRPr>
          </a:p>
        </p:txBody>
      </p:sp>
      <p:sp>
        <p:nvSpPr>
          <p:cNvPr id="3" name="Content Placeholder 2"/>
          <p:cNvSpPr>
            <a:spLocks noGrp="1"/>
          </p:cNvSpPr>
          <p:nvPr>
            <p:ph idx="1"/>
          </p:nvPr>
        </p:nvSpPr>
        <p:spPr>
          <a:xfrm>
            <a:off x="428625" y="1415960"/>
            <a:ext cx="8229600" cy="4533900"/>
          </a:xfrm>
        </p:spPr>
        <p:txBody>
          <a:bodyPr>
            <a:normAutofit fontScale="77500" lnSpcReduction="20000"/>
          </a:bodyPr>
          <a:lstStyle/>
          <a:p>
            <a:r>
              <a:rPr lang="ar-EG" sz="4300" b="1" dirty="0" smtClean="0">
                <a:solidFill>
                  <a:srgbClr val="FF0000"/>
                </a:solidFill>
              </a:rPr>
              <a:t>الاتجاه الثاني:  القائل بفنية خدمة الفرد   </a:t>
            </a:r>
            <a:endParaRPr lang="en-US" sz="4300" dirty="0" smtClean="0">
              <a:solidFill>
                <a:srgbClr val="FF0000"/>
              </a:solidFill>
            </a:endParaRPr>
          </a:p>
          <a:p>
            <a:pPr lvl="0"/>
            <a:r>
              <a:rPr lang="ar-EG" sz="5200" dirty="0" smtClean="0"/>
              <a:t>وذهب أنصاره إلى أن خدمة الفرد فن لاعتمادها أساسا على المهارات الشخصية والقدرات الذاتية ، ولذا فهي فن تطبيقي تتطلب استعدادا</a:t>
            </a:r>
            <a:r>
              <a:rPr lang="ar-SA" sz="5200" dirty="0" smtClean="0"/>
              <a:t>ً</a:t>
            </a:r>
            <a:r>
              <a:rPr lang="ar-EG" sz="5200" dirty="0" smtClean="0"/>
              <a:t> إنسانيا</a:t>
            </a:r>
            <a:r>
              <a:rPr lang="ar-SA" sz="5200" dirty="0" smtClean="0"/>
              <a:t>ً</a:t>
            </a:r>
            <a:r>
              <a:rPr lang="ar-EG" sz="5200" dirty="0" smtClean="0"/>
              <a:t> خاصا </a:t>
            </a:r>
            <a:r>
              <a:rPr lang="ar-SA" sz="5200" dirty="0" smtClean="0"/>
              <a:t>يوهبه الله</a:t>
            </a:r>
            <a:r>
              <a:rPr lang="ar-EG" sz="5200" dirty="0" smtClean="0"/>
              <a:t> وتنميه الممارسة </a:t>
            </a:r>
            <a:endParaRPr lang="en-US" sz="5200" dirty="0" smtClean="0"/>
          </a:p>
          <a:p>
            <a:pPr lvl="0"/>
            <a:r>
              <a:rPr lang="ar-EG" sz="5200" dirty="0" smtClean="0"/>
              <a:t>وإذا كانت خدمة الفرد تتعامل مع البشر المختلفون في الشخصية والسلوك ..فهل يمكن إدراجها في قائمة الفنون ؟ </a:t>
            </a:r>
            <a:endParaRPr lang="en-US" sz="5200" dirty="0" smtClean="0"/>
          </a:p>
          <a:p>
            <a:pPr lvl="0"/>
            <a:endParaRPr lang="ar-SA" sz="3900" dirty="0" smtClean="0"/>
          </a:p>
          <a:p>
            <a:pPr algn="just">
              <a:buFont typeface="Wingdings" pitchFamily="2" charset="2"/>
              <a:buChar char="q"/>
              <a:defRPr/>
            </a:pPr>
            <a:endParaRPr lang="ar-SA" sz="3900" dirty="0" smtClean="0"/>
          </a:p>
          <a:p>
            <a:pPr algn="just" rtl="1">
              <a:buFont typeface="Wingdings" pitchFamily="2" charset="2"/>
              <a:buChar char="q"/>
              <a:defRPr/>
            </a:pPr>
            <a:endParaRPr lang="ar-S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solidFill>
                  <a:srgbClr val="FF0000"/>
                </a:solidFill>
              </a:rPr>
              <a:t>الاتجاه الثاني:  القائل بفنية خدمة الفرد   </a:t>
            </a:r>
            <a:endParaRPr lang="en-US" dirty="0" smtClean="0">
              <a:solidFill>
                <a:srgbClr val="FF0000"/>
              </a:solidFill>
            </a:endParaRPr>
          </a:p>
        </p:txBody>
      </p:sp>
      <p:sp>
        <p:nvSpPr>
          <p:cNvPr id="3" name="Content Placeholder 2"/>
          <p:cNvSpPr>
            <a:spLocks noGrp="1"/>
          </p:cNvSpPr>
          <p:nvPr>
            <p:ph idx="1"/>
          </p:nvPr>
        </p:nvSpPr>
        <p:spPr>
          <a:xfrm>
            <a:off x="428625" y="1395059"/>
            <a:ext cx="8229600" cy="4533900"/>
          </a:xfrm>
        </p:spPr>
        <p:txBody>
          <a:bodyPr>
            <a:normAutofit lnSpcReduction="10000"/>
          </a:bodyPr>
          <a:lstStyle/>
          <a:p>
            <a:pPr lvl="0">
              <a:buFontTx/>
              <a:buChar char="-"/>
            </a:pPr>
            <a:r>
              <a:rPr lang="ar-EG" sz="4000" dirty="0" smtClean="0"/>
              <a:t>فالفن هو المهارة في الأداء والأسلوب الفني لتحقيق النتائج المرغوبة ، </a:t>
            </a:r>
            <a:r>
              <a:rPr lang="ar-SA" sz="4000" dirty="0" smtClean="0"/>
              <a:t>أ</a:t>
            </a:r>
            <a:r>
              <a:rPr lang="ar-EG" sz="4000" dirty="0" smtClean="0"/>
              <a:t>و</a:t>
            </a:r>
            <a:r>
              <a:rPr lang="ar-SA" sz="4000" dirty="0" smtClean="0"/>
              <a:t>كما عرفه </a:t>
            </a:r>
            <a:r>
              <a:rPr lang="en-US" sz="4000" dirty="0" smtClean="0"/>
              <a:t> </a:t>
            </a:r>
            <a:r>
              <a:rPr lang="ar-SA" sz="4000" dirty="0" smtClean="0"/>
              <a:t> </a:t>
            </a:r>
            <a:r>
              <a:rPr lang="en-US" sz="4000" dirty="0" smtClean="0"/>
              <a:t> </a:t>
            </a:r>
            <a:r>
              <a:rPr lang="ar-SA" sz="4000" dirty="0" smtClean="0"/>
              <a:t>  </a:t>
            </a:r>
            <a:r>
              <a:rPr lang="en-US" sz="4000" dirty="0" smtClean="0"/>
              <a:t>   </a:t>
            </a:r>
            <a:r>
              <a:rPr lang="ar-SA" sz="4000" dirty="0" smtClean="0"/>
              <a:t>  </a:t>
            </a:r>
            <a:r>
              <a:rPr lang="en-US" sz="4000" dirty="0" smtClean="0"/>
              <a:t>   Brand</a:t>
            </a:r>
            <a:r>
              <a:rPr lang="ar-SA" sz="4000" dirty="0" smtClean="0"/>
              <a:t>بأنه ا</a:t>
            </a:r>
            <a:r>
              <a:rPr lang="ar-EG" sz="4000" dirty="0" smtClean="0"/>
              <a:t>لمعرفة السلوكية</a:t>
            </a:r>
            <a:r>
              <a:rPr lang="ar-SA" sz="4000" dirty="0" smtClean="0"/>
              <a:t> </a:t>
            </a:r>
          </a:p>
          <a:p>
            <a:pPr lvl="0"/>
            <a:r>
              <a:rPr lang="ar-SA" sz="4000" dirty="0" smtClean="0"/>
              <a:t>- ويقرب هذا التعريف خدمة الفرد من الفن بمفهومه  المهارى كما يعنيه أنصار هذا الاتجاه وليس الفن بمفهومه الجمالي  </a:t>
            </a:r>
          </a:p>
          <a:p>
            <a:r>
              <a:rPr lang="ar-EG" sz="4000" dirty="0" smtClean="0"/>
              <a:t> </a:t>
            </a:r>
            <a:endParaRPr lang="ar-SA" sz="40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solidFill>
                  <a:srgbClr val="FF0000"/>
                </a:solidFill>
              </a:rPr>
              <a:t>الاتجاه الثاني:  القائل بفنية خدمة الفرد   </a:t>
            </a:r>
            <a:endParaRPr lang="en-US" dirty="0" smtClean="0">
              <a:solidFill>
                <a:srgbClr val="FF0000"/>
              </a:solidFill>
            </a:endParaRPr>
          </a:p>
        </p:txBody>
      </p:sp>
      <p:sp>
        <p:nvSpPr>
          <p:cNvPr id="3" name="Content Placeholder 2"/>
          <p:cNvSpPr>
            <a:spLocks noGrp="1"/>
          </p:cNvSpPr>
          <p:nvPr>
            <p:ph idx="1"/>
          </p:nvPr>
        </p:nvSpPr>
        <p:spPr>
          <a:xfrm>
            <a:off x="142844" y="1395058"/>
            <a:ext cx="8858312" cy="4677147"/>
          </a:xfrm>
        </p:spPr>
        <p:txBody>
          <a:bodyPr/>
          <a:lstStyle/>
          <a:p>
            <a:pPr lvl="0">
              <a:buFontTx/>
              <a:buChar char="-"/>
            </a:pPr>
            <a:r>
              <a:rPr lang="ar-SA" dirty="0" smtClean="0"/>
              <a:t>تأثر دعاة هذا الاتجاه</a:t>
            </a:r>
            <a:r>
              <a:rPr lang="ar-EG" dirty="0" smtClean="0"/>
              <a:t>  </a:t>
            </a:r>
            <a:r>
              <a:rPr lang="ar-SA" dirty="0" smtClean="0"/>
              <a:t>بالجانب التطبيقي لخدمة الفرد على اعتبار أنها تعمل فى ميدان المشكلات الإنسانية لمساعدة الأفراد على التصدي لمشكلاتهم التي تعوق أدائهم الاجتماعي وتحول دون توافقهم النفسي مما دعاهم إلى وصف خدمة الفرد بأنها فن  </a:t>
            </a:r>
          </a:p>
          <a:p>
            <a:pPr lvl="0">
              <a:buFontTx/>
              <a:buChar char="-"/>
            </a:pPr>
            <a:r>
              <a:rPr lang="ar-SA" dirty="0" smtClean="0"/>
              <a:t> وتذهب (</a:t>
            </a:r>
            <a:r>
              <a:rPr lang="en-US" dirty="0" smtClean="0"/>
              <a:t> M.RICHMOND</a:t>
            </a:r>
            <a:r>
              <a:rPr lang="ar-SA" dirty="0" smtClean="0"/>
              <a:t>) </a:t>
            </a:r>
            <a:r>
              <a:rPr lang="ar-EG" dirty="0" smtClean="0"/>
              <a:t>إلى أن خدمة الفرد "فن أداء أعمال مختلفة من أجل ومع الأفراد</a:t>
            </a:r>
            <a:r>
              <a:rPr lang="ar-SA" dirty="0" smtClean="0"/>
              <a:t> و</a:t>
            </a:r>
            <a:r>
              <a:rPr lang="ar-EG" dirty="0" smtClean="0"/>
              <a:t>بالتعاون معهم لتحسين أحوالهم وأحوال مجتمعهم "</a:t>
            </a:r>
            <a:endParaRPr lang="en-US" dirty="0" smtClean="0"/>
          </a:p>
          <a:p>
            <a:r>
              <a:rPr lang="ar-EG" dirty="0" smtClean="0"/>
              <a:t>والحقيقة أن فنية خدمة الفرد واقع يحتمه </a:t>
            </a:r>
            <a:r>
              <a:rPr lang="ar-SA" dirty="0" smtClean="0"/>
              <a:t>الطابع </a:t>
            </a:r>
            <a:r>
              <a:rPr lang="ar-EG" dirty="0" smtClean="0"/>
              <a:t>الإنساني لخدمة الفرد</a:t>
            </a:r>
            <a:endParaRPr lang="ar-SA"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solidFill>
                  <a:srgbClr val="FF0000"/>
                </a:solidFill>
              </a:rPr>
              <a:t>الاتجاه الثاني:  القائل بفنية خدمة الفرد   </a:t>
            </a:r>
            <a:endParaRPr lang="en-US" dirty="0" smtClean="0">
              <a:solidFill>
                <a:srgbClr val="FF0000"/>
              </a:solidFill>
            </a:endParaRPr>
          </a:p>
        </p:txBody>
      </p:sp>
      <p:sp>
        <p:nvSpPr>
          <p:cNvPr id="3" name="Content Placeholder 2"/>
          <p:cNvSpPr>
            <a:spLocks noGrp="1"/>
          </p:cNvSpPr>
          <p:nvPr>
            <p:ph idx="1"/>
          </p:nvPr>
        </p:nvSpPr>
        <p:spPr/>
        <p:txBody>
          <a:bodyPr>
            <a:normAutofit fontScale="92500" lnSpcReduction="10000"/>
          </a:bodyPr>
          <a:lstStyle/>
          <a:p>
            <a:pPr lvl="0"/>
            <a:r>
              <a:rPr lang="ar-EG" sz="3900" b="1" dirty="0" smtClean="0"/>
              <a:t>الاعتبارات </a:t>
            </a:r>
            <a:r>
              <a:rPr lang="ar-SA" sz="3900" b="1" dirty="0" smtClean="0"/>
              <a:t>التي تؤكد أن خدمة الفرد  فن :</a:t>
            </a:r>
          </a:p>
          <a:p>
            <a:pPr lvl="0"/>
            <a:r>
              <a:rPr lang="ar-SA" dirty="0" smtClean="0"/>
              <a:t>1- </a:t>
            </a:r>
            <a:r>
              <a:rPr lang="ar-EG" dirty="0" smtClean="0"/>
              <a:t>هناك جوانب من حياة الإنسان وسلوكه (كطبيعة الإنسان) قد لا تخضع للدراسة العلمية البحتة .</a:t>
            </a:r>
            <a:endParaRPr lang="en-US" dirty="0" smtClean="0"/>
          </a:p>
          <a:p>
            <a:pPr lvl="0"/>
            <a:r>
              <a:rPr lang="ar-SA" dirty="0" smtClean="0"/>
              <a:t>2- </a:t>
            </a:r>
            <a:r>
              <a:rPr lang="ar-EG" dirty="0" smtClean="0"/>
              <a:t>هناك بعض المشكلات النفسية المعقدة لا يوفر العلم وحده تفسيرا كاملا لها .</a:t>
            </a:r>
            <a:endParaRPr lang="en-US" dirty="0" smtClean="0"/>
          </a:p>
          <a:p>
            <a:pPr lvl="0"/>
            <a:r>
              <a:rPr lang="ar-SA" dirty="0" smtClean="0"/>
              <a:t>3- </a:t>
            </a:r>
            <a:r>
              <a:rPr lang="ar-EG" dirty="0" smtClean="0"/>
              <a:t>الأخصائي الاجتماعي حين يعمل في العيادة النفسية أو مكاتب للاستشارات الأسرية أو المدرسة ....يلتقي بعملاء بينهم فروق فردية واضحة ومن ثم لا بد وأن يطوع أساليب عملية المساعدة بما يناسب هؤلاء العملاء فنيا وليس علميا .</a:t>
            </a:r>
            <a:endParaRPr lang="en-US" dirty="0" smtClean="0"/>
          </a:p>
          <a:p>
            <a:endParaRPr lang="ar-SA"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solidFill>
                  <a:srgbClr val="FF0000"/>
                </a:solidFill>
              </a:rPr>
              <a:t>الاتجاه الثاني:  القائل بفنية خدمة الفرد   </a:t>
            </a:r>
            <a:endParaRPr lang="en-US" dirty="0" smtClean="0">
              <a:solidFill>
                <a:srgbClr val="FF0000"/>
              </a:solidFill>
            </a:endParaRPr>
          </a:p>
        </p:txBody>
      </p:sp>
      <p:sp>
        <p:nvSpPr>
          <p:cNvPr id="3" name="Content Placeholder 2"/>
          <p:cNvSpPr>
            <a:spLocks noGrp="1"/>
          </p:cNvSpPr>
          <p:nvPr>
            <p:ph idx="1"/>
          </p:nvPr>
        </p:nvSpPr>
        <p:spPr>
          <a:xfrm>
            <a:off x="457200" y="1428750"/>
            <a:ext cx="8229600" cy="4533900"/>
          </a:xfrm>
        </p:spPr>
        <p:txBody>
          <a:bodyPr>
            <a:normAutofit/>
          </a:bodyPr>
          <a:lstStyle/>
          <a:p>
            <a:pPr lvl="0"/>
            <a:r>
              <a:rPr lang="ar-EG" dirty="0" smtClean="0"/>
              <a:t> </a:t>
            </a:r>
            <a:r>
              <a:rPr lang="ar-SA" dirty="0" smtClean="0"/>
              <a:t>4- </a:t>
            </a:r>
            <a:r>
              <a:rPr lang="ar-EG" dirty="0" smtClean="0"/>
              <a:t>عملية المساعدة ذاتها يلزمها الإقبال والقبول والتقبل من جانب الأخصائي والعميل .</a:t>
            </a:r>
            <a:endParaRPr lang="en-US" dirty="0" smtClean="0"/>
          </a:p>
          <a:p>
            <a:pPr lvl="0"/>
            <a:r>
              <a:rPr lang="ar-SA" dirty="0" smtClean="0"/>
              <a:t>5- </a:t>
            </a:r>
            <a:r>
              <a:rPr lang="ar-EG" dirty="0" smtClean="0"/>
              <a:t>عملية المساعدة تحتاج إلى مهارة وخبرة فنية خاصة في عملية الدراسة </a:t>
            </a:r>
            <a:r>
              <a:rPr lang="ar-SA" dirty="0" smtClean="0"/>
              <a:t> </a:t>
            </a:r>
            <a:r>
              <a:rPr lang="ar-EG" dirty="0" smtClean="0"/>
              <a:t>والتشخيص والعلاج والتقويم ...الخ , وفي مواجهة طوا</a:t>
            </a:r>
            <a:r>
              <a:rPr lang="ar-SA" dirty="0" smtClean="0"/>
              <a:t>ر</a:t>
            </a:r>
            <a:r>
              <a:rPr lang="ar-EG" dirty="0" smtClean="0"/>
              <a:t>ئ</a:t>
            </a:r>
            <a:r>
              <a:rPr lang="ar-SA" dirty="0" smtClean="0"/>
              <a:t> </a:t>
            </a:r>
            <a:r>
              <a:rPr lang="ar-EG" dirty="0" smtClean="0"/>
              <a:t>عملية المساعدة مثل المقاومة والتحويل </a:t>
            </a:r>
            <a:endParaRPr lang="en-US" dirty="0" smtClean="0"/>
          </a:p>
          <a:p>
            <a:r>
              <a:rPr lang="ar-SA" dirty="0" smtClean="0"/>
              <a:t>6- </a:t>
            </a:r>
            <a:r>
              <a:rPr lang="ar-EG" dirty="0" smtClean="0"/>
              <a:t>وأخيرا</a:t>
            </a:r>
            <a:r>
              <a:rPr lang="ar-SA" dirty="0" smtClean="0"/>
              <a:t>ً</a:t>
            </a:r>
            <a:r>
              <a:rPr lang="ar-EG" dirty="0" smtClean="0"/>
              <a:t> فإن كل أخصائي يضفي لمسات فنية حين يطبق عمليا</a:t>
            </a:r>
            <a:r>
              <a:rPr lang="ar-SA" dirty="0" smtClean="0"/>
              <a:t>ً</a:t>
            </a:r>
            <a:r>
              <a:rPr lang="ar-EG" dirty="0" smtClean="0"/>
              <a:t> ما يعرفه علميا</a:t>
            </a:r>
            <a:r>
              <a:rPr lang="ar-SA" dirty="0" smtClean="0"/>
              <a:t>ً</a:t>
            </a:r>
            <a:r>
              <a:rPr lang="ar-EG" dirty="0" smtClean="0"/>
              <a:t> من فنيات وأساليب للتدخل مع العملاء</a:t>
            </a:r>
            <a:endParaRPr lang="ar-SA"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solidFill>
                  <a:srgbClr val="00B0F0"/>
                </a:solidFill>
              </a:rPr>
              <a:t>الاتجاه الثالث :  القائل بأن خدمة الفرد تجمع بين العلم والفن</a:t>
            </a:r>
            <a:endParaRPr lang="en-US" dirty="0" smtClean="0">
              <a:solidFill>
                <a:srgbClr val="00B0F0"/>
              </a:solidFill>
            </a:endParaRPr>
          </a:p>
        </p:txBody>
      </p:sp>
      <p:sp>
        <p:nvSpPr>
          <p:cNvPr id="3" name="Content Placeholder 2"/>
          <p:cNvSpPr>
            <a:spLocks noGrp="1"/>
          </p:cNvSpPr>
          <p:nvPr>
            <p:ph idx="1"/>
          </p:nvPr>
        </p:nvSpPr>
        <p:spPr>
          <a:xfrm>
            <a:off x="142844" y="1428750"/>
            <a:ext cx="8858312" cy="4533900"/>
          </a:xfrm>
        </p:spPr>
        <p:txBody>
          <a:bodyPr/>
          <a:lstStyle/>
          <a:p>
            <a:r>
              <a:rPr lang="ar-EG" sz="4000" b="1" dirty="0" smtClean="0"/>
              <a:t>الاتجاه الثالث :  القائل بأن خدمة الفرد تجمع بين العلم والفن</a:t>
            </a:r>
            <a:endParaRPr lang="en-US" sz="4000" dirty="0" smtClean="0"/>
          </a:p>
          <a:p>
            <a:pPr algn="ctr"/>
            <a:r>
              <a:rPr lang="ar-EG" dirty="0" smtClean="0"/>
              <a:t>ويذهب أنصاره إلى أن خدمة الفرد ليست علما</a:t>
            </a:r>
            <a:r>
              <a:rPr lang="ar-SA" dirty="0" smtClean="0"/>
              <a:t>ً</a:t>
            </a:r>
            <a:r>
              <a:rPr lang="ar-EG" dirty="0" smtClean="0"/>
              <a:t> مستقلا , وليست</a:t>
            </a:r>
            <a:r>
              <a:rPr lang="ar-SA" dirty="0" smtClean="0"/>
              <a:t> </a:t>
            </a:r>
            <a:r>
              <a:rPr lang="ar-EG" dirty="0" smtClean="0"/>
              <a:t>أيضا</a:t>
            </a:r>
            <a:r>
              <a:rPr lang="ar-SA" dirty="0" smtClean="0"/>
              <a:t>ً</a:t>
            </a:r>
            <a:r>
              <a:rPr lang="ar-EG" dirty="0" smtClean="0"/>
              <a:t> فنا</a:t>
            </a:r>
            <a:r>
              <a:rPr lang="ar-SA" dirty="0" smtClean="0"/>
              <a:t>ً</a:t>
            </a:r>
            <a:r>
              <a:rPr lang="ar-EG" dirty="0" smtClean="0"/>
              <a:t> بحتا</a:t>
            </a:r>
            <a:r>
              <a:rPr lang="ar-SA" dirty="0" smtClean="0"/>
              <a:t>ً</a:t>
            </a:r>
            <a:r>
              <a:rPr lang="ar-EG" dirty="0" smtClean="0"/>
              <a:t> تعتمد فقط على المهارات والقدرات الذاتية ,</a:t>
            </a:r>
            <a:r>
              <a:rPr lang="ar-SA" dirty="0" smtClean="0"/>
              <a:t>و</a:t>
            </a:r>
            <a:r>
              <a:rPr lang="ar-EG" dirty="0" smtClean="0"/>
              <a:t> </a:t>
            </a:r>
            <a:r>
              <a:rPr lang="ar-SA" dirty="0" smtClean="0"/>
              <a:t>إ</a:t>
            </a:r>
            <a:r>
              <a:rPr lang="ar-EG" dirty="0" smtClean="0"/>
              <a:t>نما هي مزيج من العلم والفن في آن واحد ؛ فهي "فن تستخدم فيه معارف العلوم الإنسانية والمهارة في العلاقة الإنسانية لتوجيه كل من طاقات الفرد وإمكانيات المجتمع لتحقيق أفضل درجة ممكنة من التوافق بين العميل وبيئته الاجتماعية أو بينه وبين جانب منها".</a:t>
            </a:r>
            <a:endParaRPr lang="ar-SA"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EG" b="1" dirty="0" smtClean="0">
                <a:solidFill>
                  <a:srgbClr val="00B0F0"/>
                </a:solidFill>
              </a:rPr>
              <a:t>الاتجاه الثالث :  القائل بأن خدمة الفرد تجمع بين العلم والفن</a:t>
            </a:r>
            <a:endParaRPr lang="en-US" dirty="0" smtClean="0">
              <a:solidFill>
                <a:srgbClr val="C00000"/>
              </a:solidFill>
            </a:endParaRPr>
          </a:p>
        </p:txBody>
      </p:sp>
      <p:sp>
        <p:nvSpPr>
          <p:cNvPr id="32771" name="Rectangle 3"/>
          <p:cNvSpPr>
            <a:spLocks noGrp="1" noChangeArrowheads="1"/>
          </p:cNvSpPr>
          <p:nvPr>
            <p:ph idx="1"/>
          </p:nvPr>
        </p:nvSpPr>
        <p:spPr>
          <a:xfrm>
            <a:off x="0" y="1393494"/>
            <a:ext cx="9144000" cy="4884762"/>
          </a:xfrm>
        </p:spPr>
        <p:txBody>
          <a:bodyPr>
            <a:normAutofit/>
          </a:bodyPr>
          <a:lstStyle/>
          <a:p>
            <a:pPr lvl="0"/>
            <a:r>
              <a:rPr lang="ar-SA" sz="4000" dirty="0" smtClean="0"/>
              <a:t>- </a:t>
            </a:r>
            <a:r>
              <a:rPr lang="ar-EG" sz="4400" dirty="0" smtClean="0"/>
              <a:t>وفي الحقيقة هذه التعاريف أكثر دقة لخدمة الفرد حيث تشير إليها كعلم وفن بنفس الكيفية التي ينظر بها إلى الطب والمحاماة وغيرها.</a:t>
            </a:r>
            <a:endParaRPr lang="ar-SA" sz="4400" dirty="0" smtClean="0"/>
          </a:p>
          <a:p>
            <a:pPr lvl="0"/>
            <a:r>
              <a:rPr lang="ar-SA" sz="4400" dirty="0" smtClean="0"/>
              <a:t>- فخدمة الفرد فى العالم المعاصر تقوم على فن استخدام العلم بحيث يؤتى التطبيق أفضل النتائج فى عملية المساعدة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274786"/>
          </a:xfrm>
        </p:spPr>
        <p:txBody>
          <a:bodyPr/>
          <a:lstStyle/>
          <a:p>
            <a:pPr>
              <a:defRPr/>
            </a:pPr>
            <a:r>
              <a:rPr lang="ar-EG" b="1" dirty="0" smtClean="0">
                <a:solidFill>
                  <a:srgbClr val="00B0F0"/>
                </a:solidFill>
              </a:rPr>
              <a:t>الاتجاه الثالث :  القائل بأن خدمة الفرد تجمع بين العلم والفن</a:t>
            </a:r>
            <a:endParaRPr lang="ar-SA" dirty="0" smtClean="0">
              <a:solidFill>
                <a:srgbClr val="C00000"/>
              </a:solidFill>
            </a:endParaRPr>
          </a:p>
        </p:txBody>
      </p:sp>
      <p:sp>
        <p:nvSpPr>
          <p:cNvPr id="3" name="Content Placeholder 2"/>
          <p:cNvSpPr>
            <a:spLocks noGrp="1"/>
          </p:cNvSpPr>
          <p:nvPr>
            <p:ph idx="1"/>
          </p:nvPr>
        </p:nvSpPr>
        <p:spPr>
          <a:xfrm>
            <a:off x="457200" y="1428736"/>
            <a:ext cx="8229600" cy="4429156"/>
          </a:xfrm>
        </p:spPr>
        <p:txBody>
          <a:bodyPr/>
          <a:lstStyle/>
          <a:p>
            <a:pPr lvl="0"/>
            <a:r>
              <a:rPr lang="ar-SA" sz="4000" dirty="0" smtClean="0"/>
              <a:t> - </a:t>
            </a:r>
            <a:r>
              <a:rPr lang="ar-SA" sz="3600" b="1" dirty="0" smtClean="0">
                <a:solidFill>
                  <a:srgbClr val="FF0000"/>
                </a:solidFill>
              </a:rPr>
              <a:t>فالعلم</a:t>
            </a:r>
            <a:r>
              <a:rPr lang="ar-SA" sz="3600" dirty="0" smtClean="0"/>
              <a:t> يرسى للاخصائى ما ينبغي إن يلتزم به من قواعد وأسس مهنية ونظريات علمية فى الممارسة  , والفن يتيح له تطبيق تلك المعارف بأكبر قدر من الفعالية لتحقيق الأهداف المنشودة</a:t>
            </a:r>
          </a:p>
          <a:p>
            <a:pPr lvl="0">
              <a:buFontTx/>
              <a:buChar char="-"/>
            </a:pPr>
            <a:r>
              <a:rPr lang="ar-SA" sz="3600" b="1" dirty="0" smtClean="0">
                <a:solidFill>
                  <a:srgbClr val="FF0000"/>
                </a:solidFill>
              </a:rPr>
              <a:t>والجانب الفني </a:t>
            </a:r>
            <a:r>
              <a:rPr lang="ar-SA" sz="3600" dirty="0" smtClean="0"/>
              <a:t>فى خدمة الفرد هو الذي يقودنا إلى البحث  عما يجب عمله فى المواقف المختلفة</a:t>
            </a:r>
          </a:p>
          <a:p>
            <a:pPr algn="ctr">
              <a:buFontTx/>
              <a:buChar char="-"/>
            </a:pPr>
            <a:r>
              <a:rPr lang="ar-SA" sz="3600" dirty="0" smtClean="0"/>
              <a:t> بذلك تصبح الممارسة المهنية لخدمة الفرد هي فن استخدام العلم فى عملية المساعدة </a:t>
            </a:r>
          </a:p>
          <a:p>
            <a:pPr lvl="0">
              <a:buFontTx/>
              <a:buChar char="-"/>
            </a:pPr>
            <a:r>
              <a:rPr lang="ar-SA" sz="3600" dirty="0" smtClean="0"/>
              <a:t>   </a:t>
            </a:r>
            <a:r>
              <a:rPr lang="ar-EG" sz="3600" dirty="0" smtClean="0"/>
              <a:t> </a:t>
            </a:r>
            <a:endParaRPr lang="en-US" sz="36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228600"/>
            <a:ext cx="7772400" cy="762000"/>
          </a:xfrm>
        </p:spPr>
        <p:txBody>
          <a:bodyPr/>
          <a:lstStyle/>
          <a:p>
            <a:pPr>
              <a:defRPr/>
            </a:pPr>
            <a:r>
              <a:rPr lang="ar-EG" b="1" dirty="0" smtClean="0">
                <a:solidFill>
                  <a:srgbClr val="00B0F0"/>
                </a:solidFill>
              </a:rPr>
              <a:t>الاتجاه الثالث :  القائل بأن خدمة الفرد تجمع بين العلم والفن</a:t>
            </a:r>
            <a:endParaRPr lang="en-US" dirty="0" smtClean="0">
              <a:solidFill>
                <a:srgbClr val="C00000"/>
              </a:solidFill>
            </a:endParaRPr>
          </a:p>
        </p:txBody>
      </p:sp>
      <p:sp>
        <p:nvSpPr>
          <p:cNvPr id="29699" name="Rectangle 3"/>
          <p:cNvSpPr>
            <a:spLocks noGrp="1" noChangeArrowheads="1"/>
          </p:cNvSpPr>
          <p:nvPr>
            <p:ph idx="1"/>
          </p:nvPr>
        </p:nvSpPr>
        <p:spPr>
          <a:xfrm>
            <a:off x="0" y="1396624"/>
            <a:ext cx="9144000" cy="4876800"/>
          </a:xfrm>
        </p:spPr>
        <p:txBody>
          <a:bodyPr>
            <a:noAutofit/>
          </a:bodyPr>
          <a:lstStyle/>
          <a:p>
            <a:pPr algn="just">
              <a:buFontTx/>
              <a:buChar char="-"/>
              <a:defRPr/>
            </a:pPr>
            <a:r>
              <a:rPr lang="ar-SA" sz="3600" dirty="0" smtClean="0"/>
              <a:t>وأخيرا فان وصف خدمة الفرد بأنها علم وفن فى نفس الوقت أمر لاينطوى على التناقض لان  العلم والفن ليسا متناقضين ولابديلين بل إنهما يكملان بعضهما البعض </a:t>
            </a:r>
          </a:p>
          <a:p>
            <a:pPr algn="just">
              <a:buFontTx/>
              <a:buChar char="-"/>
              <a:defRPr/>
            </a:pPr>
            <a:r>
              <a:rPr lang="ar-SA" sz="3600" dirty="0" smtClean="0"/>
              <a:t>والاخصائى الناجح هو الذى يمزج علمه بالأسس والأصول العلمية لخدمة الفرد بخبرات يتزود بها من الميدان </a:t>
            </a:r>
          </a:p>
          <a:p>
            <a:pPr algn="just">
              <a:defRPr/>
            </a:pPr>
            <a:r>
              <a:rPr lang="ar-SA" sz="3600" dirty="0" smtClean="0"/>
              <a:t>وبذلك يمكن القول إن خدمة الفرد مزيج من العلم والفن فى آنٍ واحد فهي تحتاج إلى كل من العلم والفن معاً .</a:t>
            </a:r>
            <a:endParaRPr lang="en-US" sz="3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0-#ppt_w/2"/>
                                          </p:val>
                                        </p:tav>
                                        <p:tav tm="100000">
                                          <p:val>
                                            <p:strVal val="#ppt_x"/>
                                          </p:val>
                                        </p:tav>
                                      </p:tavLst>
                                    </p:anim>
                                    <p:anim calcmode="lin" valueType="num">
                                      <p:cBhvr additive="base">
                                        <p:cTn id="8" dur="500" fill="hold"/>
                                        <p:tgtEl>
                                          <p:spTgt spid="2969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 calcmode="lin" valueType="num">
                                      <p:cBhvr additive="base">
                                        <p:cTn id="13" dur="500" fill="hold"/>
                                        <p:tgtEl>
                                          <p:spTgt spid="2969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699">
                                            <p:txEl>
                                              <p:pRg st="1" end="1"/>
                                            </p:txEl>
                                          </p:spTgt>
                                        </p:tgtEl>
                                        <p:attrNameLst>
                                          <p:attrName>style.visibility</p:attrName>
                                        </p:attrNameLst>
                                      </p:cBhvr>
                                      <p:to>
                                        <p:strVal val="visible"/>
                                      </p:to>
                                    </p:set>
                                    <p:anim calcmode="lin" valueType="num">
                                      <p:cBhvr additive="base">
                                        <p:cTn id="19" dur="500" fill="hold"/>
                                        <p:tgtEl>
                                          <p:spTgt spid="2969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699">
                                            <p:txEl>
                                              <p:pRg st="2" end="2"/>
                                            </p:txEl>
                                          </p:spTgt>
                                        </p:tgtEl>
                                        <p:attrNameLst>
                                          <p:attrName>style.visibility</p:attrName>
                                        </p:attrNameLst>
                                      </p:cBhvr>
                                      <p:to>
                                        <p:strVal val="visible"/>
                                      </p:to>
                                    </p:set>
                                    <p:anim calcmode="lin" valueType="num">
                                      <p:cBhvr additive="base">
                                        <p:cTn id="25" dur="500" fill="hold"/>
                                        <p:tgtEl>
                                          <p:spTgt spid="2969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1395</TotalTime>
  <Words>929</Words>
  <Application>Microsoft Office PowerPoint</Application>
  <PresentationFormat>عرض على الشاشة (3:4)‏</PresentationFormat>
  <Paragraphs>78</Paragraphs>
  <Slides>17</Slides>
  <Notes>1</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المحاضرة التمهيدية</vt:lpstr>
      <vt:lpstr>الشريحة 1</vt:lpstr>
      <vt:lpstr>المحاضرة الثالثة</vt:lpstr>
      <vt:lpstr>عناصر المحاضرة</vt:lpstr>
      <vt:lpstr> خدمة الفرد بين العلم والفن</vt:lpstr>
      <vt:lpstr>الاتجاه الأول : القائل بعلمية خدمة الفرد:</vt:lpstr>
      <vt:lpstr>الاتجاه الأول : القائل بعلمية خدمة الفرد:</vt:lpstr>
      <vt:lpstr>الاتجاه الأول : القائل بعلمية خدمة الفرد:</vt:lpstr>
      <vt:lpstr>الاتجاه الثاني:  القائل بفنية خدمة الفرد   </vt:lpstr>
      <vt:lpstr>الاتجاه الثاني:  القائل بفنية خدمة الفرد   </vt:lpstr>
      <vt:lpstr>الاتجاه الثاني:  القائل بفنية خدمة الفرد   </vt:lpstr>
      <vt:lpstr>الاتجاه الثاني:  القائل بفنية خدمة الفرد   </vt:lpstr>
      <vt:lpstr>الاتجاه الثاني:  القائل بفنية خدمة الفرد   </vt:lpstr>
      <vt:lpstr>الاتجاه الثالث :  القائل بأن خدمة الفرد تجمع بين العلم والفن</vt:lpstr>
      <vt:lpstr>الاتجاه الثالث :  القائل بأن خدمة الفرد تجمع بين العلم والفن</vt:lpstr>
      <vt:lpstr>الاتجاه الثالث :  القائل بأن خدمة الفرد تجمع بين العلم والفن</vt:lpstr>
      <vt:lpstr>الاتجاه الثالث :  القائل بأن خدمة الفرد تجمع بين العلم والفن</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145</cp:revision>
  <dcterms:created xsi:type="dcterms:W3CDTF">1601-01-01T00:00:00Z</dcterms:created>
  <dcterms:modified xsi:type="dcterms:W3CDTF">2012-10-14T16:06:17Z</dcterms:modified>
</cp:coreProperties>
</file>