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2"/>
  </p:notesMasterIdLst>
  <p:handoutMasterIdLst>
    <p:handoutMasterId r:id="rId23"/>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70" r:id="rId20"/>
    <p:sldId id="28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خدمة الفرد والجماعة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تابع </a:t>
            </a:r>
            <a:r>
              <a:rPr lang="ar-EG" b="1" dirty="0" smtClean="0"/>
              <a:t>الطبيعة</a:t>
            </a:r>
            <a:r>
              <a:rPr lang="en-US" b="1" dirty="0" smtClean="0"/>
              <a:t> </a:t>
            </a:r>
            <a:r>
              <a:rPr lang="ar-SA" b="1" dirty="0" smtClean="0"/>
              <a:t> العامة</a:t>
            </a:r>
            <a:r>
              <a:rPr lang="ar-EG" b="1" dirty="0" smtClean="0"/>
              <a:t> </a:t>
            </a:r>
            <a:r>
              <a:rPr lang="ar-SA" b="1" dirty="0" smtClean="0"/>
              <a:t>ل</a:t>
            </a:r>
            <a:r>
              <a:rPr lang="ar-EG" b="1" dirty="0" smtClean="0"/>
              <a:t>خدمة الفرد</a:t>
            </a:r>
            <a:r>
              <a:rPr lang="ar-SA" b="1" dirty="0" smtClean="0"/>
              <a:t> وخصائصها</a:t>
            </a:r>
            <a:endParaRPr lang="en-US"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928662" y="1494664"/>
            <a:ext cx="6572296" cy="4824535"/>
          </a:xfrm>
        </p:spPr>
        <p:txBody>
          <a:bodyPr numCol="1">
            <a:normAutofit lnSpcReduction="10000"/>
          </a:bodyPr>
          <a:lstStyle/>
          <a:p>
            <a:pPr>
              <a:buFont typeface="Arial" pitchFamily="34" charset="0"/>
              <a:buChar char="•"/>
            </a:pPr>
            <a:r>
              <a:rPr lang="ar-SA" sz="4400" b="1" dirty="0" smtClean="0"/>
              <a:t>  خدمة الفرد بين الطريقة والعملية</a:t>
            </a:r>
          </a:p>
          <a:p>
            <a:pPr>
              <a:buFontTx/>
              <a:buChar char="-"/>
            </a:pPr>
            <a:r>
              <a:rPr lang="ar-SA" sz="3600" b="1" dirty="0" smtClean="0"/>
              <a:t>خدمة الفرد كطريقة</a:t>
            </a:r>
          </a:p>
          <a:p>
            <a:pPr>
              <a:buFontTx/>
              <a:buChar char="-"/>
            </a:pPr>
            <a:r>
              <a:rPr lang="ar-SA" sz="3600" b="1" dirty="0" smtClean="0"/>
              <a:t>خدمة الفرد كعملية</a:t>
            </a:r>
          </a:p>
          <a:p>
            <a:pPr>
              <a:buFontTx/>
              <a:buChar char="-"/>
            </a:pPr>
            <a:r>
              <a:rPr lang="ar-SA" sz="3600" b="1" dirty="0" smtClean="0"/>
              <a:t>خدمة الفرد كطريقة وكعملية</a:t>
            </a:r>
          </a:p>
          <a:p>
            <a:pPr>
              <a:buFont typeface="Arial" pitchFamily="34" charset="0"/>
              <a:buChar char="•"/>
            </a:pPr>
            <a:r>
              <a:rPr lang="ar-SA" sz="4400" b="1" dirty="0" smtClean="0"/>
              <a:t> خدمة الفرد كمهنة</a:t>
            </a:r>
          </a:p>
          <a:p>
            <a:pPr>
              <a:buFont typeface="Arial" pitchFamily="34" charset="0"/>
              <a:buChar char="•"/>
            </a:pPr>
            <a:r>
              <a:rPr lang="ar-SA" sz="4400" b="1" dirty="0" smtClean="0"/>
              <a:t> الخصائص الرئيسية لخدمة الفرد</a:t>
            </a:r>
          </a:p>
          <a:p>
            <a:endParaRPr lang="ar-SA" sz="3600" dirty="0" smtClean="0"/>
          </a:p>
          <a:p>
            <a:pPr>
              <a:buFont typeface="Arial" pitchFamily="34" charset="0"/>
              <a:buChar char="•"/>
            </a:pPr>
            <a:endParaRPr lang="ar-SA" sz="3600" b="1" dirty="0" smtClean="0"/>
          </a:p>
          <a:p>
            <a:pPr>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خدمة الفرد بين الطريقة  والعملية</a:t>
            </a:r>
          </a:p>
        </p:txBody>
      </p:sp>
      <p:sp>
        <p:nvSpPr>
          <p:cNvPr id="3" name="Content Placeholder 2"/>
          <p:cNvSpPr>
            <a:spLocks noGrp="1"/>
          </p:cNvSpPr>
          <p:nvPr>
            <p:ph idx="1"/>
          </p:nvPr>
        </p:nvSpPr>
        <p:spPr/>
        <p:txBody>
          <a:bodyPr>
            <a:normAutofit/>
          </a:bodyPr>
          <a:lstStyle/>
          <a:p>
            <a:pPr algn="just">
              <a:buFont typeface="Arial" charset="0"/>
              <a:buChar char="•"/>
              <a:defRPr/>
            </a:pPr>
            <a:r>
              <a:rPr lang="ar-SA" sz="4400" dirty="0" smtClean="0"/>
              <a:t>يرى البعض إن طريقة خدمة الفرد طريقة بينما يراها آخرون أنها عملية ويذكر فريق ثالث أنها طريقة وعملية </a:t>
            </a:r>
          </a:p>
          <a:p>
            <a:pPr algn="just">
              <a:buFont typeface="Arial" charset="0"/>
              <a:buChar char="•"/>
              <a:defRPr/>
            </a:pPr>
            <a:r>
              <a:rPr lang="ar-SA" sz="4400" dirty="0" smtClean="0"/>
              <a:t>وحول هذا الاختلاف دار جدل طويل بين المتخصصين وسنعرض  لوجهة نظر كل فريق حول طبيعة خدمة الفرد</a:t>
            </a:r>
          </a:p>
          <a:p>
            <a:pPr algn="just">
              <a:defRPr/>
            </a:pPr>
            <a:endParaRPr lang="ar-SA" sz="28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dirty="0" smtClean="0">
                <a:solidFill>
                  <a:srgbClr val="C00000"/>
                </a:solidFill>
              </a:rPr>
              <a:t>1- خدمة الفرد كطريقة  </a:t>
            </a:r>
            <a:endParaRPr lang="en-US" dirty="0" smtClean="0">
              <a:solidFill>
                <a:srgbClr val="C00000"/>
              </a:solidFill>
            </a:endParaRPr>
          </a:p>
        </p:txBody>
      </p:sp>
      <p:sp>
        <p:nvSpPr>
          <p:cNvPr id="28675" name="Rectangle 3"/>
          <p:cNvSpPr>
            <a:spLocks noGrp="1" noChangeArrowheads="1"/>
          </p:cNvSpPr>
          <p:nvPr>
            <p:ph idx="1"/>
          </p:nvPr>
        </p:nvSpPr>
        <p:spPr>
          <a:xfrm>
            <a:off x="214282" y="1428736"/>
            <a:ext cx="8786874" cy="4667264"/>
          </a:xfrm>
        </p:spPr>
        <p:txBody>
          <a:bodyPr/>
          <a:lstStyle/>
          <a:p>
            <a:pPr algn="just">
              <a:defRPr/>
            </a:pPr>
            <a:r>
              <a:rPr lang="ar-SA" b="1" dirty="0" smtClean="0"/>
              <a:t>1- خدمة الفرد كطريقة  </a:t>
            </a:r>
          </a:p>
          <a:p>
            <a:pPr algn="just">
              <a:defRPr/>
            </a:pPr>
            <a:r>
              <a:rPr lang="ar-SA" dirty="0" smtClean="0"/>
              <a:t>-</a:t>
            </a:r>
            <a:r>
              <a:rPr lang="ar-SA" sz="2800" dirty="0" smtClean="0"/>
              <a:t>الطريقة معناها الوسيلة لعمل شيء معين أو هي شكل أو نوع خاص من الإجراءات يقوم على أساس من المعرفة والفهم والقيم والمهارات</a:t>
            </a:r>
            <a:endParaRPr lang="ar-SA" sz="2800" b="1" dirty="0" smtClean="0">
              <a:solidFill>
                <a:srgbClr val="FF0000"/>
              </a:solidFill>
            </a:endParaRPr>
          </a:p>
          <a:p>
            <a:pPr algn="just">
              <a:defRPr/>
            </a:pPr>
            <a:r>
              <a:rPr lang="ar-SA" sz="2800" b="1" dirty="0" smtClean="0">
                <a:solidFill>
                  <a:srgbClr val="FF0000"/>
                </a:solidFill>
              </a:rPr>
              <a:t>وقياساً على هذا التعريف يمكن القول بان طريقة خدمة الفرد طريقة فهي وسيلة لأداء عمل يعتمد على المحددات السابقة وهى: </a:t>
            </a:r>
          </a:p>
          <a:p>
            <a:pPr marL="514350" indent="-514350" algn="just">
              <a:defRPr/>
            </a:pPr>
            <a:r>
              <a:rPr lang="ar-SA" b="1" dirty="0" smtClean="0">
                <a:solidFill>
                  <a:srgbClr val="FF0000"/>
                </a:solidFill>
              </a:rPr>
              <a:t>أ-القاعدة المعرفية </a:t>
            </a:r>
            <a:r>
              <a:rPr lang="ar-SA" sz="2800" dirty="0" smtClean="0"/>
              <a:t>وهى القاعدة الأساسية لعملية  الممارسة المستمدة من العلوم الإنسانية </a:t>
            </a:r>
            <a:r>
              <a:rPr lang="ar-SA" dirty="0" smtClean="0"/>
              <a:t>والنظريات العلمية المتراكمة والتي تساعد فى تحديد أساليب العمل والتدخل المهني حتى يتمكن الاخصائى من مساعدة العملاء على أفضل وجه</a:t>
            </a:r>
          </a:p>
          <a:p>
            <a:pPr marL="514350" indent="-514350" algn="just">
              <a:defRPr/>
            </a:pPr>
            <a:r>
              <a:rPr lang="ar-SA"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1- خدمة الفرد كطريقة </a:t>
            </a:r>
          </a:p>
        </p:txBody>
      </p:sp>
      <p:sp>
        <p:nvSpPr>
          <p:cNvPr id="3" name="Content Placeholder 2"/>
          <p:cNvSpPr>
            <a:spLocks noGrp="1"/>
          </p:cNvSpPr>
          <p:nvPr>
            <p:ph idx="1"/>
          </p:nvPr>
        </p:nvSpPr>
        <p:spPr/>
        <p:txBody>
          <a:bodyPr/>
          <a:lstStyle/>
          <a:p>
            <a:pPr algn="just">
              <a:defRPr/>
            </a:pPr>
            <a:r>
              <a:rPr lang="ar-SA" b="1" dirty="0" smtClean="0">
                <a:solidFill>
                  <a:srgbClr val="FF0000"/>
                </a:solidFill>
              </a:rPr>
              <a:t>ب- مهارات</a:t>
            </a:r>
            <a:r>
              <a:rPr lang="ar-SA" dirty="0" smtClean="0"/>
              <a:t>  يتدرب عليها الاخصائى فى أثناء فى مراحل إعداده فى معاهد وكليات الخدمة الاجتماعية </a:t>
            </a:r>
          </a:p>
          <a:p>
            <a:pPr algn="just">
              <a:defRPr/>
            </a:pPr>
            <a:r>
              <a:rPr lang="ar-SA" dirty="0" smtClean="0">
                <a:solidFill>
                  <a:srgbClr val="FF0000"/>
                </a:solidFill>
              </a:rPr>
              <a:t>ج- أساس قيمي </a:t>
            </a:r>
            <a:r>
              <a:rPr lang="ar-SA" dirty="0" smtClean="0"/>
              <a:t>ويقوم على عدة قواعد وافتراضات وتوجيهات قيمية ومفاهيم مهنية تحكم علاقة  الاخصائى </a:t>
            </a:r>
          </a:p>
          <a:p>
            <a:pPr algn="just">
              <a:defRPr/>
            </a:pPr>
            <a:r>
              <a:rPr lang="ar-SA" dirty="0" smtClean="0">
                <a:solidFill>
                  <a:srgbClr val="FF0000"/>
                </a:solidFill>
              </a:rPr>
              <a:t>د- فهم </a:t>
            </a:r>
            <a:r>
              <a:rPr lang="ar-SA" dirty="0" smtClean="0"/>
              <a:t>وهو يمثل المهام التحليلية أو الجهود العقلانية التي يقوم بها الاخصائى فى عمله مع العميل لفهم موقفه الإشكالى مستنداً إلى المعارف والمعلومات , وكذلك قدرته على توظيفها   </a:t>
            </a:r>
          </a:p>
          <a:p>
            <a:pPr algn="just">
              <a:defRPr/>
            </a:pPr>
            <a:r>
              <a:rPr lang="ar-SA" dirty="0" smtClean="0"/>
              <a:t>   </a:t>
            </a:r>
          </a:p>
          <a:p>
            <a:pPr algn="just" rtl="1">
              <a:buFont typeface="Wingdings" pitchFamily="2" charset="2"/>
              <a:buChar char="q"/>
              <a:defRPr/>
            </a:pPr>
            <a:endParaRPr lang="ar-S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2- خدمة الفرد كعملية </a:t>
            </a:r>
          </a:p>
        </p:txBody>
      </p:sp>
      <p:sp>
        <p:nvSpPr>
          <p:cNvPr id="3" name="Content Placeholder 2"/>
          <p:cNvSpPr>
            <a:spLocks noGrp="1"/>
          </p:cNvSpPr>
          <p:nvPr>
            <p:ph idx="1"/>
          </p:nvPr>
        </p:nvSpPr>
        <p:spPr>
          <a:xfrm>
            <a:off x="142844" y="1428750"/>
            <a:ext cx="8858311" cy="4533900"/>
          </a:xfrm>
        </p:spPr>
        <p:txBody>
          <a:bodyPr>
            <a:normAutofit fontScale="92500" lnSpcReduction="10000"/>
          </a:bodyPr>
          <a:lstStyle/>
          <a:p>
            <a:pPr algn="just">
              <a:buFont typeface="Arial" charset="0"/>
              <a:buChar char="•"/>
              <a:defRPr/>
            </a:pPr>
            <a:r>
              <a:rPr lang="ar-SA" sz="3600" dirty="0" smtClean="0"/>
              <a:t>يشير مفهوم العملية إلى مجموعة من الخطوات المتكررة والمرتبطة مع بعضها البعض وتؤدى إلى نتيجة خاصة </a:t>
            </a:r>
          </a:p>
          <a:p>
            <a:pPr algn="just">
              <a:buFont typeface="Arial" charset="0"/>
              <a:buChar char="•"/>
              <a:defRPr/>
            </a:pPr>
            <a:r>
              <a:rPr lang="ar-SA" sz="3600" dirty="0" smtClean="0"/>
              <a:t>ويشير أيضا إلى سلسلة من المراحل والإجراءات المتتالية التي تُنفذ من خلال علاقة هادفة - بين ممارس وعميل – تسعى الى التأثير فى العميل لكي تزداد فاعليته فى التصدي لمشكلته من اجل حلها أو التخفيف منها</a:t>
            </a:r>
          </a:p>
          <a:p>
            <a:pPr algn="just">
              <a:buFont typeface="Arial" charset="0"/>
              <a:buChar char="•"/>
              <a:defRPr/>
            </a:pPr>
            <a:r>
              <a:rPr lang="ar-SA" sz="3600" dirty="0" smtClean="0"/>
              <a:t>ويمكن القول إن خدمة الفرد كعملية تتطلب من طرفي العلاقة فى عملية المساعدة أن يكونا مشتركين فى كافة خطوات المساعدة       </a:t>
            </a:r>
          </a:p>
          <a:p>
            <a:pPr algn="just" rtl="1">
              <a:buFont typeface="Wingdings" pitchFamily="2" charset="2"/>
              <a:buChar char="q"/>
              <a:defRPr/>
            </a:pPr>
            <a:endParaRPr lang="ar-SA"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3- خدمة الفرد كطريقة وعملية  </a:t>
            </a:r>
          </a:p>
        </p:txBody>
      </p:sp>
      <p:sp>
        <p:nvSpPr>
          <p:cNvPr id="3" name="Content Placeholder 2"/>
          <p:cNvSpPr>
            <a:spLocks noGrp="1"/>
          </p:cNvSpPr>
          <p:nvPr>
            <p:ph idx="1"/>
          </p:nvPr>
        </p:nvSpPr>
        <p:spPr>
          <a:xfrm>
            <a:off x="428625" y="1415960"/>
            <a:ext cx="8229600" cy="4533900"/>
          </a:xfrm>
        </p:spPr>
        <p:txBody>
          <a:bodyPr>
            <a:normAutofit lnSpcReduction="10000"/>
          </a:bodyPr>
          <a:lstStyle/>
          <a:p>
            <a:pPr algn="just" rtl="1">
              <a:defRPr/>
            </a:pPr>
            <a:r>
              <a:rPr lang="ar-SA" dirty="0" smtClean="0"/>
              <a:t>تبين مما سبق إن خدمة الفرد طريقة لأنها تقوم على أساس الفهم والقيم والمهارات وأنها عملية لتوافر عنصر التفاعل بين الاخصائى والعميل </a:t>
            </a:r>
          </a:p>
          <a:p>
            <a:pPr algn="just" rtl="1">
              <a:buFontTx/>
              <a:buChar char="-"/>
              <a:defRPr/>
            </a:pPr>
            <a:r>
              <a:rPr lang="ar-SA" dirty="0" smtClean="0"/>
              <a:t>إن قصر خدمة الفرد على أنها طريقة أو عملية فقط فيه نوع من الجمود والتجاهل وبالتالي فهي طريقة وعملية معاً فى إن واحد </a:t>
            </a:r>
          </a:p>
          <a:p>
            <a:pPr algn="just">
              <a:buFontTx/>
              <a:buChar char="-"/>
              <a:defRPr/>
            </a:pPr>
            <a:r>
              <a:rPr lang="ar-SA" dirty="0" smtClean="0"/>
              <a:t>فطريقة خدمة الفرد طريقة مؤسسية تستخدم عملية المساعدة لمساعدة الأفراد على المواجهة الفعالة الممكنة للمشكلات التي تعوق أدائهم الاجتماعي وتحد من توافقهم النفسي .</a:t>
            </a:r>
          </a:p>
          <a:p>
            <a:pPr algn="just" rtl="1">
              <a:buFont typeface="Wingdings" pitchFamily="2" charset="2"/>
              <a:buChar char="q"/>
              <a:defRPr/>
            </a:pPr>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4- خدمة الفرد كمهنة </a:t>
            </a:r>
          </a:p>
        </p:txBody>
      </p:sp>
      <p:sp>
        <p:nvSpPr>
          <p:cNvPr id="3" name="Content Placeholder 2"/>
          <p:cNvSpPr>
            <a:spLocks noGrp="1"/>
          </p:cNvSpPr>
          <p:nvPr>
            <p:ph idx="1"/>
          </p:nvPr>
        </p:nvSpPr>
        <p:spPr>
          <a:xfrm>
            <a:off x="428625" y="1395059"/>
            <a:ext cx="8229600" cy="4533900"/>
          </a:xfrm>
        </p:spPr>
        <p:txBody>
          <a:bodyPr>
            <a:normAutofit fontScale="92500" lnSpcReduction="20000"/>
          </a:bodyPr>
          <a:lstStyle/>
          <a:p>
            <a:pPr algn="just" rtl="1">
              <a:buFont typeface="Arial" charset="0"/>
              <a:buChar char="•"/>
              <a:defRPr/>
            </a:pPr>
            <a:r>
              <a:rPr lang="ar-SA" dirty="0" smtClean="0"/>
              <a:t>يشير مفهوم المهنة إلى وظيفة أو عمل يهدف إلى خدمة الغير  </a:t>
            </a:r>
            <a:r>
              <a:rPr lang="ar-SA" sz="3600" b="1" dirty="0" smtClean="0">
                <a:solidFill>
                  <a:srgbClr val="FF0000"/>
                </a:solidFill>
              </a:rPr>
              <a:t>الشروط الواجب توافرها فى أى نشاط حتى يصبح مهنة </a:t>
            </a:r>
          </a:p>
          <a:p>
            <a:pPr algn="just" rtl="1">
              <a:defRPr/>
            </a:pPr>
            <a:r>
              <a:rPr lang="ar-SA" dirty="0" smtClean="0"/>
              <a:t>1- وجود قاعدة معرفية علمية تستند إلى العلم </a:t>
            </a:r>
          </a:p>
          <a:p>
            <a:pPr algn="just" rtl="1">
              <a:defRPr/>
            </a:pPr>
            <a:r>
              <a:rPr lang="ar-SA" dirty="0" smtClean="0"/>
              <a:t>2- توافر أساس مهارى لدى ممارسي المهنة </a:t>
            </a:r>
          </a:p>
          <a:p>
            <a:pPr algn="just" rtl="1">
              <a:defRPr/>
            </a:pPr>
            <a:r>
              <a:rPr lang="ar-SA" dirty="0" smtClean="0"/>
              <a:t>3- وجود أغراض وأهداف مجتمعية واضحة</a:t>
            </a:r>
          </a:p>
          <a:p>
            <a:pPr algn="just" rtl="1">
              <a:defRPr/>
            </a:pPr>
            <a:r>
              <a:rPr lang="ar-SA" dirty="0" smtClean="0"/>
              <a:t>4- استناد المهنة إلى إسلوب ومنهاج علمي</a:t>
            </a:r>
          </a:p>
          <a:p>
            <a:pPr algn="just" rtl="1">
              <a:defRPr/>
            </a:pPr>
            <a:r>
              <a:rPr lang="ar-SA" dirty="0" smtClean="0"/>
              <a:t>5- وجود أساس قيمي وأخلاقي أو ميثاق شرف يحكم سلوك أعضائها وتقاليدهم</a:t>
            </a:r>
          </a:p>
          <a:p>
            <a:pPr algn="just" rtl="1">
              <a:defRPr/>
            </a:pPr>
            <a:r>
              <a:rPr lang="ar-SA" dirty="0" smtClean="0"/>
              <a:t>6- اعتراف المجتمع بالمهنة </a:t>
            </a:r>
          </a:p>
          <a:p>
            <a:pPr algn="just" rtl="1">
              <a:defRPr/>
            </a:pPr>
            <a:r>
              <a:rPr lang="ar-SA" dirty="0" smtClean="0"/>
              <a:t>وتحدد مكانة المهنة فى المجتمع بحسب ما تمتلكه من معايير مهنية   </a:t>
            </a:r>
          </a:p>
          <a:p>
            <a:pPr algn="just" rtl="1">
              <a:buFont typeface="Arial" charset="0"/>
              <a:buChar char="•"/>
              <a:defRPr/>
            </a:pPr>
            <a:endParaRPr lang="ar-SA" dirty="0" smtClean="0"/>
          </a:p>
          <a:p>
            <a:pPr algn="just" rtl="1">
              <a:buFont typeface="Wingdings" pitchFamily="2" charset="2"/>
              <a:buNone/>
              <a:defRPr/>
            </a:pPr>
            <a:endParaRPr lang="ar-SA" dirty="0" smtClean="0"/>
          </a:p>
          <a:p>
            <a:pPr algn="just" rtl="1">
              <a:buFont typeface="Wingdings" pitchFamily="2" charset="2"/>
              <a:buChar char="q"/>
              <a:defRPr/>
            </a:pPr>
            <a:endParaRPr lang="ar-SA"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 4- خدمة الفرد كمهنة</a:t>
            </a:r>
          </a:p>
        </p:txBody>
      </p:sp>
      <p:sp>
        <p:nvSpPr>
          <p:cNvPr id="3" name="Content Placeholder 2"/>
          <p:cNvSpPr>
            <a:spLocks noGrp="1"/>
          </p:cNvSpPr>
          <p:nvPr>
            <p:ph idx="1"/>
          </p:nvPr>
        </p:nvSpPr>
        <p:spPr>
          <a:xfrm>
            <a:off x="428625" y="1395059"/>
            <a:ext cx="8229600" cy="4533900"/>
          </a:xfrm>
        </p:spPr>
        <p:txBody>
          <a:bodyPr/>
          <a:lstStyle/>
          <a:p>
            <a:pPr algn="just" rtl="1">
              <a:buFont typeface="Arial" charset="0"/>
              <a:buChar char="•"/>
              <a:defRPr/>
            </a:pPr>
            <a:r>
              <a:rPr lang="ar-SA" sz="4000" b="1" dirty="0" smtClean="0">
                <a:solidFill>
                  <a:srgbClr val="00B0F0"/>
                </a:solidFill>
              </a:rPr>
              <a:t>مدى توافر شروط المهنة فى خدمة الفرد</a:t>
            </a:r>
          </a:p>
          <a:p>
            <a:pPr algn="just" rtl="1">
              <a:defRPr/>
            </a:pPr>
            <a:r>
              <a:rPr lang="ar-SA" sz="3000" dirty="0" smtClean="0"/>
              <a:t>1- قاعدة معرفية تستند إلى العلم : تستند عملية المساعدة أو التدخل المهني فى خدمة الفرد على قاعدة معرفية  ( مفاهيم ونظريات علمية ) مستمدة من العلوم الإنسانية والنفسية والاجتماعية </a:t>
            </a:r>
          </a:p>
          <a:p>
            <a:pPr algn="just" rtl="1">
              <a:defRPr/>
            </a:pPr>
            <a:r>
              <a:rPr lang="ar-SA" sz="3000" dirty="0" smtClean="0"/>
              <a:t>2- توافر أساس مهارى للممارسين ونجاح خدمة الفرد فى تقديم المساعدة يعتمد على توافر أساس مارى للأخصائيين</a:t>
            </a:r>
          </a:p>
          <a:p>
            <a:pPr algn="just" rtl="1">
              <a:defRPr/>
            </a:pPr>
            <a:r>
              <a:rPr lang="ar-SA" sz="3000" dirty="0" smtClean="0"/>
              <a:t>3- وجود أساس أخلاقى قيمي للممارسين  , وخدمة الفرد منذ نشأتها تستند على مجموعة من القيم الأخلاقية كاحترام العملاء وتقبلهم وغيرها .....    </a:t>
            </a:r>
          </a:p>
          <a:p>
            <a:pPr algn="just" rtl="1">
              <a:buFont typeface="Wingdings" pitchFamily="2" charset="2"/>
              <a:buChar char="q"/>
              <a:defRPr/>
            </a:pPr>
            <a:endParaRPr lang="ar-SA"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 4- خدمة الفرد كمهنة</a:t>
            </a:r>
          </a:p>
        </p:txBody>
      </p:sp>
      <p:sp>
        <p:nvSpPr>
          <p:cNvPr id="3" name="Content Placeholder 2"/>
          <p:cNvSpPr>
            <a:spLocks noGrp="1"/>
          </p:cNvSpPr>
          <p:nvPr>
            <p:ph idx="1"/>
          </p:nvPr>
        </p:nvSpPr>
        <p:spPr/>
        <p:txBody>
          <a:bodyPr>
            <a:normAutofit/>
          </a:bodyPr>
          <a:lstStyle/>
          <a:p>
            <a:pPr algn="just" rtl="1">
              <a:defRPr/>
            </a:pPr>
            <a:r>
              <a:rPr lang="ar-SA" dirty="0" smtClean="0"/>
              <a:t>4- للمهنة أهداف مجتمعية  وخدمة الفرد تشكل ضرورة حتمية لمواجهة المشكلات الفردية فهدفها العام مساعدة الإفراد على  مواجهة مشكلاتهم التي تحد من أدائهم وتعوق توافقهم النفسي </a:t>
            </a:r>
          </a:p>
          <a:p>
            <a:pPr algn="just" rtl="1">
              <a:defRPr/>
            </a:pPr>
            <a:r>
              <a:rPr lang="ar-SA" dirty="0" smtClean="0"/>
              <a:t>5- أسلوب ومنهاج علمي فى الممارسة  وتعتمد خدمة الفرد فى تدخلها على أسلوب أو منهاج علمي يرتبط أساساً بما اتفق علي تسميته  مراحل وعمليات التدخل المهني أو مراحل عملية المساعدة وخطواتها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 4- خدمة الفرد كمهنة</a:t>
            </a:r>
          </a:p>
        </p:txBody>
      </p:sp>
      <p:sp>
        <p:nvSpPr>
          <p:cNvPr id="3" name="Content Placeholder 2"/>
          <p:cNvSpPr>
            <a:spLocks noGrp="1"/>
          </p:cNvSpPr>
          <p:nvPr>
            <p:ph idx="1"/>
          </p:nvPr>
        </p:nvSpPr>
        <p:spPr>
          <a:xfrm>
            <a:off x="457200" y="1428750"/>
            <a:ext cx="8229600" cy="4533900"/>
          </a:xfrm>
        </p:spPr>
        <p:txBody>
          <a:bodyPr>
            <a:normAutofit fontScale="92500" lnSpcReduction="20000"/>
          </a:bodyPr>
          <a:lstStyle/>
          <a:p>
            <a:pPr algn="just" rtl="1">
              <a:defRPr/>
            </a:pPr>
            <a:r>
              <a:rPr lang="ar-SA" dirty="0" smtClean="0"/>
              <a:t>6- </a:t>
            </a:r>
            <a:r>
              <a:rPr lang="ar-SA" sz="3900" dirty="0" smtClean="0"/>
              <a:t>الاعتراف المجتمعي ويعنى اعتراف المجتمع صراحة بقيام المهنة وتحملها لمسؤولياتها تجاه المجتمع الذي يضفى عليها شرعية وجودها وممارستها </a:t>
            </a:r>
          </a:p>
          <a:p>
            <a:pPr algn="just" rtl="1">
              <a:defRPr/>
            </a:pPr>
            <a:r>
              <a:rPr lang="ar-SA" sz="5200" dirty="0" smtClean="0">
                <a:solidFill>
                  <a:srgbClr val="FF0000"/>
                </a:solidFill>
              </a:rPr>
              <a:t>وبناءاً على ما سبق يمكن القول إن خدمة الفرد مهنة يمكن إدراجها فى قائمة المهن التي تعمل فى ميدان المشكلات الاجتماعية إذ تتوفر فيها العناصر الأساسية للمهنة والتي سبق الحديث عنها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4800" dirty="0" smtClean="0">
                <a:solidFill>
                  <a:srgbClr val="C00000"/>
                </a:solidFill>
              </a:rPr>
              <a:t>الخصائص الرئيسية لخدمة الفرد</a:t>
            </a:r>
          </a:p>
        </p:txBody>
      </p:sp>
      <p:sp>
        <p:nvSpPr>
          <p:cNvPr id="3" name="Content Placeholder 2"/>
          <p:cNvSpPr>
            <a:spLocks noGrp="1"/>
          </p:cNvSpPr>
          <p:nvPr>
            <p:ph idx="1"/>
          </p:nvPr>
        </p:nvSpPr>
        <p:spPr>
          <a:xfrm>
            <a:off x="457200" y="1428750"/>
            <a:ext cx="8229600" cy="4533900"/>
          </a:xfrm>
        </p:spPr>
        <p:txBody>
          <a:bodyPr/>
          <a:lstStyle/>
          <a:p>
            <a:pPr algn="just">
              <a:defRPr/>
            </a:pPr>
            <a:r>
              <a:rPr lang="ar-SA" sz="4800" dirty="0" smtClean="0">
                <a:solidFill>
                  <a:srgbClr val="C00000"/>
                </a:solidFill>
              </a:rPr>
              <a:t>- </a:t>
            </a:r>
            <a:r>
              <a:rPr lang="ar-SA" sz="4400" dirty="0" smtClean="0">
                <a:solidFill>
                  <a:srgbClr val="C00000"/>
                </a:solidFill>
              </a:rPr>
              <a:t>الخصائص الرئيسية لخدمة الفرد</a:t>
            </a:r>
            <a:endParaRPr lang="ar-SA" sz="4400" dirty="0" smtClean="0">
              <a:cs typeface="Arial" charset="0"/>
            </a:endParaRPr>
          </a:p>
          <a:p>
            <a:pPr algn="just" rtl="1">
              <a:defRPr/>
            </a:pPr>
            <a:r>
              <a:rPr lang="ar-SA" sz="4400" dirty="0" smtClean="0"/>
              <a:t>1</a:t>
            </a:r>
            <a:r>
              <a:rPr lang="ar-SA" sz="4400" dirty="0" smtClean="0">
                <a:cs typeface="Arial" charset="0"/>
              </a:rPr>
              <a:t>- خدمة الفرد طريقة من طرق الخدمة الاجتماعية تعمل فى ميدان المشكلات الإنسانية لمساعدة الأفراد </a:t>
            </a:r>
          </a:p>
          <a:p>
            <a:pPr algn="just" rtl="1">
              <a:defRPr/>
            </a:pPr>
            <a:r>
              <a:rPr lang="ar-SA" sz="4400" dirty="0" smtClean="0"/>
              <a:t>2- تؤمن خدمة الفرد بان مشكلاته نابعة بالضرورة من تفاعله مع بيئته الاجتماعية </a:t>
            </a:r>
          </a:p>
          <a:p>
            <a:pPr algn="just" rtl="1">
              <a:buFont typeface="Arial" pitchFamily="34" charset="0"/>
              <a:buChar char="•"/>
              <a:defRPr/>
            </a:pPr>
            <a:endParaRPr lang="ar-SA" sz="4800" dirty="0" smtClean="0">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dirty="0" smtClean="0">
                <a:solidFill>
                  <a:srgbClr val="C00000"/>
                </a:solidFill>
              </a:rPr>
              <a:t>الخصائص الرئيسية لخدمة الفرد</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Autofit/>
          </a:bodyPr>
          <a:lstStyle/>
          <a:p>
            <a:pPr algn="just">
              <a:defRPr/>
            </a:pPr>
            <a:r>
              <a:rPr lang="ar-SA" sz="4400" dirty="0" smtClean="0"/>
              <a:t>3- يتم التدخل من خلال عمليات عقلانية متتابعة تسير منطقياً من دراسة نفسية اجتماعية للمشكلة وتحديدها ثم تشخيصها ثم القيام بالتدخل العلاجي والمتابعة المستمرة والتقويم   </a:t>
            </a:r>
          </a:p>
          <a:p>
            <a:pPr algn="r" rtl="1" eaLnBrk="1" hangingPunct="1">
              <a:lnSpc>
                <a:spcPct val="90000"/>
              </a:lnSpc>
              <a:buFont typeface="Wingdings" pitchFamily="2" charset="2"/>
              <a:buNone/>
              <a:defRPr/>
            </a:pPr>
            <a:r>
              <a:rPr lang="ar-SA" sz="4400" dirty="0" smtClean="0"/>
              <a:t>4- تمارس خدمة الفرد فى مؤسسات اجتماعية أولية أو ثانوية حكومية أو أهلية لها فلسفتها وأهدافها وشروطها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الخصائص الرئيسية لخدمة الفرد</a:t>
            </a:r>
          </a:p>
        </p:txBody>
      </p:sp>
      <p:sp>
        <p:nvSpPr>
          <p:cNvPr id="3" name="Content Placeholder 2"/>
          <p:cNvSpPr>
            <a:spLocks noGrp="1"/>
          </p:cNvSpPr>
          <p:nvPr>
            <p:ph idx="1"/>
          </p:nvPr>
        </p:nvSpPr>
        <p:spPr>
          <a:xfrm>
            <a:off x="457200" y="1716782"/>
            <a:ext cx="8229600" cy="4641176"/>
          </a:xfrm>
        </p:spPr>
        <p:txBody>
          <a:bodyPr/>
          <a:lstStyle/>
          <a:p>
            <a:pPr>
              <a:lnSpc>
                <a:spcPct val="90000"/>
              </a:lnSpc>
              <a:defRPr/>
            </a:pPr>
            <a:r>
              <a:rPr lang="ar-SA" sz="4800" dirty="0" smtClean="0"/>
              <a:t>5- يمارسها أخصائيون اجتماعيون يتم إعدادهم مهنياً فى كليات الخدمة الاجتماعية </a:t>
            </a:r>
          </a:p>
          <a:p>
            <a:pPr>
              <a:lnSpc>
                <a:spcPct val="90000"/>
              </a:lnSpc>
              <a:defRPr/>
            </a:pPr>
            <a:r>
              <a:rPr lang="ar-SA" sz="4800" dirty="0" smtClean="0"/>
              <a:t>6- تمارس خدمة الفرد وفق نظام أخلاقى ينبع من قيم المهنة ذاتها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228600"/>
            <a:ext cx="7772400" cy="762000"/>
          </a:xfrm>
        </p:spPr>
        <p:txBody>
          <a:bodyPr/>
          <a:lstStyle/>
          <a:p>
            <a:pPr>
              <a:defRPr/>
            </a:pPr>
            <a:r>
              <a:rPr lang="ar-SA" dirty="0" smtClean="0">
                <a:solidFill>
                  <a:srgbClr val="C00000"/>
                </a:solidFill>
              </a:rPr>
              <a:t>الخصائص الرئيسية لخدمة الفرد</a:t>
            </a:r>
            <a:endParaRPr lang="en-US" dirty="0" smtClean="0">
              <a:solidFill>
                <a:srgbClr val="C00000"/>
              </a:solidFill>
            </a:endParaRPr>
          </a:p>
        </p:txBody>
      </p:sp>
      <p:sp>
        <p:nvSpPr>
          <p:cNvPr id="29699" name="Rectangle 3"/>
          <p:cNvSpPr>
            <a:spLocks noGrp="1" noChangeArrowheads="1"/>
          </p:cNvSpPr>
          <p:nvPr>
            <p:ph idx="1"/>
          </p:nvPr>
        </p:nvSpPr>
        <p:spPr>
          <a:xfrm>
            <a:off x="381000" y="1396624"/>
            <a:ext cx="8077200" cy="4876800"/>
          </a:xfrm>
        </p:spPr>
        <p:txBody>
          <a:bodyPr>
            <a:normAutofit/>
          </a:bodyPr>
          <a:lstStyle/>
          <a:p>
            <a:pPr>
              <a:lnSpc>
                <a:spcPct val="90000"/>
              </a:lnSpc>
              <a:defRPr/>
            </a:pPr>
            <a:r>
              <a:rPr lang="ar-SA" sz="4800" dirty="0" smtClean="0"/>
              <a:t>7- تعتمد خدمة الفرد على قاعدة معرفية عريضة من العلوم الإنسانية والاجتماعية </a:t>
            </a:r>
          </a:p>
          <a:p>
            <a:pPr>
              <a:lnSpc>
                <a:spcPct val="90000"/>
              </a:lnSpc>
              <a:defRPr/>
            </a:pPr>
            <a:r>
              <a:rPr lang="ar-SA" sz="4800" dirty="0" smtClean="0"/>
              <a:t>8- تتميز خدمة الفرد بطابعها العلاجي أساساً وان كان ذلك بالضرورة يحقق أهدافاً وقائية وتنموية فى نفس الوقت   </a:t>
            </a:r>
            <a:endParaRPr lang="en-US" sz="4800" dirty="0" smtClean="0"/>
          </a:p>
          <a:p>
            <a:pPr algn="r" rtl="1" eaLnBrk="1" hangingPunct="1">
              <a:defRPr/>
            </a:pPr>
            <a:r>
              <a:rPr lang="ar-SA"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additive="base">
                                        <p:cTn id="13"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 calcmode="lin" valueType="num">
                                      <p:cBhvr additive="base">
                                        <p:cTn id="19"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 calcmode="lin" valueType="num">
                                      <p:cBhvr additive="base">
                                        <p:cTn id="25"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1405</TotalTime>
  <Words>821</Words>
  <Application>Microsoft Office PowerPoint</Application>
  <PresentationFormat>عرض على الشاشة (3:4)‏</PresentationFormat>
  <Paragraphs>80</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المحاضرة التمهيدية</vt:lpstr>
      <vt:lpstr>الشريحة 1</vt:lpstr>
      <vt:lpstr>المحاضرة الرابعة</vt:lpstr>
      <vt:lpstr>عناصر المحاضرة</vt:lpstr>
      <vt:lpstr>خدمة الفرد بين الطريقة  والعملية</vt:lpstr>
      <vt:lpstr>1- خدمة الفرد كطريقة  </vt:lpstr>
      <vt:lpstr>1- خدمة الفرد كطريقة </vt:lpstr>
      <vt:lpstr>2- خدمة الفرد كعملية </vt:lpstr>
      <vt:lpstr>3- خدمة الفرد كطريقة وعملية  </vt:lpstr>
      <vt:lpstr>4- خدمة الفرد كمهنة </vt:lpstr>
      <vt:lpstr> 4- خدمة الفرد كمهنة</vt:lpstr>
      <vt:lpstr> 4- خدمة الفرد كمهنة</vt:lpstr>
      <vt:lpstr> 4- خدمة الفرد كمهنة</vt:lpstr>
      <vt:lpstr>الخصائص الرئيسية لخدمة الفرد</vt:lpstr>
      <vt:lpstr>الخصائص الرئيسية لخدمة الفرد</vt:lpstr>
      <vt:lpstr>الخصائص الرئيسية لخدمة الفرد</vt:lpstr>
      <vt:lpstr>الخصائص الرئيسية لخدمة الفرد</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144</cp:revision>
  <dcterms:created xsi:type="dcterms:W3CDTF">1601-01-01T00:00:00Z</dcterms:created>
  <dcterms:modified xsi:type="dcterms:W3CDTF">2012-10-14T16:42:19Z</dcterms:modified>
</cp:coreProperties>
</file>