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8"/>
  </p:notesMasterIdLst>
  <p:handoutMasterIdLst>
    <p:handoutMasterId r:id="rId29"/>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1" r:id="rId21"/>
    <p:sldId id="292" r:id="rId22"/>
    <p:sldId id="293" r:id="rId23"/>
    <p:sldId id="294" r:id="rId24"/>
    <p:sldId id="295" r:id="rId25"/>
    <p:sldId id="296" r:id="rId26"/>
    <p:sldId id="288"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د</a:t>
            </a: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smtClean="0">
                <a:solidFill>
                  <a:srgbClr val="376092"/>
                </a:solidFill>
                <a:latin typeface="ae_AlMateen" pitchFamily="2" charset="-78"/>
                <a:cs typeface="ae_AlMateen" pitchFamily="2" charset="-78"/>
              </a:rPr>
              <a:t>المحاضرة الخامسة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عناصر عملية المساعدة في خدمة الفرد</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lnSpcReduction="10000"/>
          </a:bodyPr>
          <a:lstStyle/>
          <a:p>
            <a:pPr>
              <a:buFont typeface="Arial" pitchFamily="34" charset="0"/>
              <a:buChar char="•"/>
            </a:pPr>
            <a:r>
              <a:rPr lang="ar-SA" sz="4000" b="1" dirty="0" smtClean="0"/>
              <a:t> مقدمة </a:t>
            </a:r>
          </a:p>
          <a:p>
            <a:pPr>
              <a:buFont typeface="Arial" pitchFamily="34" charset="0"/>
              <a:buChar char="•"/>
            </a:pPr>
            <a:r>
              <a:rPr lang="ar-SA" sz="4000" b="1" dirty="0" smtClean="0"/>
              <a:t>عناصر عملية المساعدة</a:t>
            </a:r>
          </a:p>
          <a:p>
            <a:pPr>
              <a:buFont typeface="Arial" pitchFamily="34" charset="0"/>
              <a:buChar char="•"/>
            </a:pPr>
            <a:r>
              <a:rPr lang="ar-SA" sz="4000" b="1" dirty="0" smtClean="0"/>
              <a:t>أولاً العميل </a:t>
            </a:r>
          </a:p>
          <a:p>
            <a:pPr>
              <a:buFontTx/>
              <a:buChar char="-"/>
            </a:pPr>
            <a:r>
              <a:rPr lang="ar-SA" b="1" dirty="0" smtClean="0">
                <a:cs typeface="+mn-cs"/>
              </a:rPr>
              <a:t>مفهوم العميل                </a:t>
            </a:r>
          </a:p>
          <a:p>
            <a:pPr>
              <a:buFontTx/>
              <a:buChar char="-"/>
            </a:pPr>
            <a:r>
              <a:rPr lang="ar-SA" b="1" dirty="0" smtClean="0">
                <a:cs typeface="+mn-cs"/>
              </a:rPr>
              <a:t>شخصية العميل </a:t>
            </a:r>
          </a:p>
          <a:p>
            <a:pPr>
              <a:buFontTx/>
              <a:buChar char="-"/>
            </a:pPr>
            <a:r>
              <a:rPr lang="ar-SA" b="1" dirty="0" smtClean="0">
                <a:cs typeface="+mn-cs"/>
              </a:rPr>
              <a:t>أنماط العملاء في عملية المساعدة</a:t>
            </a:r>
          </a:p>
          <a:p>
            <a:pPr>
              <a:buFontTx/>
              <a:buChar char="-"/>
            </a:pPr>
            <a:r>
              <a:rPr lang="ar-SA" b="1" dirty="0" smtClean="0">
                <a:cs typeface="+mn-cs"/>
              </a:rPr>
              <a:t>مسئولي</a:t>
            </a:r>
            <a:r>
              <a:rPr lang="ar-SA" b="1" dirty="0" smtClean="0"/>
              <a:t>ات العملاء في عملية المساعدة</a:t>
            </a:r>
            <a:endParaRPr lang="ar-SA" b="1" dirty="0" smtClean="0">
              <a:cs typeface="+mn-cs"/>
            </a:endParaRPr>
          </a:p>
          <a:p>
            <a:r>
              <a:rPr lang="ar-SA" b="1" dirty="0" smtClean="0">
                <a:cs typeface="+mn-cs"/>
              </a:rPr>
              <a:t> </a:t>
            </a:r>
          </a:p>
          <a:p>
            <a:pPr>
              <a:buFontTx/>
              <a:buChar char="-"/>
            </a:pP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مقدمة</a:t>
            </a:r>
          </a:p>
        </p:txBody>
      </p:sp>
      <p:sp>
        <p:nvSpPr>
          <p:cNvPr id="3" name="Content Placeholder 2"/>
          <p:cNvSpPr>
            <a:spLocks noGrp="1"/>
          </p:cNvSpPr>
          <p:nvPr>
            <p:ph idx="1"/>
          </p:nvPr>
        </p:nvSpPr>
        <p:spPr>
          <a:xfrm>
            <a:off x="0" y="1428737"/>
            <a:ext cx="9001156" cy="4697428"/>
          </a:xfrm>
        </p:spPr>
        <p:txBody>
          <a:bodyPr>
            <a:noAutofit/>
          </a:bodyPr>
          <a:lstStyle/>
          <a:p>
            <a:pPr>
              <a:defRPr/>
            </a:pPr>
            <a:r>
              <a:rPr lang="ar-SA" b="1" dirty="0" smtClean="0"/>
              <a:t>هناك عدة عناصر متداخلة في عملية المساعدة في خدمة الفرد وهي العميل , والمشكلة أو الموقف الإشكالي , والأخصائي والمؤسسة ؛ وتشكل هذه العناصر أضلاع متفاعلة من خلال العلاقة المهنية, ويقوم التفاعل بين العناصر السابقة على عدة حقائق وهى: </a:t>
            </a:r>
          </a:p>
          <a:p>
            <a:pPr>
              <a:defRPr/>
            </a:pPr>
            <a:r>
              <a:rPr lang="ar-SA" b="1" dirty="0" smtClean="0"/>
              <a:t>1- أن العميل يتفاعل مع المشكلة يتأثر ويؤثر فيها على أساس درجة إشباع احتياجاته أو عدم إشباعها , وعلى أساس قدرته في توظيف إمكاناته لمواجهة مشكلاته </a:t>
            </a:r>
          </a:p>
          <a:p>
            <a:pPr algn="ctr">
              <a:defRPr/>
            </a:pPr>
            <a:r>
              <a:rPr lang="ar-SA" b="1" dirty="0" smtClean="0"/>
              <a:t>2- أن العميل يخضع لتأثير الأخصائي من خلال استخدام الأخصائي مهارته وخبرته المهنية  </a:t>
            </a:r>
          </a:p>
          <a:p>
            <a:pPr>
              <a:defRPr/>
            </a:pPr>
            <a:endParaRPr lang="ar-SA"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مقدمة</a:t>
            </a:r>
            <a:endParaRPr lang="en-US" dirty="0" smtClean="0">
              <a:solidFill>
                <a:srgbClr val="C00000"/>
              </a:solidFill>
            </a:endParaRPr>
          </a:p>
        </p:txBody>
      </p:sp>
      <p:sp>
        <p:nvSpPr>
          <p:cNvPr id="28675" name="Rectangle 3"/>
          <p:cNvSpPr>
            <a:spLocks noGrp="1" noChangeArrowheads="1"/>
          </p:cNvSpPr>
          <p:nvPr>
            <p:ph idx="1"/>
          </p:nvPr>
        </p:nvSpPr>
        <p:spPr>
          <a:xfrm>
            <a:off x="0" y="1428736"/>
            <a:ext cx="9144000" cy="4667264"/>
          </a:xfrm>
        </p:spPr>
        <p:txBody>
          <a:bodyPr/>
          <a:lstStyle/>
          <a:p>
            <a:pPr>
              <a:buClr>
                <a:schemeClr val="tx1"/>
              </a:buClr>
              <a:defRPr/>
            </a:pPr>
            <a:r>
              <a:rPr lang="ar-SA" sz="3400" dirty="0" smtClean="0"/>
              <a:t>ج- المؤسسة تمثل إطار وحدود عملية المساعدة , ويلتزم الأخصائي المهني بشروط وأهداف عملية المساعدة</a:t>
            </a:r>
          </a:p>
          <a:p>
            <a:pPr>
              <a:buClr>
                <a:schemeClr val="tx1"/>
              </a:buClr>
              <a:defRPr/>
            </a:pPr>
            <a:r>
              <a:rPr lang="ar-SA" sz="3400" dirty="0" smtClean="0"/>
              <a:t>د- إن ما يقوم به الأخصائي من تدخل مهني للتأثير في الموقف الإشكالي , ومساعدة العميل في مواجهة مشكلته , وتأخذ هذه المساعدة شكلين :</a:t>
            </a:r>
          </a:p>
          <a:p>
            <a:pPr>
              <a:buClr>
                <a:schemeClr val="tx1"/>
              </a:buClr>
              <a:defRPr/>
            </a:pPr>
            <a:r>
              <a:rPr lang="ar-SA" sz="3400" dirty="0" smtClean="0"/>
              <a:t>- التدخل لتعديل سلوكيات العميل واتجاهاته </a:t>
            </a:r>
          </a:p>
          <a:p>
            <a:pPr>
              <a:buClr>
                <a:schemeClr val="tx1"/>
              </a:buClr>
              <a:defRPr/>
            </a:pPr>
            <a:r>
              <a:rPr lang="ar-SA" sz="3400" dirty="0" smtClean="0"/>
              <a:t>- التدخل للتأثير في الموقف الإشكالي عن طريق خدمات المؤسسة وخدمات البيئة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أولاً العميل</a:t>
            </a:r>
            <a:endParaRPr lang="ar-SA" dirty="0" smtClean="0">
              <a:solidFill>
                <a:srgbClr val="C00000"/>
              </a:solidFill>
            </a:endParaRPr>
          </a:p>
        </p:txBody>
      </p:sp>
      <p:sp>
        <p:nvSpPr>
          <p:cNvPr id="3" name="Content Placeholder 2"/>
          <p:cNvSpPr>
            <a:spLocks noGrp="1"/>
          </p:cNvSpPr>
          <p:nvPr>
            <p:ph idx="1"/>
          </p:nvPr>
        </p:nvSpPr>
        <p:spPr/>
        <p:txBody>
          <a:bodyPr/>
          <a:lstStyle/>
          <a:p>
            <a:pPr algn="just">
              <a:defRPr/>
            </a:pPr>
            <a:r>
              <a:rPr lang="ar-SA" sz="4000" dirty="0" smtClean="0"/>
              <a:t>مفهوم العميل </a:t>
            </a:r>
            <a:r>
              <a:rPr lang="en-US" sz="4000" dirty="0" smtClean="0"/>
              <a:t>client</a:t>
            </a:r>
            <a:r>
              <a:rPr lang="ar-SA" sz="4000" dirty="0" smtClean="0"/>
              <a:t> وهو الإسم الشائع لطالب المساعدة </a:t>
            </a:r>
          </a:p>
          <a:p>
            <a:pPr algn="just">
              <a:defRPr/>
            </a:pPr>
            <a:r>
              <a:rPr lang="ar-SA" sz="4000" dirty="0" smtClean="0"/>
              <a:t>والعميل هو إنسان واجهته حالة من التفاعل اللاتوافقي مع الظروف المحيطة به, أو حالة من الاضطراب بين نزعاته الداخلية وطموحاته وقدراته تؤدي به إلى حالة من العجز تدفعه إلى طلب المساعدة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1- مفهوم العميل</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fontScale="85000" lnSpcReduction="20000"/>
          </a:bodyPr>
          <a:lstStyle/>
          <a:p>
            <a:pPr>
              <a:defRPr/>
            </a:pPr>
            <a:r>
              <a:rPr lang="ar-SA" sz="4200" b="1" dirty="0" smtClean="0">
                <a:solidFill>
                  <a:srgbClr val="FF0000"/>
                </a:solidFill>
              </a:rPr>
              <a:t>والعميل</a:t>
            </a:r>
            <a:r>
              <a:rPr lang="ar-SA" sz="4200" dirty="0" smtClean="0">
                <a:solidFill>
                  <a:srgbClr val="FF0000"/>
                </a:solidFill>
              </a:rPr>
              <a:t> </a:t>
            </a:r>
            <a:r>
              <a:rPr lang="ar-SA" sz="4200" dirty="0" smtClean="0"/>
              <a:t>في عملية المساعدة في خدمة الفرد هو الشخص الذي يعاني من مشكلة أو تواجهه بعض الصعوبات في أداء أدواره الاجتماعية والتي يعجز عن التصدي لها . لذا يتقدم إلى المؤسسة طالباً المساعدة لمواجهة المشكلة التي يعاني منها </a:t>
            </a:r>
          </a:p>
          <a:p>
            <a:pPr>
              <a:defRPr/>
            </a:pPr>
            <a:r>
              <a:rPr lang="ar-SA" sz="5100" b="1" dirty="0" smtClean="0">
                <a:solidFill>
                  <a:srgbClr val="FF0000"/>
                </a:solidFill>
              </a:rPr>
              <a:t>وهناك عدة عناصر للعميل تؤثر في عملية المساعدة وهى شخصية العميل وأنماط العملاء ومسئولياتهم  وسنعرض لها فيما يلي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sz="4000" dirty="0" smtClean="0"/>
          </a:p>
        </p:txBody>
      </p:sp>
      <p:sp>
        <p:nvSpPr>
          <p:cNvPr id="3" name="Content Placeholder 2"/>
          <p:cNvSpPr>
            <a:spLocks noGrp="1"/>
          </p:cNvSpPr>
          <p:nvPr>
            <p:ph idx="1"/>
          </p:nvPr>
        </p:nvSpPr>
        <p:spPr>
          <a:xfrm>
            <a:off x="428624" y="1415960"/>
            <a:ext cx="8572531" cy="4533900"/>
          </a:xfrm>
        </p:spPr>
        <p:txBody>
          <a:bodyPr>
            <a:normAutofit/>
          </a:bodyPr>
          <a:lstStyle/>
          <a:p>
            <a:pPr>
              <a:defRPr/>
            </a:pPr>
            <a:r>
              <a:rPr lang="ar-SA" sz="3900" dirty="0" smtClean="0"/>
              <a:t>يعرف</a:t>
            </a:r>
            <a:r>
              <a:rPr lang="en-US" sz="3900" dirty="0" smtClean="0"/>
              <a:t>ALport </a:t>
            </a:r>
            <a:r>
              <a:rPr lang="ar-SA" sz="3900" dirty="0" smtClean="0"/>
              <a:t> الشخصية بأنها التنظيم الدينامي في الفرد لجميع الأجهزة الجسمية النفسية الذي يحدد توافق الفرد مع بيئته . وتعد الشخصية محور عملية المساعدة </a:t>
            </a:r>
          </a:p>
          <a:p>
            <a:pPr>
              <a:defRPr/>
            </a:pPr>
            <a:r>
              <a:rPr lang="ar-SA" sz="3900" dirty="0" smtClean="0">
                <a:solidFill>
                  <a:srgbClr val="00B0F0"/>
                </a:solidFill>
              </a:rPr>
              <a:t>أ-بنية شخصية العميل </a:t>
            </a:r>
          </a:p>
          <a:p>
            <a:pPr>
              <a:defRPr/>
            </a:pPr>
            <a:r>
              <a:rPr lang="ar-SA" sz="3900" dirty="0" smtClean="0"/>
              <a:t>ويقصد بها تركيب ومكونات الشخصيات, ويهتم الأخصائي بدراسة مدى تماسك الشخصية أو تفككها   </a:t>
            </a:r>
            <a:endParaRPr lang="ar-SA" sz="3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fontScale="92500" lnSpcReduction="20000"/>
          </a:bodyPr>
          <a:lstStyle/>
          <a:p>
            <a:pPr>
              <a:defRPr/>
            </a:pPr>
            <a:r>
              <a:rPr lang="ar-SA" sz="3600" b="1" dirty="0" smtClean="0">
                <a:solidFill>
                  <a:srgbClr val="FF0000"/>
                </a:solidFill>
              </a:rPr>
              <a:t>وتتكون الشخصية من بنائين: </a:t>
            </a:r>
          </a:p>
          <a:p>
            <a:pPr marL="514350" indent="-514350">
              <a:buFont typeface="+mj-lt"/>
              <a:buAutoNum type="alphaUcPeriod"/>
              <a:defRPr/>
            </a:pPr>
            <a:r>
              <a:rPr lang="ar-SA" sz="3500" b="1" dirty="0" smtClean="0">
                <a:solidFill>
                  <a:srgbClr val="FF0000"/>
                </a:solidFill>
              </a:rPr>
              <a:t>البناء الوظيفي للشخصية </a:t>
            </a:r>
          </a:p>
          <a:p>
            <a:pPr>
              <a:buFontTx/>
              <a:buChar char="-"/>
              <a:defRPr/>
            </a:pPr>
            <a:r>
              <a:rPr lang="ar-SA" sz="3500" dirty="0" smtClean="0"/>
              <a:t>وترتبط مكوناته ارتباطاً وظيفياً في حالة السواء , وإذا حدث اضطراب بين مكوناته أدي إلي اضطراب في البناء العام والأداء الوظيفي للشخصية</a:t>
            </a:r>
          </a:p>
          <a:p>
            <a:pPr>
              <a:buFontTx/>
              <a:buChar char="-"/>
              <a:defRPr/>
            </a:pPr>
            <a:r>
              <a:rPr lang="ar-SA" sz="3500" b="1" dirty="0" smtClean="0">
                <a:solidFill>
                  <a:srgbClr val="FF0000"/>
                </a:solidFill>
              </a:rPr>
              <a:t>مكونات البناء الوظيفي للشخصية:</a:t>
            </a:r>
          </a:p>
          <a:p>
            <a:pPr>
              <a:buFont typeface="Arial" pitchFamily="34" charset="0"/>
              <a:buChar char="•"/>
              <a:defRPr/>
            </a:pPr>
            <a:r>
              <a:rPr lang="ar-SA" sz="3500" b="1" dirty="0" smtClean="0"/>
              <a:t>  مكونات جسمية من الطول والوزن ووظائف الأعضاء ووظائف الحواس</a:t>
            </a:r>
          </a:p>
          <a:p>
            <a:pPr>
              <a:buFont typeface="Arial" pitchFamily="34" charset="0"/>
              <a:buChar char="•"/>
              <a:defRPr/>
            </a:pPr>
            <a:r>
              <a:rPr lang="ar-SA" sz="3500" b="1" dirty="0" smtClean="0"/>
              <a:t>مكونات عقلية معرفية وتشمل الذكاء العام والقدرات العقلية , والحفظ والتذكر والإدراك ........ </a:t>
            </a:r>
          </a:p>
          <a:p>
            <a:pPr>
              <a:defRPr/>
            </a:pPr>
            <a:endParaRPr lang="ar-SA" sz="28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dirty="0" smtClean="0">
              <a:solidFill>
                <a:srgbClr val="C00000"/>
              </a:solidFill>
            </a:endParaRPr>
          </a:p>
        </p:txBody>
      </p:sp>
      <p:sp>
        <p:nvSpPr>
          <p:cNvPr id="3" name="Content Placeholder 2"/>
          <p:cNvSpPr>
            <a:spLocks noGrp="1"/>
          </p:cNvSpPr>
          <p:nvPr>
            <p:ph idx="1"/>
          </p:nvPr>
        </p:nvSpPr>
        <p:spPr>
          <a:xfrm>
            <a:off x="428625" y="1466868"/>
            <a:ext cx="8229600" cy="4533900"/>
          </a:xfrm>
        </p:spPr>
        <p:txBody>
          <a:bodyPr/>
          <a:lstStyle/>
          <a:p>
            <a:pPr>
              <a:buFont typeface="Arial" pitchFamily="34" charset="0"/>
              <a:buChar char="•"/>
              <a:defRPr/>
            </a:pPr>
            <a:r>
              <a:rPr lang="ar-SA" b="1" dirty="0" smtClean="0"/>
              <a:t>مكونات انفعالية وتتعلق بالانفعالات مثل الحب والكره والخوف والغضب ...... </a:t>
            </a:r>
          </a:p>
          <a:p>
            <a:pPr>
              <a:defRPr/>
            </a:pPr>
            <a:r>
              <a:rPr lang="en-US" b="1" dirty="0" smtClean="0">
                <a:solidFill>
                  <a:srgbClr val="FF0000"/>
                </a:solidFill>
              </a:rPr>
              <a:t>B</a:t>
            </a:r>
            <a:r>
              <a:rPr lang="ar-SA" b="1" dirty="0" smtClean="0">
                <a:solidFill>
                  <a:srgbClr val="FF0000"/>
                </a:solidFill>
              </a:rPr>
              <a:t>- البناء الدينامي للشخصية  </a:t>
            </a:r>
          </a:p>
          <a:p>
            <a:pPr>
              <a:defRPr/>
            </a:pPr>
            <a:r>
              <a:rPr lang="ar-SA" b="1" dirty="0" smtClean="0"/>
              <a:t>ويتكون من عناصر نفسية شعورية ولا شعورية وشبه شعورية تؤثر في سلوك الفرد</a:t>
            </a:r>
          </a:p>
          <a:p>
            <a:pPr>
              <a:defRPr/>
            </a:pPr>
            <a:r>
              <a:rPr lang="ar-SA" b="1" dirty="0" smtClean="0"/>
              <a:t>وهذا البناء الدينامي للشخصية هو الذي يحدد السلوك والذي يؤدي بدوره إلى التوافق أو عدم التوافق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dirty="0" smtClean="0">
              <a:solidFill>
                <a:srgbClr val="C00000"/>
              </a:solidFill>
            </a:endParaRPr>
          </a:p>
        </p:txBody>
      </p:sp>
      <p:sp>
        <p:nvSpPr>
          <p:cNvPr id="3" name="Content Placeholder 2"/>
          <p:cNvSpPr>
            <a:spLocks noGrp="1"/>
          </p:cNvSpPr>
          <p:nvPr>
            <p:ph idx="1"/>
          </p:nvPr>
        </p:nvSpPr>
        <p:spPr/>
        <p:txBody>
          <a:bodyPr>
            <a:normAutofit lnSpcReduction="10000"/>
          </a:bodyPr>
          <a:lstStyle/>
          <a:p>
            <a:pPr>
              <a:defRPr/>
            </a:pPr>
            <a:r>
              <a:rPr lang="ar-SA" sz="3600" dirty="0" smtClean="0">
                <a:solidFill>
                  <a:srgbClr val="00B0F0"/>
                </a:solidFill>
              </a:rPr>
              <a:t>ب- شخصية العميل في تكاملها وتفككها </a:t>
            </a:r>
          </a:p>
          <a:p>
            <a:pPr>
              <a:defRPr/>
            </a:pPr>
            <a:r>
              <a:rPr lang="ar-SA" sz="3600" dirty="0" smtClean="0"/>
              <a:t>والتكامل يعني وجود منظومة تتكون من عدة منظومات والتي بدورها تتكون من منظومات أخرى , ويعنى التكامل عمل تلك المنظومة قي تناغم وانسجام , وإذا ما حدث خلل في هذه المنظومة  من العناصر حدث تفكك في الشخصية </a:t>
            </a:r>
          </a:p>
          <a:p>
            <a:pPr>
              <a:defRPr/>
            </a:pPr>
            <a:r>
              <a:rPr lang="ar-SA" sz="3600" dirty="0" smtClean="0"/>
              <a:t>وعلى الأخصائي الوقوف على شخصية العميل ومدى اضطرابها أو تفككها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rmAutofit/>
          </a:bodyPr>
          <a:lstStyle/>
          <a:p>
            <a:pPr>
              <a:defRPr/>
            </a:pPr>
            <a:r>
              <a:rPr lang="ar-SA" dirty="0" smtClean="0"/>
              <a:t>ج- العميل في منطقة السواء واللاسواء </a:t>
            </a:r>
          </a:p>
          <a:p>
            <a:pPr>
              <a:defRPr/>
            </a:pPr>
            <a:r>
              <a:rPr lang="ar-SA" dirty="0" smtClean="0"/>
              <a:t>فالعميل في عملية المساعدة قد يكون من الأسوياء العاديين  وقد يكون من غير الأسوياء . والشخص السوي هو الذي يتطابق سلوكه مع سلوك الشخص الهادئ في تفكيره ومشاعره ونشاطه ويكون متوافقاً شخصياً وانفعالياً واجتماعياً.</a:t>
            </a:r>
          </a:p>
          <a:p>
            <a:pPr>
              <a:defRPr/>
            </a:pPr>
            <a:r>
              <a:rPr lang="ar-SA" dirty="0" smtClean="0"/>
              <a:t>وفي ضوء ذلك يمكن تصنيف شخصيات العملاء إلي: </a:t>
            </a:r>
          </a:p>
          <a:p>
            <a:pPr>
              <a:buFont typeface="Arial" pitchFamily="34" charset="0"/>
              <a:buChar char="•"/>
              <a:defRPr/>
            </a:pPr>
            <a:r>
              <a:rPr lang="ar-SA" sz="3600" b="1" dirty="0" smtClean="0">
                <a:solidFill>
                  <a:srgbClr val="FF0000"/>
                </a:solidFill>
              </a:rPr>
              <a:t>الشخصية القادرة على العمل وعلى الحب  </a:t>
            </a:r>
          </a:p>
          <a:p>
            <a:pPr>
              <a:defRPr/>
            </a:pPr>
            <a:r>
              <a:rPr lang="ar-SA" sz="3600" dirty="0" smtClean="0"/>
              <a:t>وهي الخالية من الأمراض ويندر وجودها بين العملاء</a:t>
            </a:r>
          </a:p>
          <a:p>
            <a:pPr>
              <a:defRPr/>
            </a:pPr>
            <a:endParaRPr lang="ar-SA" sz="6500" dirty="0" smtClean="0"/>
          </a:p>
          <a:p>
            <a:pPr>
              <a:buFontTx/>
              <a:buChar char="-"/>
              <a:defRPr/>
            </a:pPr>
            <a:endParaRPr lang="ar-SA" dirty="0" smtClean="0"/>
          </a:p>
          <a:p>
            <a:pPr>
              <a:defRPr/>
            </a:pPr>
            <a:endParaRPr lang="ar-SA"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2- شخصية العميل كمحور للمساعدة</a:t>
            </a:r>
            <a:endParaRPr lang="ar-SA" dirty="0" smtClean="0">
              <a:solidFill>
                <a:srgbClr val="C00000"/>
              </a:solidFill>
            </a:endParaRPr>
          </a:p>
        </p:txBody>
      </p:sp>
      <p:sp>
        <p:nvSpPr>
          <p:cNvPr id="3" name="Content Placeholder 2"/>
          <p:cNvSpPr>
            <a:spLocks noGrp="1"/>
          </p:cNvSpPr>
          <p:nvPr>
            <p:ph idx="1"/>
          </p:nvPr>
        </p:nvSpPr>
        <p:spPr>
          <a:xfrm>
            <a:off x="214282" y="1285860"/>
            <a:ext cx="8786874" cy="4676790"/>
          </a:xfrm>
        </p:spPr>
        <p:txBody>
          <a:bodyPr/>
          <a:lstStyle/>
          <a:p>
            <a:pPr>
              <a:buFont typeface="Arial" pitchFamily="34" charset="0"/>
              <a:buChar char="•"/>
              <a:defRPr/>
            </a:pPr>
            <a:r>
              <a:rPr lang="ar-SA" b="1" dirty="0" smtClean="0">
                <a:solidFill>
                  <a:srgbClr val="FF0000"/>
                </a:solidFill>
              </a:rPr>
              <a:t> الشخصية المضطربة </a:t>
            </a:r>
          </a:p>
          <a:p>
            <a:pPr>
              <a:defRPr/>
            </a:pPr>
            <a:r>
              <a:rPr lang="ar-SA" dirty="0" smtClean="0">
                <a:cs typeface="Arial" charset="0"/>
              </a:rPr>
              <a:t>وهم مضطربي الشخصية ولكن لم تصل حالتهم إلى الشلل الاجتماعي التام ويمكن تقسيمهم </a:t>
            </a:r>
            <a:r>
              <a:rPr lang="ar-SA" dirty="0" smtClean="0"/>
              <a:t>إلى نمطين  الأول من يعانون من اضطرابات فى نمط الشخصية ويعانون من عدم القدرة على التكيف , والنمط الثاني من يعانون اضطرابات سمة الشخصية وهم غير المتزنين انفعالياً </a:t>
            </a:r>
          </a:p>
          <a:p>
            <a:pPr>
              <a:buFont typeface="Arial" pitchFamily="34" charset="0"/>
              <a:buChar char="•"/>
              <a:defRPr/>
            </a:pPr>
            <a:r>
              <a:rPr lang="ar-SA" b="1" dirty="0" smtClean="0">
                <a:solidFill>
                  <a:srgbClr val="FF0000"/>
                </a:solidFill>
              </a:rPr>
              <a:t> الشخصية اللاجتماعية </a:t>
            </a:r>
          </a:p>
          <a:p>
            <a:pPr>
              <a:defRPr/>
            </a:pPr>
            <a:r>
              <a:rPr lang="ar-SA" dirty="0" smtClean="0"/>
              <a:t>ويتميز أصحاب هذه الشخصية بعدم القدرة على التوافق مع مجتمعهم   </a:t>
            </a:r>
          </a:p>
          <a:p>
            <a:pPr>
              <a:defRPr/>
            </a:pPr>
            <a:endParaRPr lang="ar-SA" dirty="0" smtClean="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dirty="0" smtClean="0">
                <a:solidFill>
                  <a:srgbClr val="C00000"/>
                </a:solidFill>
              </a:rPr>
              <a:t>3- أنماط العملاء في عملية المساعدة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a:bodyPr>
          <a:lstStyle/>
          <a:p>
            <a:pPr marL="742950" indent="-742950">
              <a:buAutoNum type="arabic1Minus"/>
              <a:defRPr/>
            </a:pPr>
            <a:r>
              <a:rPr lang="ar-SA" sz="4000" b="1" dirty="0" smtClean="0">
                <a:solidFill>
                  <a:srgbClr val="FF0000"/>
                </a:solidFill>
              </a:rPr>
              <a:t>أنماط إشكالية في مواقف خاصة</a:t>
            </a:r>
          </a:p>
          <a:p>
            <a:pPr marL="742950" indent="-742950">
              <a:defRPr/>
            </a:pPr>
            <a:r>
              <a:rPr lang="ar-SA" sz="4000" dirty="0" smtClean="0"/>
              <a:t>وهى أنماط تعاني اضطراباً في تنظيم الشخصية الأساسي , ولكن لا تظهر مشكلاتها إلا إذا تعرضت لمثيرات خارجية  خاصة , وهم العملاء الذين يتسمون بالاضطراب الانفعالي , والشعور بالنقص , والشعور بالذنب والاكتئاب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solidFill>
                  <a:srgbClr val="C00000"/>
                </a:solidFill>
              </a:rPr>
              <a:t>3- أنماط العملاء في عملية المساعدة </a:t>
            </a:r>
          </a:p>
        </p:txBody>
      </p:sp>
      <p:sp>
        <p:nvSpPr>
          <p:cNvPr id="3" name="Content Placeholder 2"/>
          <p:cNvSpPr>
            <a:spLocks noGrp="1"/>
          </p:cNvSpPr>
          <p:nvPr>
            <p:ph idx="1"/>
          </p:nvPr>
        </p:nvSpPr>
        <p:spPr>
          <a:xfrm>
            <a:off x="214282" y="1428736"/>
            <a:ext cx="8786874" cy="4857784"/>
          </a:xfrm>
        </p:spPr>
        <p:txBody>
          <a:bodyPr/>
          <a:lstStyle/>
          <a:p>
            <a:pPr>
              <a:lnSpc>
                <a:spcPct val="90000"/>
              </a:lnSpc>
              <a:defRPr/>
            </a:pPr>
            <a:r>
              <a:rPr lang="ar-SA" sz="4000" b="1" dirty="0" smtClean="0">
                <a:solidFill>
                  <a:srgbClr val="FF0000"/>
                </a:solidFill>
              </a:rPr>
              <a:t>ب- أنماط إشكالية دائمة </a:t>
            </a:r>
          </a:p>
          <a:p>
            <a:pPr>
              <a:lnSpc>
                <a:spcPct val="90000"/>
              </a:lnSpc>
              <a:defRPr/>
            </a:pPr>
            <a:r>
              <a:rPr lang="ar-SA" sz="4400" dirty="0" smtClean="0"/>
              <a:t>وهى أنماط الشخصية التي تخلق المشاكل أينما وجدت لاضطراب في تنظيم الشخصية , ومن أنماط هؤلاء العملاء مرضى العقل ( الذهان ) , وحالات العصاب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3- أنماط العملاء في عملية المساعدة </a:t>
            </a:r>
            <a:endParaRPr lang="ar-SA" dirty="0"/>
          </a:p>
        </p:txBody>
      </p:sp>
      <p:sp>
        <p:nvSpPr>
          <p:cNvPr id="3" name="عنصر نائب للمحتوى 2"/>
          <p:cNvSpPr>
            <a:spLocks noGrp="1"/>
          </p:cNvSpPr>
          <p:nvPr>
            <p:ph idx="1"/>
          </p:nvPr>
        </p:nvSpPr>
        <p:spPr/>
        <p:txBody>
          <a:bodyPr/>
          <a:lstStyle/>
          <a:p>
            <a:r>
              <a:rPr lang="ar-SA" sz="4000" b="1" dirty="0" smtClean="0">
                <a:solidFill>
                  <a:srgbClr val="FF0000"/>
                </a:solidFill>
              </a:rPr>
              <a:t>ج- أنماط سوية  </a:t>
            </a:r>
          </a:p>
          <a:p>
            <a:r>
              <a:rPr lang="ar-SA" sz="3600" dirty="0" smtClean="0"/>
              <a:t>وهى التي يتوافر لها اكبر قدر من ممكن من التوازن بين عناصرها , والقادرة على التوافق مع المجتمع الخارجي بطريقة تكفل لهم الشعور بالسعادة والرضا , وهؤلاء يتحولون إلى عملاء إذا ما وجهتهم ظروف خارجية مفاجئة أعجزتهم عن أداء وظائفهم الاجتماعية  ؛ كحالات التعطل , والكوارث , والنكبات. </a:t>
            </a:r>
            <a:endParaRPr lang="ar-SA"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3- أنماط العملاء في عملية المساعدة </a:t>
            </a:r>
            <a:endParaRPr lang="ar-SA" dirty="0"/>
          </a:p>
        </p:txBody>
      </p:sp>
      <p:sp>
        <p:nvSpPr>
          <p:cNvPr id="3" name="عنصر نائب للمحتوى 2"/>
          <p:cNvSpPr>
            <a:spLocks noGrp="1"/>
          </p:cNvSpPr>
          <p:nvPr>
            <p:ph idx="1"/>
          </p:nvPr>
        </p:nvSpPr>
        <p:spPr>
          <a:xfrm>
            <a:off x="214282" y="1428737"/>
            <a:ext cx="8786874" cy="4697428"/>
          </a:xfrm>
        </p:spPr>
        <p:txBody>
          <a:bodyPr/>
          <a:lstStyle/>
          <a:p>
            <a:r>
              <a:rPr lang="ar-SA" sz="4000" b="1" dirty="0" smtClean="0">
                <a:solidFill>
                  <a:srgbClr val="FF0000"/>
                </a:solidFill>
              </a:rPr>
              <a:t>تصنيف كارن هورناى للعملاء:</a:t>
            </a:r>
          </a:p>
          <a:p>
            <a:pPr>
              <a:buFont typeface="Wingdings" pitchFamily="2" charset="2"/>
              <a:buChar char="q"/>
            </a:pPr>
            <a:r>
              <a:rPr lang="ar-SA" dirty="0" smtClean="0">
                <a:solidFill>
                  <a:srgbClr val="00B0F0"/>
                </a:solidFill>
              </a:rPr>
              <a:t>النمط المستكين </a:t>
            </a:r>
          </a:p>
          <a:p>
            <a:r>
              <a:rPr lang="ar-SA" sz="4000" dirty="0" smtClean="0"/>
              <a:t>وهذا النمط يحط من قدر نفسه ويبدو عليه الخنوع , والاستسلام للآخرين , ومحاولة الاعتماد عليهم ,  ويسعي للحصول على الحماية والحب , ويجتاحه شعور بالفشل والنقص وكراهية الذات , كما يبدو سلبياً , غير أنه يدخل في العلاقات العلاجية بسهولة  </a:t>
            </a:r>
            <a:endParaRPr lang="ar-SA"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3- أنماط العملاء في عملية المساعدة </a:t>
            </a:r>
            <a:endParaRPr lang="ar-SA" dirty="0"/>
          </a:p>
        </p:txBody>
      </p:sp>
      <p:sp>
        <p:nvSpPr>
          <p:cNvPr id="3" name="عنصر نائب للمحتوى 2"/>
          <p:cNvSpPr>
            <a:spLocks noGrp="1"/>
          </p:cNvSpPr>
          <p:nvPr>
            <p:ph idx="1"/>
          </p:nvPr>
        </p:nvSpPr>
        <p:spPr/>
        <p:txBody>
          <a:bodyPr/>
          <a:lstStyle/>
          <a:p>
            <a:pPr>
              <a:buFont typeface="Wingdings" pitchFamily="2" charset="2"/>
              <a:buChar char="q"/>
            </a:pPr>
            <a:r>
              <a:rPr lang="ar-SA" sz="4000" b="1" dirty="0" smtClean="0">
                <a:solidFill>
                  <a:srgbClr val="00B0F0"/>
                </a:solidFill>
              </a:rPr>
              <a:t>النمط المستسلم </a:t>
            </a:r>
          </a:p>
          <a:p>
            <a:r>
              <a:rPr lang="ar-SA" sz="4000" dirty="0" smtClean="0"/>
              <a:t>ويبدو عليه عدم الانسجام وعدم الاهتمام , ويتخذ موقف المشاهد للحياة المنفصل عنها , ويتجنب هذا النمط بذل الجهد , ويتجنب الدخول في أية علاقة إنسانية , ويؤدي ذلك إلى تضاؤل دخوله في علاقة علاجية </a:t>
            </a:r>
            <a:endParaRPr lang="ar-SA" sz="4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3- أنماط العملاء في عملية المساعدة </a:t>
            </a:r>
            <a:endParaRPr lang="ar-SA" dirty="0"/>
          </a:p>
        </p:txBody>
      </p:sp>
      <p:sp>
        <p:nvSpPr>
          <p:cNvPr id="3" name="عنصر نائب للمحتوى 2"/>
          <p:cNvSpPr>
            <a:spLocks noGrp="1"/>
          </p:cNvSpPr>
          <p:nvPr>
            <p:ph idx="1"/>
          </p:nvPr>
        </p:nvSpPr>
        <p:spPr>
          <a:xfrm>
            <a:off x="214282" y="1500175"/>
            <a:ext cx="8715436" cy="4625990"/>
          </a:xfrm>
        </p:spPr>
        <p:txBody>
          <a:bodyPr/>
          <a:lstStyle/>
          <a:p>
            <a:pPr>
              <a:buFont typeface="Wingdings" pitchFamily="2" charset="2"/>
              <a:buChar char="q"/>
            </a:pPr>
            <a:r>
              <a:rPr lang="ar-SA" sz="4000" dirty="0" smtClean="0">
                <a:solidFill>
                  <a:srgbClr val="00B0F0"/>
                </a:solidFill>
              </a:rPr>
              <a:t>النمط المتعجرف </a:t>
            </a:r>
          </a:p>
          <a:p>
            <a:r>
              <a:rPr lang="ar-SA" sz="4000" dirty="0" smtClean="0"/>
              <a:t>ويوحي للأخصائي بان لديه فكرة كبيرة عن نفسه , فيضخم من ذاته , ويبدو مجادلاً , كما يبدو وكأنه يحس بأنه يتمكن من التأثير على الآخرين , وهذا النمط صعب المراس , ويصعب إيجاد علاقة علاجية معه في بداية الأمر , غير أنه عندما تتحطم عملياته الدفاعية يندمج في هذه العلاقة بسهولة  </a:t>
            </a:r>
            <a:endParaRPr lang="ar-SA"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4- مسئوليات العملاء في عملية المساعدة </a:t>
            </a:r>
            <a:endParaRPr lang="ar-SA" dirty="0"/>
          </a:p>
        </p:txBody>
      </p:sp>
      <p:sp>
        <p:nvSpPr>
          <p:cNvPr id="3" name="عنصر نائب للمحتوى 2"/>
          <p:cNvSpPr>
            <a:spLocks noGrp="1"/>
          </p:cNvSpPr>
          <p:nvPr>
            <p:ph idx="1"/>
          </p:nvPr>
        </p:nvSpPr>
        <p:spPr>
          <a:xfrm>
            <a:off x="142844" y="1428737"/>
            <a:ext cx="8858312" cy="4697428"/>
          </a:xfrm>
        </p:spPr>
        <p:txBody>
          <a:bodyPr/>
          <a:lstStyle/>
          <a:p>
            <a:pPr>
              <a:buFontTx/>
              <a:buChar char="-"/>
            </a:pPr>
            <a:r>
              <a:rPr lang="ar-SA" sz="4000" dirty="0" smtClean="0"/>
              <a:t>تتركز عملية المساعدة  كلها حول العميل وهو محور هذه العملية , ومن ثم فلابد أن يكون العميل مسئولاً.</a:t>
            </a:r>
          </a:p>
          <a:p>
            <a:pPr>
              <a:buFontTx/>
              <a:buChar char="-"/>
            </a:pPr>
            <a:r>
              <a:rPr lang="ar-SA" sz="4000" dirty="0" smtClean="0"/>
              <a:t>لا تقتصر مهمة العميل على مجرد التقدم إلى المؤسسة , ولكن العميل عليه مسئوليات في عملية المساعدة ؛ فهو الذي يقبل المساعدة , وهو الذي يزود بالمعلومات , وهو الذي يتخذ القرار , وهو الذي ينفذه , وله الحق في تقرير مصيره بنفسه .</a:t>
            </a:r>
            <a:endParaRPr lang="ar-SA"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4- مسئوليات العملاء في عملية المساعدة </a:t>
            </a:r>
            <a:endParaRPr lang="ar-SA" dirty="0"/>
          </a:p>
        </p:txBody>
      </p:sp>
      <p:sp>
        <p:nvSpPr>
          <p:cNvPr id="3" name="عنصر نائب للمحتوى 2"/>
          <p:cNvSpPr>
            <a:spLocks noGrp="1"/>
          </p:cNvSpPr>
          <p:nvPr>
            <p:ph idx="1"/>
          </p:nvPr>
        </p:nvSpPr>
        <p:spPr>
          <a:xfrm>
            <a:off x="0" y="1428737"/>
            <a:ext cx="9001156" cy="4697428"/>
          </a:xfrm>
        </p:spPr>
        <p:txBody>
          <a:bodyPr/>
          <a:lstStyle/>
          <a:p>
            <a:pPr marL="742950" indent="-742950"/>
            <a:r>
              <a:rPr lang="ar-SA" sz="4000" b="1" dirty="0" smtClean="0">
                <a:solidFill>
                  <a:srgbClr val="FF0000"/>
                </a:solidFill>
              </a:rPr>
              <a:t>أهم مسئوليات العميل: </a:t>
            </a:r>
          </a:p>
          <a:p>
            <a:pPr marL="742950" indent="-742950"/>
            <a:r>
              <a:rPr lang="ar-SA" sz="3500" dirty="0" smtClean="0"/>
              <a:t>1- الإقبال باقتناع ورضا وأمل في عملية المساعدة والاستعداد لها </a:t>
            </a:r>
          </a:p>
          <a:p>
            <a:pPr marL="742950" indent="-742950"/>
            <a:r>
              <a:rPr lang="ar-SA" sz="3500" dirty="0" smtClean="0"/>
              <a:t>2- إعطاء المعلومات الصادقة  وكشف الأسرار</a:t>
            </a:r>
          </a:p>
          <a:p>
            <a:pPr marL="742950" indent="-742950"/>
            <a:r>
              <a:rPr lang="ar-SA" sz="3500" dirty="0" smtClean="0"/>
              <a:t>3- التعاون أثناء المقابلات </a:t>
            </a:r>
          </a:p>
          <a:p>
            <a:pPr marL="742950" indent="-742950" algn="ctr"/>
            <a:r>
              <a:rPr lang="ar-SA" sz="3500" dirty="0" smtClean="0"/>
              <a:t>4- الاستفادة من كل الخدمات والإمكانات والمساعدات والفرص المتاحة في عملية المساعدة ليتعلم كيف يساعد نفسه ويحل مشكلته </a:t>
            </a:r>
            <a:endParaRPr lang="ar-SA" sz="3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4- مسئوليات العملاء في عملية المساعدة </a:t>
            </a:r>
            <a:endParaRPr lang="ar-SA" dirty="0"/>
          </a:p>
        </p:txBody>
      </p:sp>
      <p:sp>
        <p:nvSpPr>
          <p:cNvPr id="3" name="عنصر نائب للمحتوى 2"/>
          <p:cNvSpPr>
            <a:spLocks noGrp="1"/>
          </p:cNvSpPr>
          <p:nvPr>
            <p:ph idx="1"/>
          </p:nvPr>
        </p:nvSpPr>
        <p:spPr/>
        <p:txBody>
          <a:bodyPr/>
          <a:lstStyle/>
          <a:p>
            <a:r>
              <a:rPr lang="ar-SA" sz="4000" dirty="0" smtClean="0"/>
              <a:t>5- العمل الايجابي وبذل أقصى الجهد في اقتراح الحلول , وممارسة حقه في اتخاذ قراراته بنفسه  ولنفسه </a:t>
            </a:r>
          </a:p>
          <a:p>
            <a:r>
              <a:rPr lang="ar-SA" sz="4000" dirty="0" smtClean="0"/>
              <a:t>6- تنفيذ ما يتم التوصل إليه  من قرارات </a:t>
            </a:r>
          </a:p>
          <a:p>
            <a:r>
              <a:rPr lang="ar-SA" sz="4000" dirty="0" smtClean="0"/>
              <a:t>7- المشاركة في تقويم عملية المساعدة , واقتراح ما يؤدي إلي تحسينها   </a:t>
            </a:r>
            <a:endParaRPr lang="ar-SA"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1718</TotalTime>
  <Words>1101</Words>
  <Application>Microsoft Office PowerPoint</Application>
  <PresentationFormat>عرض على الشاشة (3:4)‏</PresentationFormat>
  <Paragraphs>110</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المحاضرة التمهيدية</vt:lpstr>
      <vt:lpstr>الشريحة 1</vt:lpstr>
      <vt:lpstr>المحاضرة الخامسة </vt:lpstr>
      <vt:lpstr>عناصر المحاضرة</vt:lpstr>
      <vt:lpstr>مقدمة</vt:lpstr>
      <vt:lpstr>مقدمة</vt:lpstr>
      <vt:lpstr> أولاً العميل</vt:lpstr>
      <vt:lpstr>1- مفهوم العميل</vt:lpstr>
      <vt:lpstr>2- شخصية العميل كمحور للمساعدة</vt:lpstr>
      <vt:lpstr>2- شخصية العميل كمحور للمساعدة</vt:lpstr>
      <vt:lpstr>2- شخصية العميل كمحور للمساعدة</vt:lpstr>
      <vt:lpstr>2- شخصية العميل كمحور للمساعدة</vt:lpstr>
      <vt:lpstr>2- شخصية العميل كمحور للمساعدة</vt:lpstr>
      <vt:lpstr>2- شخصية العميل كمحور للمساعدة</vt:lpstr>
      <vt:lpstr>3- أنماط العملاء في عملية المساعدة </vt:lpstr>
      <vt:lpstr>3- أنماط العملاء في عملية المساعدة </vt:lpstr>
      <vt:lpstr>3- أنماط العملاء في عملية المساعدة </vt:lpstr>
      <vt:lpstr>3- أنماط العملاء في عملية المساعدة </vt:lpstr>
      <vt:lpstr>3- أنماط العملاء في عملية المساعدة </vt:lpstr>
      <vt:lpstr>3- أنماط العملاء في عملية المساعدة </vt:lpstr>
      <vt:lpstr>4- مسئوليات العملاء في عملية المساعدة </vt:lpstr>
      <vt:lpstr>4- مسئوليات العملاء في عملية المساعدة </vt:lpstr>
      <vt:lpstr>4- مسئوليات العملاء في عملية المساعدة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186</cp:revision>
  <dcterms:created xsi:type="dcterms:W3CDTF">1601-01-01T00:00:00Z</dcterms:created>
  <dcterms:modified xsi:type="dcterms:W3CDTF">2012-10-14T16:43:20Z</dcterms:modified>
</cp:coreProperties>
</file>