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9" r:id="rId4"/>
  </p:sldMasterIdLst>
  <p:notesMasterIdLst>
    <p:notesMasterId r:id="rId26"/>
  </p:notesMasterIdLst>
  <p:handoutMasterIdLst>
    <p:handoutMasterId r:id="rId27"/>
  </p:handoutMasterIdLst>
  <p:sldIdLst>
    <p:sldId id="286" r:id="rId5"/>
    <p:sldId id="287" r:id="rId6"/>
    <p:sldId id="289" r:id="rId7"/>
    <p:sldId id="276" r:id="rId8"/>
    <p:sldId id="269" r:id="rId9"/>
    <p:sldId id="277" r:id="rId10"/>
    <p:sldId id="279" r:id="rId11"/>
    <p:sldId id="280" r:id="rId12"/>
    <p:sldId id="281" r:id="rId13"/>
    <p:sldId id="282" r:id="rId14"/>
    <p:sldId id="278" r:id="rId15"/>
    <p:sldId id="283" r:id="rId16"/>
    <p:sldId id="284" r:id="rId17"/>
    <p:sldId id="273" r:id="rId18"/>
    <p:sldId id="285" r:id="rId19"/>
    <p:sldId id="290" r:id="rId20"/>
    <p:sldId id="291" r:id="rId21"/>
    <p:sldId id="292" r:id="rId22"/>
    <p:sldId id="293" r:id="rId23"/>
    <p:sldId id="294" r:id="rId24"/>
    <p:sldId id="288" r:id="rId25"/>
  </p:sldIdLst>
  <p:sldSz cx="9144000" cy="6858000" type="screen4x3"/>
  <p:notesSz cx="6808788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34" autoAdjust="0"/>
    <p:restoredTop sz="94660" autoAdjust="0"/>
  </p:normalViewPr>
  <p:slideViewPr>
    <p:cSldViewPr>
      <p:cViewPr varScale="1">
        <p:scale>
          <a:sx n="74" d="100"/>
          <a:sy n="74" d="100"/>
        </p:scale>
        <p:origin x="-39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047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8313" y="0"/>
            <a:ext cx="295047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306"/>
            <a:ext cx="295047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8313" y="9430306"/>
            <a:ext cx="295047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F96BF620-5DF2-4AA5-AAEC-B2B4FFD5CA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047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8313" y="0"/>
            <a:ext cx="295047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3925" y="744538"/>
            <a:ext cx="4960938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7839" y="4715153"/>
            <a:ext cx="4993111" cy="44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306"/>
            <a:ext cx="295047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8313" y="9430306"/>
            <a:ext cx="295047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5C5D1F6-904E-4F35-A659-B6C44C15B6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5E084-9970-4F34-AC24-F1A206AAC9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0166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1BEFD-5694-4D42-B6B2-4AB0CF4212D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57673-F87A-43BA-AA61-C74C9F012FC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F3978-8EEA-4379-8B38-B0CDE824526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D8995-148C-4492-AF94-5C9F1387DA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300A16-F201-4E35-871D-6738331B5C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260123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7773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844062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1712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788025" y="4581128"/>
            <a:ext cx="4355976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22031" y="2819400"/>
            <a:ext cx="470681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2800" b="1" dirty="0" smtClean="0"/>
              <a:t>خدمة الفرد والجماعة</a:t>
            </a:r>
          </a:p>
          <a:p>
            <a:pPr algn="ctr">
              <a:defRPr/>
            </a:pP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EG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حسن ابوزيد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السادسة  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b="1" dirty="0" smtClean="0"/>
              <a:t>تابع عناصر المساعدة في خدمة الفرد</a:t>
            </a:r>
            <a:endParaRPr lang="ar-SA" dirty="0"/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69868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z="1600" smtClean="0">
                <a:cs typeface="Arial" pitchFamily="34" charset="0"/>
              </a:rPr>
              <a:pPr/>
              <a:t>2</a:t>
            </a:fld>
            <a:endParaRPr lang="en-US" sz="16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14282" y="1500174"/>
            <a:ext cx="8715436" cy="4819025"/>
          </a:xfrm>
        </p:spPr>
        <p:txBody>
          <a:bodyPr numCol="1">
            <a:normAutofit fontScale="85000" lnSpcReduction="20000"/>
          </a:bodyPr>
          <a:lstStyle/>
          <a:p>
            <a:pPr>
              <a:buFont typeface="Arial" pitchFamily="34" charset="0"/>
              <a:buChar char="•"/>
            </a:pPr>
            <a:r>
              <a:rPr lang="ar-SA" sz="4000" b="1" dirty="0" smtClean="0"/>
              <a:t>ثانيا المشكلة الفردية</a:t>
            </a:r>
          </a:p>
          <a:p>
            <a:pPr>
              <a:buFontTx/>
              <a:buChar char="-"/>
            </a:pPr>
            <a:r>
              <a:rPr lang="ar-SA" sz="4000" b="1" dirty="0" smtClean="0"/>
              <a:t>مفهوم المشكلة                 - أسباب المشكلة</a:t>
            </a:r>
          </a:p>
          <a:p>
            <a:pPr>
              <a:buFontTx/>
              <a:buChar char="-"/>
            </a:pPr>
            <a:r>
              <a:rPr lang="ar-SA" sz="4000" b="1" dirty="0" smtClean="0"/>
              <a:t>مكونات الموقف الإشكالي     - خصائص المشكلة</a:t>
            </a:r>
          </a:p>
          <a:p>
            <a:pPr>
              <a:buFont typeface="Arial" pitchFamily="34" charset="0"/>
              <a:buChar char="•"/>
            </a:pPr>
            <a:r>
              <a:rPr lang="ar-SA" sz="4000" b="1" dirty="0" smtClean="0"/>
              <a:t>ثالثاً المؤسسات</a:t>
            </a:r>
          </a:p>
          <a:p>
            <a:r>
              <a:rPr lang="ar-SA" sz="4000" b="1" dirty="0" smtClean="0"/>
              <a:t>-تصنيف المؤسسات            خصائص المؤسسات  </a:t>
            </a:r>
          </a:p>
          <a:p>
            <a:pPr>
              <a:buFont typeface="Arial" pitchFamily="34" charset="0"/>
              <a:buChar char="•"/>
            </a:pPr>
            <a:r>
              <a:rPr lang="ar-SA" sz="4000" b="1" dirty="0" smtClean="0"/>
              <a:t>رابعاً الأخصائي الاجتماعي</a:t>
            </a:r>
          </a:p>
          <a:p>
            <a:pPr>
              <a:buFontTx/>
              <a:buChar char="-"/>
            </a:pPr>
            <a:r>
              <a:rPr lang="ar-SA" sz="4000" b="1" dirty="0" smtClean="0"/>
              <a:t>الإعداد المهني            - الاستعداد الشخصي</a:t>
            </a:r>
          </a:p>
          <a:p>
            <a:pPr>
              <a:buFontTx/>
              <a:buChar char="-"/>
            </a:pPr>
            <a:r>
              <a:rPr lang="ar-SA" sz="4000" b="1" dirty="0" smtClean="0"/>
              <a:t>الأساس المهاري         -</a:t>
            </a:r>
            <a:r>
              <a:rPr lang="ar-SA" sz="4000" b="1" dirty="0" smtClean="0">
                <a:cs typeface="+mn-cs"/>
              </a:rPr>
              <a:t>الالتزامات الأخلاقية</a:t>
            </a:r>
          </a:p>
          <a:p>
            <a:pPr>
              <a:buFontTx/>
              <a:buChar char="-"/>
            </a:pPr>
            <a:r>
              <a:rPr lang="ar-SA" sz="4000" b="1" dirty="0" smtClean="0">
                <a:cs typeface="+mn-cs"/>
              </a:rPr>
              <a:t>المسئولية الأخلاقية</a:t>
            </a:r>
          </a:p>
          <a:p>
            <a:pPr>
              <a:buFontTx/>
              <a:buChar char="-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algn="r">
              <a:buFont typeface="Arial" pitchFamily="34" charset="0"/>
              <a:buChar char="•"/>
            </a:pPr>
            <a:endParaRPr lang="ar-EG" b="1" dirty="0" smtClean="0">
              <a:cs typeface="+mn-cs"/>
            </a:endParaRPr>
          </a:p>
          <a:p>
            <a:pPr algn="r"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ثانياً المشكلة الفردية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SA" sz="3600" b="1" dirty="0" smtClean="0"/>
              <a:t>المشكلة الفردية</a:t>
            </a:r>
          </a:p>
          <a:p>
            <a:pPr>
              <a:defRPr/>
            </a:pPr>
            <a:r>
              <a:rPr lang="ar-SA" b="1" dirty="0" smtClean="0"/>
              <a:t>-تذهب بيرلمان إلى أن المشكلة هى الموقف الذي ينشأ عن عدم إشباع حاجة , أو صعوبة , أو تراكم إحباطات , أو سوء توافق ,أو نتيجة ضغوط نفسية أو اجتماعية يعجز الفرد عن  التعامل معها مما يعوق أدائه لأدواره الاجتماعية بفعالية مناسبة.</a:t>
            </a:r>
          </a:p>
          <a:p>
            <a:pPr algn="ctr">
              <a:defRPr/>
            </a:pPr>
            <a:r>
              <a:rPr lang="ar-SA" b="1" dirty="0" smtClean="0"/>
              <a:t>- يمكن تعريف المشكلة الفردية بأنها موقف متأزم يعجز فيه الفرد عن التصدي له بفعالية مناسبة مما يعوق أدائه الاجتماعي ويحد من توافقه النفسي   </a:t>
            </a:r>
          </a:p>
          <a:p>
            <a:pPr>
              <a:defRPr/>
            </a:pPr>
            <a:endParaRPr lang="ar-SA" sz="3600" b="1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85800"/>
          </a:xfrm>
        </p:spPr>
        <p:txBody>
          <a:bodyPr/>
          <a:lstStyle/>
          <a:p>
            <a:pPr>
              <a:defRPr/>
            </a:pPr>
            <a:r>
              <a:rPr lang="ar-SA" b="1" dirty="0" smtClean="0"/>
              <a:t>ثانياً المشكلة الفردية</a:t>
            </a:r>
            <a:endParaRPr lang="en-US" dirty="0" smtClean="0">
              <a:solidFill>
                <a:srgbClr val="C00000"/>
              </a:solidFill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0" y="1428736"/>
            <a:ext cx="9001156" cy="4667264"/>
          </a:xfrm>
        </p:spPr>
        <p:txBody>
          <a:bodyPr/>
          <a:lstStyle/>
          <a:p>
            <a:pPr>
              <a:buClr>
                <a:schemeClr val="tx1"/>
              </a:buClr>
              <a:defRPr/>
            </a:pPr>
            <a:r>
              <a:rPr lang="ar-SA" sz="4000" b="1" dirty="0" smtClean="0"/>
              <a:t>أسباب المشكلة </a:t>
            </a:r>
          </a:p>
          <a:p>
            <a:pPr>
              <a:buClr>
                <a:schemeClr val="tx1"/>
              </a:buClr>
              <a:defRPr/>
            </a:pPr>
            <a:r>
              <a:rPr lang="ar-SA" sz="3300" dirty="0" smtClean="0"/>
              <a:t>1- حاجات ورواسب مرتبطة بمرحلة الطفولة  ( الاتكالية –عدم القدرة على تحمل المسئولية – العدوان –الإحساس الزائد بالذنب)</a:t>
            </a:r>
          </a:p>
          <a:p>
            <a:pPr>
              <a:buClr>
                <a:schemeClr val="tx1"/>
              </a:buClr>
              <a:defRPr/>
            </a:pPr>
            <a:r>
              <a:rPr lang="ar-SA" sz="3300" dirty="0" smtClean="0"/>
              <a:t>2- الضغوط التي يتعرض لها الفرد في حياته ( الاقتصادية -الاجتماعية – الصحية – النفسية )</a:t>
            </a:r>
          </a:p>
          <a:p>
            <a:pPr>
              <a:buClr>
                <a:schemeClr val="tx1"/>
              </a:buClr>
              <a:defRPr/>
            </a:pPr>
            <a:r>
              <a:rPr lang="ar-SA" sz="3300" dirty="0" smtClean="0"/>
              <a:t>3- الأداء الوظيفي الخاطئ للذات (إدراك مشوه للعالم الخارجي- فقدان القدرة على إصدار الأحكام- ضعف القدرة على توجيه السلوك)</a:t>
            </a:r>
          </a:p>
          <a:p>
            <a:pPr>
              <a:buClr>
                <a:schemeClr val="tx1"/>
              </a:buClr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autoUpdateAnimBg="0"/>
      <p:bldP spid="28675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b="1" dirty="0" smtClean="0"/>
              <a:t>ثانياً المشكلة الفردية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defRPr/>
            </a:pPr>
            <a:r>
              <a:rPr lang="ar-SA" sz="3600" b="1" dirty="0" smtClean="0"/>
              <a:t>مكونات الموقف الإشكالي</a:t>
            </a:r>
          </a:p>
          <a:p>
            <a:pPr algn="just">
              <a:defRPr/>
            </a:pPr>
            <a:r>
              <a:rPr lang="ar-SA" sz="3600" dirty="0" smtClean="0"/>
              <a:t>1- العوامل الشخصية أو الذاتية وتشير العوامل الشخصية إلى القوى المختلفة سواء كانت اجتماعية أو نفسية أو عقلية أو جسمية</a:t>
            </a:r>
          </a:p>
          <a:p>
            <a:pPr algn="just">
              <a:defRPr/>
            </a:pPr>
            <a:r>
              <a:rPr lang="ar-SA" sz="3600" dirty="0" smtClean="0"/>
              <a:t>2- العوامل البيئية وتشير إلى القوى المختلفة الكامنة في البيئة سواء كانت متعلقة بالبيئة الأسرة أو الوسط المدرسي أو بيئة العمل أو القيم  والثقافة السائدة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b="1" dirty="0" smtClean="0"/>
              <a:t>ثانياً المشكلة الفردية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428750"/>
            <a:ext cx="8858311" cy="45339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SA" sz="4000" b="1" dirty="0" smtClean="0">
                <a:solidFill>
                  <a:srgbClr val="FF0000"/>
                </a:solidFill>
              </a:rPr>
              <a:t>خصائص المشكلة الفردية</a:t>
            </a:r>
          </a:p>
          <a:p>
            <a:pPr>
              <a:defRPr/>
            </a:pPr>
            <a:r>
              <a:rPr lang="ar-SA" sz="3600" dirty="0" smtClean="0"/>
              <a:t>1- أنها شخصية اجتماعية (تخص فرد في إطار التفاعل الاجتماعي)</a:t>
            </a:r>
          </a:p>
          <a:p>
            <a:pPr>
              <a:defRPr/>
            </a:pPr>
            <a:r>
              <a:rPr lang="ar-SA" sz="3600" dirty="0" smtClean="0"/>
              <a:t>2- تعطل طاقات الفرد وتقلل من إمكاناته </a:t>
            </a:r>
          </a:p>
          <a:p>
            <a:pPr>
              <a:defRPr/>
            </a:pPr>
            <a:r>
              <a:rPr lang="ar-SA" sz="3600" dirty="0" smtClean="0"/>
              <a:t>3- تحتاج إلي تدخل علاجي </a:t>
            </a:r>
          </a:p>
          <a:p>
            <a:pPr>
              <a:defRPr/>
            </a:pPr>
            <a:r>
              <a:rPr lang="ar-SA" sz="3600" dirty="0" smtClean="0"/>
              <a:t>4- أنها حدث في حياة العميل له ماضيه وحاضره ومستقبله </a:t>
            </a:r>
          </a:p>
          <a:p>
            <a:pPr>
              <a:defRPr/>
            </a:pPr>
            <a:r>
              <a:rPr lang="ar-SA" sz="3600" dirty="0" smtClean="0"/>
              <a:t>5- لها جوانب ذاتية وأخرى موضوعية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ثالثا المؤسسة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415960"/>
            <a:ext cx="8229600" cy="4533900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ar-SA" sz="4400" b="1" dirty="0" smtClean="0">
                <a:solidFill>
                  <a:srgbClr val="FF0000"/>
                </a:solidFill>
              </a:rPr>
              <a:t>المؤسسة </a:t>
            </a:r>
          </a:p>
          <a:p>
            <a:pPr>
              <a:buFontTx/>
              <a:buChar char="-"/>
              <a:defRPr/>
            </a:pPr>
            <a:r>
              <a:rPr lang="ar-SA" sz="4400" dirty="0" smtClean="0"/>
              <a:t>هى المكان الذي يذهب إليه الفرد لتلقي المساعدة للتصدي للمشكلة التي تواجهه , وتحد من تكيف وأدائه لدوره</a:t>
            </a:r>
          </a:p>
          <a:p>
            <a:pPr>
              <a:buFontTx/>
              <a:buChar char="-"/>
              <a:defRPr/>
            </a:pPr>
            <a:r>
              <a:rPr lang="ar-SA" sz="4400" dirty="0" smtClean="0"/>
              <a:t>وهى المكان الذي يلتقي فيه العميل بالأخصائي </a:t>
            </a:r>
          </a:p>
          <a:p>
            <a:pPr>
              <a:buFontTx/>
              <a:buChar char="-"/>
              <a:defRPr/>
            </a:pPr>
            <a:r>
              <a:rPr lang="ar-SA" sz="4400" dirty="0" smtClean="0"/>
              <a:t>وهى التي تحدد للأخصائي الإطار الذي يعمل فيه </a:t>
            </a:r>
            <a:endParaRPr lang="en-US" sz="4400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ثالثا المؤسسة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395059"/>
            <a:ext cx="8229600" cy="453390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§"/>
              <a:defRPr/>
            </a:pPr>
            <a:r>
              <a:rPr lang="ar-SA" sz="3600" b="1" dirty="0" smtClean="0">
                <a:solidFill>
                  <a:srgbClr val="FF0000"/>
                </a:solidFill>
              </a:rPr>
              <a:t>تصنيف المؤسسات</a:t>
            </a:r>
          </a:p>
          <a:p>
            <a:pPr>
              <a:defRPr/>
            </a:pPr>
            <a:r>
              <a:rPr lang="ar-SA" sz="3600" dirty="0" smtClean="0"/>
              <a:t>1- حسب تبعيتها ومصادر التمويل ( أهلية –حكومية-شبه حكومية )</a:t>
            </a:r>
          </a:p>
          <a:p>
            <a:pPr>
              <a:defRPr/>
            </a:pPr>
            <a:r>
              <a:rPr lang="ar-SA" sz="3600" dirty="0" smtClean="0"/>
              <a:t>2- حسب طبيعتها ومجال خدماتها ( رعاية الأسرة – رعاية الطفولة – الرعاية الطبية – رعاية المعوقين )</a:t>
            </a:r>
          </a:p>
          <a:p>
            <a:pPr>
              <a:defRPr/>
            </a:pPr>
            <a:r>
              <a:rPr lang="ar-SA" sz="3600" dirty="0" smtClean="0"/>
              <a:t>3- حسب التخصص (  أولية تمارس خدمة الفرد فيها بشكل أساسي – ثانوية تمارس خدمة الفرد كجانب من جوانب أنشطة المؤسسة  )</a:t>
            </a:r>
            <a:endParaRPr lang="en-US" sz="3600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ثالثا المؤسسة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57298"/>
            <a:ext cx="9144000" cy="4643470"/>
          </a:xfrm>
        </p:spPr>
        <p:txBody>
          <a:bodyPr/>
          <a:lstStyle/>
          <a:p>
            <a:pPr>
              <a:buFont typeface="Wingdings" pitchFamily="2" charset="2"/>
              <a:buChar char="§"/>
              <a:defRPr/>
            </a:pPr>
            <a:r>
              <a:rPr lang="ar-SA" sz="3600" b="1" dirty="0" smtClean="0">
                <a:solidFill>
                  <a:srgbClr val="FF0000"/>
                </a:solidFill>
              </a:rPr>
              <a:t>خصائص المؤسسات الاجتماعية </a:t>
            </a:r>
          </a:p>
          <a:p>
            <a:pPr marL="742950" indent="-742950">
              <a:buFont typeface="+mj-lt"/>
              <a:buAutoNum type="arabicParenR"/>
              <a:defRPr/>
            </a:pPr>
            <a:r>
              <a:rPr lang="ar-SA" sz="3600" dirty="0" smtClean="0"/>
              <a:t>رمز للتكافل الاجتماعي</a:t>
            </a:r>
          </a:p>
          <a:p>
            <a:pPr marL="742950" indent="-742950">
              <a:buFont typeface="+mj-lt"/>
              <a:buAutoNum type="arabicParenR"/>
              <a:defRPr/>
            </a:pPr>
            <a:r>
              <a:rPr lang="ar-SA" sz="3600" dirty="0" smtClean="0"/>
              <a:t>للمؤسسة فلسفة ونظام أساسي ولائحة أساسية تحدد أهداف ونظام العمل فيها</a:t>
            </a:r>
          </a:p>
          <a:p>
            <a:pPr marL="742950" indent="-742950">
              <a:buFont typeface="+mj-lt"/>
              <a:buAutoNum type="arabicParenR"/>
              <a:defRPr/>
            </a:pPr>
            <a:r>
              <a:rPr lang="ar-SA" sz="3600" dirty="0" smtClean="0"/>
              <a:t>تمول المؤسسة من الحكومة أو الأهالي</a:t>
            </a:r>
          </a:p>
          <a:p>
            <a:pPr marL="742950" indent="-742950">
              <a:buFont typeface="+mj-lt"/>
              <a:buAutoNum type="arabicParenR"/>
              <a:defRPr/>
            </a:pPr>
            <a:r>
              <a:rPr lang="ar-SA" sz="3600" dirty="0" smtClean="0"/>
              <a:t>يقوم الأخصائيون بالممارسة المهنية داخل المؤسسة</a:t>
            </a:r>
          </a:p>
          <a:p>
            <a:pPr marL="742950" indent="-742950">
              <a:buFont typeface="+mj-lt"/>
              <a:buAutoNum type="arabicParenR"/>
              <a:defRPr/>
            </a:pPr>
            <a:r>
              <a:rPr lang="ar-SA" sz="3600" dirty="0" smtClean="0"/>
              <a:t>يمثل الأخصائي مهنة الخدمة الاجتماعية داخل المؤسسة</a:t>
            </a:r>
          </a:p>
          <a:p>
            <a:pPr marL="742950" indent="-742950">
              <a:buFont typeface="+mj-lt"/>
              <a:buAutoNum type="arabicParenR"/>
              <a:defRPr/>
            </a:pPr>
            <a:endParaRPr lang="ar-SA" sz="3600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رابعاً أخصائي خدمة الفرد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37"/>
            <a:ext cx="8229600" cy="469742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SA" sz="3600" b="1" dirty="0" smtClean="0">
                <a:solidFill>
                  <a:srgbClr val="FF0000"/>
                </a:solidFill>
              </a:rPr>
              <a:t>1- الإعداد المهني لأخصائي خدمة الفرد ويتطلب:</a:t>
            </a:r>
          </a:p>
          <a:p>
            <a:pPr>
              <a:buFont typeface="Wingdings" pitchFamily="2" charset="2"/>
              <a:buChar char="q"/>
              <a:defRPr/>
            </a:pPr>
            <a:r>
              <a:rPr lang="ar-SA" sz="3600" b="1" dirty="0" smtClean="0"/>
              <a:t> </a:t>
            </a:r>
            <a:r>
              <a:rPr lang="ar-SA" sz="4000" b="1" dirty="0" smtClean="0"/>
              <a:t>التزود بقاعدة علمية واسعة من العلوم الإنسانية  والعلوم الاجتماعية </a:t>
            </a:r>
          </a:p>
          <a:p>
            <a:pPr>
              <a:buFont typeface="Wingdings" pitchFamily="2" charset="2"/>
              <a:buChar char="q"/>
              <a:defRPr/>
            </a:pPr>
            <a:r>
              <a:rPr lang="ar-SA" sz="4000" b="1" dirty="0" smtClean="0"/>
              <a:t> الدراسة المتعمقة لأسس ونظريات خدمة الفرد</a:t>
            </a:r>
          </a:p>
          <a:p>
            <a:pPr>
              <a:buFont typeface="Wingdings" pitchFamily="2" charset="2"/>
              <a:buChar char="q"/>
              <a:defRPr/>
            </a:pPr>
            <a:r>
              <a:rPr lang="ar-SA" sz="4000" b="1" dirty="0" smtClean="0"/>
              <a:t> إتاحة الفرصة للأخصائي للممارسة العملية لمسئوليات العمل المهني  وربط النظرية بالتطبيق  </a:t>
            </a:r>
          </a:p>
          <a:p>
            <a:pPr marL="742950" indent="-742950">
              <a:defRPr/>
            </a:pPr>
            <a:endParaRPr lang="ar-SA" sz="4000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رابعاً أخصائي خدمة الفرد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428750"/>
            <a:ext cx="8858312" cy="4533900"/>
          </a:xfrm>
        </p:spPr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ar-SA" sz="4300" b="1" dirty="0" smtClean="0">
                <a:solidFill>
                  <a:srgbClr val="FF0000"/>
                </a:solidFill>
              </a:rPr>
              <a:t>2- الاستعداد الشخصي لأخصائي خدمة الفرد </a:t>
            </a:r>
          </a:p>
          <a:p>
            <a:pPr>
              <a:defRPr/>
            </a:pPr>
            <a:r>
              <a:rPr lang="ar-SA" sz="4000" dirty="0" smtClean="0"/>
              <a:t>ويجب أن يتمتع الأخصائي بمجموعة من الخصائص تتمثل فيما يلي:</a:t>
            </a:r>
          </a:p>
          <a:p>
            <a:pPr marL="514350" indent="-514350">
              <a:buFont typeface="+mj-cs"/>
              <a:buAutoNum type="arabic1Minus"/>
              <a:defRPr/>
            </a:pPr>
            <a:r>
              <a:rPr lang="ar-SA" sz="4000" dirty="0" smtClean="0"/>
              <a:t>قدرات جسمية وصحية مناسبة لعمله</a:t>
            </a:r>
          </a:p>
          <a:p>
            <a:pPr marL="514350" indent="-514350">
              <a:buFont typeface="+mj-cs"/>
              <a:buAutoNum type="arabic1Minus"/>
              <a:defRPr/>
            </a:pPr>
            <a:r>
              <a:rPr lang="ar-SA" sz="4000" dirty="0" smtClean="0"/>
              <a:t> اتزان انفعالي يكسبه القدرة على ضبط النفس </a:t>
            </a:r>
          </a:p>
          <a:p>
            <a:pPr marL="514350" indent="-514350">
              <a:buFont typeface="+mj-cs"/>
              <a:buAutoNum type="arabic1Minus"/>
              <a:defRPr/>
            </a:pPr>
            <a:r>
              <a:rPr lang="ar-SA" sz="4000" dirty="0" smtClean="0"/>
              <a:t> تنظيم معرفي , وذكاء اجتماعي </a:t>
            </a:r>
          </a:p>
          <a:p>
            <a:pPr marL="514350" indent="-514350">
              <a:buFont typeface="+mj-cs"/>
              <a:buAutoNum type="arabic1Minus"/>
              <a:defRPr/>
            </a:pPr>
            <a:r>
              <a:rPr lang="ar-SA" sz="4000" dirty="0" smtClean="0"/>
              <a:t> قيم اجتماعية تسمح له بالتحلي بالسمات الأخلاقية اللازمة لممارسة المهنة  </a:t>
            </a:r>
          </a:p>
          <a:p>
            <a:pPr>
              <a:defRPr/>
            </a:pPr>
            <a:endParaRPr lang="ar-SA" sz="3600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رابعاً أخصائي خدمة الفرد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50"/>
            <a:ext cx="8229600" cy="4533900"/>
          </a:xfrm>
        </p:spPr>
        <p:txBody>
          <a:bodyPr/>
          <a:lstStyle/>
          <a:p>
            <a:pPr>
              <a:defRPr/>
            </a:pPr>
            <a:r>
              <a:rPr lang="ar-SA" sz="4000" b="1" dirty="0" smtClean="0">
                <a:solidFill>
                  <a:srgbClr val="FF0000"/>
                </a:solidFill>
              </a:rPr>
              <a:t> 3- الأساس المهاري لأخصائي خدمة الفرد</a:t>
            </a:r>
          </a:p>
          <a:p>
            <a:pPr marL="742950" indent="-742950">
              <a:buFont typeface="+mj-cs"/>
              <a:buAutoNum type="arabic1Minus"/>
              <a:defRPr/>
            </a:pPr>
            <a:r>
              <a:rPr lang="ar-SA" sz="3600" b="1" dirty="0" smtClean="0">
                <a:solidFill>
                  <a:srgbClr val="00B050"/>
                </a:solidFill>
                <a:cs typeface="Arial" charset="0"/>
              </a:rPr>
              <a:t>مهارات إنسانية</a:t>
            </a:r>
          </a:p>
          <a:p>
            <a:pPr marL="742950" indent="-742950">
              <a:buFontTx/>
              <a:buChar char="-"/>
              <a:defRPr/>
            </a:pPr>
            <a:r>
              <a:rPr lang="ar-SA" sz="3600" b="1" dirty="0" smtClean="0"/>
              <a:t>حب العطاء  ( مساعدة العملاء )             </a:t>
            </a:r>
          </a:p>
          <a:p>
            <a:pPr marL="742950" indent="-742950">
              <a:buFontTx/>
              <a:buChar char="-"/>
              <a:defRPr/>
            </a:pPr>
            <a:r>
              <a:rPr lang="ar-SA" sz="3600" b="1" dirty="0" smtClean="0"/>
              <a:t>التسامح     ( التعاطف مع العملاء لظروفهم )</a:t>
            </a:r>
          </a:p>
          <a:p>
            <a:pPr marL="742950" indent="-742950">
              <a:buFontTx/>
              <a:buChar char="-"/>
              <a:defRPr/>
            </a:pPr>
            <a:r>
              <a:rPr lang="ar-SA" sz="3600" b="1" dirty="0" smtClean="0">
                <a:cs typeface="Arial" charset="0"/>
              </a:rPr>
              <a:t>التقمص الوجداني ( يضع نفسه موضع العميل )</a:t>
            </a:r>
          </a:p>
          <a:p>
            <a:pPr marL="742950" indent="-742950">
              <a:buFontTx/>
              <a:buChar char="-"/>
              <a:defRPr/>
            </a:pPr>
            <a:r>
              <a:rPr lang="ar-SA" sz="3600" b="1" dirty="0" smtClean="0"/>
              <a:t>الحساسية للمشاعر ( تفهم نبرات الصوت والإيماءات وتعبيرات الوجه ) </a:t>
            </a:r>
            <a:r>
              <a:rPr lang="ar-SA" sz="3600" b="1" dirty="0" smtClean="0">
                <a:cs typeface="Arial" charset="0"/>
              </a:rPr>
              <a:t>      </a:t>
            </a:r>
          </a:p>
          <a:p>
            <a:pPr marL="742950" indent="-742950">
              <a:buFontTx/>
              <a:buChar char="-"/>
              <a:defRPr/>
            </a:pPr>
            <a:endParaRPr lang="ar-SA" sz="3600" b="1" dirty="0" smtClean="0">
              <a:cs typeface="Arial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5888"/>
            <a:ext cx="7772400" cy="1039812"/>
          </a:xfrm>
        </p:spPr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رابعاً أخصائي خدمة الفرد</a:t>
            </a:r>
            <a:endParaRPr lang="en-US" dirty="0" smtClean="0">
              <a:solidFill>
                <a:srgbClr val="C00000"/>
              </a:solidFill>
            </a:endParaRP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393494"/>
            <a:ext cx="8610600" cy="4884762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ar-SA" sz="4700" b="1" dirty="0" smtClean="0">
                <a:solidFill>
                  <a:srgbClr val="FF0000"/>
                </a:solidFill>
              </a:rPr>
              <a:t>3- الأساس المهاري لأخصائي خدمة الفرد</a:t>
            </a:r>
          </a:p>
          <a:p>
            <a:pPr>
              <a:defRPr/>
            </a:pPr>
            <a:r>
              <a:rPr lang="ar-SA" sz="3600" b="1" dirty="0" smtClean="0">
                <a:solidFill>
                  <a:srgbClr val="00B050"/>
                </a:solidFill>
              </a:rPr>
              <a:t>ب - مهارات فنية</a:t>
            </a:r>
          </a:p>
          <a:p>
            <a:pPr marL="742950" indent="-742950">
              <a:buFont typeface="Wingdings" pitchFamily="2" charset="2"/>
              <a:buChar char="q"/>
              <a:defRPr/>
            </a:pPr>
            <a:r>
              <a:rPr lang="ar-SA" dirty="0" smtClean="0">
                <a:solidFill>
                  <a:srgbClr val="0070C0"/>
                </a:solidFill>
              </a:rPr>
              <a:t>مهارات إدراكية ( حسن الاستماع – دقة الملاحظة )</a:t>
            </a:r>
          </a:p>
          <a:p>
            <a:pPr marL="742950" indent="-742950">
              <a:buFont typeface="Wingdings" pitchFamily="2" charset="2"/>
              <a:buChar char="q"/>
              <a:defRPr/>
            </a:pPr>
            <a:r>
              <a:rPr lang="ar-SA" dirty="0" smtClean="0">
                <a:solidFill>
                  <a:srgbClr val="0070C0"/>
                </a:solidFill>
              </a:rPr>
              <a:t>مهارات تأثيرية (القدرة على التأثير في أفكار العميل)</a:t>
            </a:r>
          </a:p>
          <a:p>
            <a:pPr marL="742950" indent="-742950">
              <a:buFont typeface="Wingdings" pitchFamily="2" charset="2"/>
              <a:buChar char="q"/>
              <a:defRPr/>
            </a:pPr>
            <a:r>
              <a:rPr lang="ar-SA" dirty="0" smtClean="0">
                <a:solidFill>
                  <a:srgbClr val="0070C0"/>
                </a:solidFill>
              </a:rPr>
              <a:t>مهارات في الاتصال</a:t>
            </a:r>
          </a:p>
          <a:p>
            <a:pPr marL="742950" indent="-742950">
              <a:buFont typeface="Wingdings" pitchFamily="2" charset="2"/>
              <a:buChar char="q"/>
              <a:defRPr/>
            </a:pPr>
            <a:r>
              <a:rPr lang="ar-SA" dirty="0" smtClean="0">
                <a:solidFill>
                  <a:srgbClr val="0070C0"/>
                </a:solidFill>
              </a:rPr>
              <a:t> مهارات في استخدام العلاقة المهنية</a:t>
            </a:r>
          </a:p>
          <a:p>
            <a:pPr marL="742950" indent="-742950">
              <a:buFont typeface="Wingdings" pitchFamily="2" charset="2"/>
              <a:buChar char="q"/>
              <a:defRPr/>
            </a:pPr>
            <a:r>
              <a:rPr lang="ar-SA" dirty="0" smtClean="0">
                <a:solidFill>
                  <a:srgbClr val="0070C0"/>
                </a:solidFill>
              </a:rPr>
              <a:t> مهارة في جمع المعلومات </a:t>
            </a:r>
          </a:p>
          <a:p>
            <a:pPr marL="742950" indent="-742950">
              <a:buFont typeface="Wingdings" pitchFamily="2" charset="2"/>
              <a:buChar char="q"/>
              <a:defRPr/>
            </a:pPr>
            <a:r>
              <a:rPr lang="ar-SA" dirty="0" smtClean="0">
                <a:solidFill>
                  <a:srgbClr val="0070C0"/>
                </a:solidFill>
              </a:rPr>
              <a:t>مهارة في تشخيص المشكلة</a:t>
            </a:r>
          </a:p>
          <a:p>
            <a:pPr marL="742950" indent="-742950">
              <a:buFont typeface="Wingdings" pitchFamily="2" charset="2"/>
              <a:buChar char="q"/>
              <a:defRPr/>
            </a:pPr>
            <a:r>
              <a:rPr lang="ar-SA" dirty="0" smtClean="0">
                <a:solidFill>
                  <a:srgbClr val="0070C0"/>
                </a:solidFill>
              </a:rPr>
              <a:t>مهارة في تصميم خطة التدخل</a:t>
            </a:r>
          </a:p>
          <a:p>
            <a:pPr marL="742950" indent="-742950">
              <a:buFont typeface="Wingdings" pitchFamily="2" charset="2"/>
              <a:buChar char="q"/>
              <a:defRPr/>
            </a:pPr>
            <a:r>
              <a:rPr lang="ar-SA" dirty="0" smtClean="0">
                <a:solidFill>
                  <a:srgbClr val="0070C0"/>
                </a:solidFill>
              </a:rPr>
              <a:t>مهارة في التدخل العلاجي </a:t>
            </a:r>
          </a:p>
          <a:p>
            <a:pPr marL="742950" indent="-742950">
              <a:buFont typeface="Wingdings" pitchFamily="2" charset="2"/>
              <a:buChar char="q"/>
              <a:defRPr/>
            </a:pPr>
            <a:r>
              <a:rPr lang="ar-SA" dirty="0" smtClean="0">
                <a:solidFill>
                  <a:srgbClr val="0070C0"/>
                </a:solidFill>
              </a:rPr>
              <a:t> مهارة في التقويم</a:t>
            </a:r>
          </a:p>
          <a:p>
            <a:pPr marL="742950" indent="-742950">
              <a:buFont typeface="Wingdings" pitchFamily="2" charset="2"/>
              <a:buChar char="q"/>
              <a:defRPr/>
            </a:pPr>
            <a:endParaRPr lang="ar-SA" sz="3600" b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utoUpdateAnimBg="0"/>
      <p:bldP spid="32771" grpId="0" build="p" bldLvl="2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رابعاً أخصائي خدمة الفرد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28736"/>
            <a:ext cx="9001156" cy="4857784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ar-SA" sz="3600" b="1" dirty="0" smtClean="0">
                <a:solidFill>
                  <a:srgbClr val="FF0000"/>
                </a:solidFill>
              </a:rPr>
              <a:t>4- الالتزامات الأخلاقية </a:t>
            </a:r>
          </a:p>
          <a:p>
            <a:pPr marL="742950" indent="-742950">
              <a:lnSpc>
                <a:spcPct val="90000"/>
              </a:lnSpc>
              <a:buAutoNum type="arabic1Minus"/>
              <a:defRPr/>
            </a:pPr>
            <a:r>
              <a:rPr lang="ar-SA" sz="3600" b="1" dirty="0" smtClean="0">
                <a:solidFill>
                  <a:srgbClr val="7030A0"/>
                </a:solidFill>
              </a:rPr>
              <a:t>سلوك الأخصائي في عملية المساعدة</a:t>
            </a:r>
          </a:p>
          <a:p>
            <a:pPr marL="742950" indent="-742950">
              <a:lnSpc>
                <a:spcPct val="90000"/>
              </a:lnSpc>
              <a:buFontTx/>
              <a:buChar char="-"/>
              <a:defRPr/>
            </a:pPr>
            <a:r>
              <a:rPr lang="ar-SA" sz="3600" dirty="0" smtClean="0"/>
              <a:t>عدم  التورط في مواقف أخلاقية تتصل بالأمانة والشرف</a:t>
            </a:r>
          </a:p>
          <a:p>
            <a:pPr marL="742950" indent="-742950">
              <a:lnSpc>
                <a:spcPct val="90000"/>
              </a:lnSpc>
              <a:buFontTx/>
              <a:buChar char="-"/>
              <a:defRPr/>
            </a:pPr>
            <a:r>
              <a:rPr lang="ar-SA" sz="3600" dirty="0" smtClean="0"/>
              <a:t>التمييز بين السلوك المهني والنزعات الشخصية </a:t>
            </a:r>
          </a:p>
          <a:p>
            <a:pPr marL="742950" indent="-742950">
              <a:lnSpc>
                <a:spcPct val="90000"/>
              </a:lnSpc>
              <a:buFontTx/>
              <a:buChar char="-"/>
              <a:defRPr/>
            </a:pPr>
            <a:r>
              <a:rPr lang="ar-SA" sz="3600" dirty="0" smtClean="0"/>
              <a:t>تحمل مسئولية العمل الذي يؤديه</a:t>
            </a:r>
          </a:p>
          <a:p>
            <a:pPr marL="742950" indent="-742950">
              <a:lnSpc>
                <a:spcPct val="90000"/>
              </a:lnSpc>
              <a:buFontTx/>
              <a:buChar char="-"/>
              <a:defRPr/>
            </a:pPr>
            <a:r>
              <a:rPr lang="ar-SA" sz="3600" dirty="0" smtClean="0"/>
              <a:t>التزود بالعلم والمعرفة</a:t>
            </a:r>
          </a:p>
          <a:p>
            <a:pPr marL="742950" indent="-742950">
              <a:lnSpc>
                <a:spcPct val="90000"/>
              </a:lnSpc>
              <a:buFontTx/>
              <a:buChar char="-"/>
              <a:defRPr/>
            </a:pPr>
            <a:r>
              <a:rPr lang="ar-SA" sz="3600" dirty="0" smtClean="0"/>
              <a:t>عدم استغلال العلاقة المهنية في تحقيق منافع شخصية </a:t>
            </a:r>
          </a:p>
          <a:p>
            <a:pPr marL="742950" indent="-742950">
              <a:lnSpc>
                <a:spcPct val="90000"/>
              </a:lnSpc>
              <a:defRPr/>
            </a:pPr>
            <a:r>
              <a:rPr lang="ar-SA" sz="3600" dirty="0" smtClean="0"/>
              <a:t>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C00000"/>
                </a:solidFill>
              </a:rPr>
              <a:t>رابعاً أخصائي خدمة الفرد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428737"/>
            <a:ext cx="9001156" cy="4697428"/>
          </a:xfrm>
        </p:spPr>
        <p:txBody>
          <a:bodyPr/>
          <a:lstStyle/>
          <a:p>
            <a:pPr marL="742950" indent="-742950">
              <a:lnSpc>
                <a:spcPct val="90000"/>
              </a:lnSpc>
              <a:defRPr/>
            </a:pPr>
            <a:r>
              <a:rPr lang="ar-SA" sz="4000" b="1" dirty="0" smtClean="0">
                <a:solidFill>
                  <a:srgbClr val="FF0000"/>
                </a:solidFill>
              </a:rPr>
              <a:t>4- الالتزامات الأخلاقية </a:t>
            </a:r>
            <a:endParaRPr lang="ar-SA" sz="4000" dirty="0" smtClean="0"/>
          </a:p>
          <a:p>
            <a:pPr marL="742950" indent="-742950">
              <a:lnSpc>
                <a:spcPct val="90000"/>
              </a:lnSpc>
              <a:defRPr/>
            </a:pPr>
            <a:r>
              <a:rPr lang="ar-SA" sz="4000" b="1" dirty="0" smtClean="0">
                <a:solidFill>
                  <a:srgbClr val="7030A0"/>
                </a:solidFill>
              </a:rPr>
              <a:t>ب- </a:t>
            </a:r>
            <a:r>
              <a:rPr lang="ar-SA" b="1" dirty="0" smtClean="0">
                <a:solidFill>
                  <a:srgbClr val="7030A0"/>
                </a:solidFill>
              </a:rPr>
              <a:t>المسئولية الأخلاقية تجاه العملاء</a:t>
            </a:r>
          </a:p>
          <a:p>
            <a:pPr marL="742950" indent="-742950">
              <a:lnSpc>
                <a:spcPct val="90000"/>
              </a:lnSpc>
              <a:buFontTx/>
              <a:buChar char="-"/>
              <a:defRPr/>
            </a:pPr>
            <a:r>
              <a:rPr lang="ar-SA" sz="3600" dirty="0" smtClean="0"/>
              <a:t>الإخلاص في تقديم الخدمات</a:t>
            </a:r>
          </a:p>
          <a:p>
            <a:pPr marL="742950" indent="-742950">
              <a:lnSpc>
                <a:spcPct val="90000"/>
              </a:lnSpc>
              <a:buFontTx/>
              <a:buChar char="-"/>
              <a:defRPr/>
            </a:pPr>
            <a:r>
              <a:rPr lang="ar-SA" sz="3600" dirty="0" smtClean="0"/>
              <a:t>عدم التحيز ضد أي شخص على أساس الجنس أو النوع</a:t>
            </a:r>
          </a:p>
          <a:p>
            <a:pPr marL="742950" indent="-742950">
              <a:lnSpc>
                <a:spcPct val="90000"/>
              </a:lnSpc>
              <a:buFontTx/>
              <a:buChar char="-"/>
              <a:defRPr/>
            </a:pPr>
            <a:r>
              <a:rPr lang="ar-SA" sz="3600" dirty="0" smtClean="0"/>
              <a:t>إنهاء العلاقة المهنية  عند انتهاء عملية المساعدة </a:t>
            </a:r>
          </a:p>
          <a:p>
            <a:pPr marL="742950" indent="-742950">
              <a:lnSpc>
                <a:spcPct val="90000"/>
              </a:lnSpc>
              <a:buFontTx/>
              <a:buChar char="-"/>
              <a:defRPr/>
            </a:pPr>
            <a:r>
              <a:rPr lang="ar-SA" sz="3600" dirty="0" smtClean="0"/>
              <a:t>إعطاء العملاء حق تقرير المصير</a:t>
            </a:r>
          </a:p>
          <a:p>
            <a:pPr marL="742950" indent="-742950">
              <a:lnSpc>
                <a:spcPct val="90000"/>
              </a:lnSpc>
              <a:buFontTx/>
              <a:buChar char="-"/>
              <a:defRPr/>
            </a:pPr>
            <a:r>
              <a:rPr lang="ar-SA" sz="3600" dirty="0" smtClean="0"/>
              <a:t>احترام خصوصية العملاء </a:t>
            </a:r>
          </a:p>
          <a:p>
            <a:pPr marL="742950" indent="-742950">
              <a:lnSpc>
                <a:spcPct val="90000"/>
              </a:lnSpc>
              <a:defRPr/>
            </a:pPr>
            <a:endParaRPr lang="ar-SA" sz="3600" dirty="0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C00000"/>
                </a:solidFill>
              </a:rPr>
              <a:t>رابعاً أخصائي خدمة الفرد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indent="-742950">
              <a:lnSpc>
                <a:spcPct val="90000"/>
              </a:lnSpc>
              <a:defRPr/>
            </a:pPr>
            <a:r>
              <a:rPr lang="ar-SA" sz="4400" b="1" dirty="0" smtClean="0">
                <a:solidFill>
                  <a:srgbClr val="FF0000"/>
                </a:solidFill>
              </a:rPr>
              <a:t>4- الالتزامات الأخلاقية </a:t>
            </a:r>
            <a:endParaRPr lang="ar-SA" sz="4400" dirty="0" smtClean="0"/>
          </a:p>
          <a:p>
            <a:pPr marL="742950" indent="-742950">
              <a:lnSpc>
                <a:spcPct val="90000"/>
              </a:lnSpc>
              <a:defRPr/>
            </a:pPr>
            <a:r>
              <a:rPr lang="ar-SA" sz="4400" dirty="0" smtClean="0">
                <a:solidFill>
                  <a:srgbClr val="7030A0"/>
                </a:solidFill>
              </a:rPr>
              <a:t>ج- المسئولية الأخلاقية تجاه الزملاء</a:t>
            </a:r>
          </a:p>
          <a:p>
            <a:r>
              <a:rPr lang="ar-SA" sz="4000" dirty="0" smtClean="0"/>
              <a:t>- التعاون مع زملائه لتحقيق المصالح المهنية </a:t>
            </a:r>
          </a:p>
          <a:p>
            <a:r>
              <a:rPr lang="ar-SA" sz="4000" dirty="0" smtClean="0"/>
              <a:t>- المحافظة على أسرار الزملاء </a:t>
            </a:r>
          </a:p>
          <a:p>
            <a:pPr>
              <a:buFontTx/>
              <a:buChar char="-"/>
            </a:pPr>
            <a:r>
              <a:rPr lang="ar-SA" sz="4000" dirty="0" smtClean="0"/>
              <a:t>احترام أراء الزملاء</a:t>
            </a:r>
          </a:p>
          <a:p>
            <a:pPr>
              <a:buFontTx/>
              <a:buChar char="-"/>
            </a:pPr>
            <a:r>
              <a:rPr lang="ar-SA" sz="4000" dirty="0" smtClean="0"/>
              <a:t>مساعدة عملاء الزملاء في المواقف الطارئة</a:t>
            </a:r>
          </a:p>
          <a:p>
            <a:pPr>
              <a:buFontTx/>
              <a:buChar char="-"/>
            </a:pPr>
            <a:endParaRPr lang="ar-SA" dirty="0" smtClean="0"/>
          </a:p>
          <a:p>
            <a:pPr>
              <a:buFontTx/>
              <a:buChar char="-"/>
            </a:pPr>
            <a:endParaRPr lang="ar-SA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C00000"/>
                </a:solidFill>
              </a:rPr>
              <a:t>رابعاً أخصائي خدمة الفرد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indent="-742950">
              <a:lnSpc>
                <a:spcPct val="90000"/>
              </a:lnSpc>
              <a:defRPr/>
            </a:pPr>
            <a:r>
              <a:rPr lang="ar-SA" sz="4400" b="1" dirty="0" smtClean="0">
                <a:solidFill>
                  <a:srgbClr val="FF0000"/>
                </a:solidFill>
              </a:rPr>
              <a:t>4- الالتزامات الأخلاقية </a:t>
            </a:r>
            <a:endParaRPr lang="ar-SA" sz="4400" dirty="0" smtClean="0"/>
          </a:p>
          <a:p>
            <a:pPr marL="742950" indent="-742950">
              <a:lnSpc>
                <a:spcPct val="90000"/>
              </a:lnSpc>
              <a:defRPr/>
            </a:pPr>
            <a:r>
              <a:rPr lang="ar-SA" sz="4400" dirty="0" smtClean="0">
                <a:solidFill>
                  <a:srgbClr val="7030A0"/>
                </a:solidFill>
              </a:rPr>
              <a:t>د - المسئولية الأخلاقية تجاه المؤسسة</a:t>
            </a:r>
          </a:p>
          <a:p>
            <a:pPr marL="742950" indent="-742950">
              <a:lnSpc>
                <a:spcPct val="90000"/>
              </a:lnSpc>
              <a:buFontTx/>
              <a:buChar char="-"/>
              <a:defRPr/>
            </a:pPr>
            <a:r>
              <a:rPr lang="ar-SA" sz="4400" dirty="0" smtClean="0"/>
              <a:t>تحسين وتطوير أداء المؤسسة وسياستها</a:t>
            </a:r>
          </a:p>
          <a:p>
            <a:pPr marL="742950" indent="-742950">
              <a:lnSpc>
                <a:spcPct val="90000"/>
              </a:lnSpc>
              <a:buFontTx/>
              <a:buChar char="-"/>
              <a:defRPr/>
            </a:pPr>
            <a:r>
              <a:rPr lang="ar-SA" sz="4400" dirty="0" smtClean="0"/>
              <a:t>الحرص في استخدام موارد المؤسسة</a:t>
            </a:r>
          </a:p>
          <a:p>
            <a:pPr marL="742950" indent="-742950">
              <a:lnSpc>
                <a:spcPct val="90000"/>
              </a:lnSpc>
              <a:buFontTx/>
              <a:buChar char="-"/>
              <a:defRPr/>
            </a:pPr>
            <a:r>
              <a:rPr lang="ar-SA" sz="4400" dirty="0" smtClean="0"/>
              <a:t>الحرص على تقديم خدمات المؤسسة بكفاءة وفعالية</a:t>
            </a:r>
          </a:p>
          <a:p>
            <a:pPr marL="742950" indent="-742950">
              <a:lnSpc>
                <a:spcPct val="90000"/>
              </a:lnSpc>
              <a:buFontTx/>
              <a:buChar char="-"/>
              <a:defRPr/>
            </a:pPr>
            <a:endParaRPr lang="ar-SA" sz="4400" dirty="0" smtClean="0"/>
          </a:p>
          <a:p>
            <a:pPr marL="742950" indent="-742950">
              <a:lnSpc>
                <a:spcPct val="90000"/>
              </a:lnSpc>
              <a:defRPr/>
            </a:pPr>
            <a:endParaRPr lang="ar-SA" sz="4400" dirty="0" smtClean="0"/>
          </a:p>
          <a:p>
            <a:pPr marL="742950" indent="-742950">
              <a:lnSpc>
                <a:spcPct val="90000"/>
              </a:lnSpc>
              <a:defRPr/>
            </a:pPr>
            <a:endParaRPr lang="ar-SA" dirty="0" smtClean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C00000"/>
                </a:solidFill>
              </a:rPr>
              <a:t>رابعاً أخصائي خدمة الفرد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428737"/>
            <a:ext cx="9001156" cy="4697428"/>
          </a:xfrm>
        </p:spPr>
        <p:txBody>
          <a:bodyPr/>
          <a:lstStyle/>
          <a:p>
            <a:pPr marL="742950" indent="-742950">
              <a:lnSpc>
                <a:spcPct val="90000"/>
              </a:lnSpc>
              <a:defRPr/>
            </a:pPr>
            <a:r>
              <a:rPr lang="ar-SA" sz="4000" b="1" dirty="0" smtClean="0">
                <a:solidFill>
                  <a:srgbClr val="FF0000"/>
                </a:solidFill>
              </a:rPr>
              <a:t>4- الالتزامات الأخلاقية </a:t>
            </a:r>
            <a:endParaRPr lang="ar-SA" sz="4000" dirty="0" smtClean="0"/>
          </a:p>
          <a:p>
            <a:pPr marL="742950" indent="-742950">
              <a:lnSpc>
                <a:spcPct val="90000"/>
              </a:lnSpc>
              <a:defRPr/>
            </a:pPr>
            <a:r>
              <a:rPr lang="ar-SA" sz="4000" dirty="0" smtClean="0">
                <a:solidFill>
                  <a:srgbClr val="7030A0"/>
                </a:solidFill>
              </a:rPr>
              <a:t>هـ - </a:t>
            </a:r>
            <a:r>
              <a:rPr lang="ar-SA" sz="3600" dirty="0" smtClean="0">
                <a:solidFill>
                  <a:srgbClr val="7030A0"/>
                </a:solidFill>
              </a:rPr>
              <a:t>المسئولية الأخلاقية تجاه المهنة</a:t>
            </a:r>
          </a:p>
          <a:p>
            <a:pPr marL="742950" indent="-742950">
              <a:lnSpc>
                <a:spcPct val="90000"/>
              </a:lnSpc>
              <a:buFontTx/>
              <a:buChar char="-"/>
              <a:defRPr/>
            </a:pPr>
            <a:r>
              <a:rPr lang="ar-SA" sz="3600" dirty="0" smtClean="0"/>
              <a:t>حماية وتدعيم كرامة المهن</a:t>
            </a:r>
          </a:p>
          <a:p>
            <a:pPr marL="742950" indent="-742950">
              <a:lnSpc>
                <a:spcPct val="90000"/>
              </a:lnSpc>
              <a:buFontTx/>
              <a:buChar char="-"/>
              <a:defRPr/>
            </a:pPr>
            <a:r>
              <a:rPr lang="ar-SA" sz="3600" dirty="0" smtClean="0"/>
              <a:t>اتخاذ إجراءات مؤسسية ضد السلوك غير الأخلاقي</a:t>
            </a:r>
          </a:p>
          <a:p>
            <a:pPr marL="742950" indent="-742950">
              <a:lnSpc>
                <a:spcPct val="90000"/>
              </a:lnSpc>
              <a:buFontTx/>
              <a:buChar char="-"/>
              <a:defRPr/>
            </a:pPr>
            <a:r>
              <a:rPr lang="ar-SA" sz="3600" dirty="0" smtClean="0"/>
              <a:t>المساهمة في تطوير السياسات الاجتماعية المفيدة للمهنة</a:t>
            </a:r>
          </a:p>
          <a:p>
            <a:pPr marL="742950" indent="-742950">
              <a:lnSpc>
                <a:spcPct val="90000"/>
              </a:lnSpc>
              <a:buFontTx/>
              <a:buChar char="-"/>
              <a:defRPr/>
            </a:pPr>
            <a:r>
              <a:rPr lang="ar-SA" sz="3600" dirty="0" smtClean="0"/>
              <a:t>الاعتماد على المعارف المهنية  في ممارسة خدمة الفرد</a:t>
            </a:r>
          </a:p>
          <a:p>
            <a:pPr marL="742950" indent="-742950">
              <a:lnSpc>
                <a:spcPct val="90000"/>
              </a:lnSpc>
              <a:buFontTx/>
              <a:buChar char="-"/>
              <a:defRPr/>
            </a:pPr>
            <a:r>
              <a:rPr lang="ar-SA" sz="3600" dirty="0" smtClean="0"/>
              <a:t>المساهمة في بناء القاعدة المعرفية لخدمة الفرد </a:t>
            </a:r>
          </a:p>
          <a:p>
            <a:pPr marL="742950" indent="-742950">
              <a:lnSpc>
                <a:spcPct val="90000"/>
              </a:lnSpc>
              <a:buFontTx/>
              <a:buChar char="-"/>
              <a:defRPr/>
            </a:pPr>
            <a:endParaRPr lang="ar-SA" sz="3600" dirty="0" smtClean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C00000"/>
                </a:solidFill>
              </a:rPr>
              <a:t>رابعاً أخصائي خدمة الفرد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28596" y="1571612"/>
            <a:ext cx="8229600" cy="4525963"/>
          </a:xfrm>
        </p:spPr>
        <p:txBody>
          <a:bodyPr/>
          <a:lstStyle/>
          <a:p>
            <a:r>
              <a:rPr lang="ar-SA" sz="4400" b="1" dirty="0" smtClean="0">
                <a:solidFill>
                  <a:srgbClr val="FF0000"/>
                </a:solidFill>
              </a:rPr>
              <a:t>4- الالتزامات الأخلاقية </a:t>
            </a:r>
            <a:endParaRPr lang="ar-SA" sz="4400" b="1" dirty="0" smtClean="0">
              <a:solidFill>
                <a:srgbClr val="7030A0"/>
              </a:solidFill>
            </a:endParaRPr>
          </a:p>
          <a:p>
            <a:r>
              <a:rPr lang="ar-SA" sz="4400" b="1" dirty="0" smtClean="0">
                <a:solidFill>
                  <a:srgbClr val="7030A0"/>
                </a:solidFill>
              </a:rPr>
              <a:t>و- </a:t>
            </a:r>
            <a:r>
              <a:rPr lang="ar-SA" sz="4000" b="1" dirty="0" smtClean="0">
                <a:solidFill>
                  <a:srgbClr val="7030A0"/>
                </a:solidFill>
              </a:rPr>
              <a:t>المسئولية الأخلاقية تجاه المجتمع</a:t>
            </a:r>
          </a:p>
          <a:p>
            <a:pPr>
              <a:buFontTx/>
              <a:buChar char="-"/>
            </a:pPr>
            <a:r>
              <a:rPr lang="ar-SA" sz="4000" b="1" dirty="0" smtClean="0">
                <a:solidFill>
                  <a:srgbClr val="0070C0"/>
                </a:solidFill>
              </a:rPr>
              <a:t>يجب على الأخصائي ضمان وصول كل الموارد والخدمات إلى كل الأفراد الذين يحتاجونها</a:t>
            </a:r>
          </a:p>
          <a:p>
            <a:pPr>
              <a:buFontTx/>
              <a:buChar char="-"/>
            </a:pPr>
            <a:r>
              <a:rPr lang="ar-SA" sz="4000" b="1" dirty="0" smtClean="0">
                <a:solidFill>
                  <a:srgbClr val="0070C0"/>
                </a:solidFill>
              </a:rPr>
              <a:t>ويجب أن يسارع في تقديم الخدمات العاجلة في حالة الطوارئ </a:t>
            </a:r>
          </a:p>
          <a:p>
            <a:endParaRPr lang="ar-SA" sz="4400" b="1" dirty="0" smtClean="0">
              <a:solidFill>
                <a:srgbClr val="FF0000"/>
              </a:solidFill>
            </a:endParaRPr>
          </a:p>
          <a:p>
            <a:endParaRPr lang="ar-SA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165231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المحاضرة التمهيدية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9DCA7809943246987C296F52628793" ma:contentTypeVersion="0" ma:contentTypeDescription="Create a new document." ma:contentTypeScope="" ma:versionID="66248b1838ce988e3d1949362f485d5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A13A9A0C-CBD6-41F3-A75A-99682811E7E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9AA4854-023C-442B-BF0B-BFE67BD6A1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FA31ECFD-0FC7-4749-9C70-1BCB8B0CB385}">
  <ds:schemaRefs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المحاضرة التمهيدية</Template>
  <TotalTime>1904</TotalTime>
  <Words>862</Words>
  <Application>Microsoft Office PowerPoint</Application>
  <PresentationFormat>عرض على الشاشة (3:4)‏</PresentationFormat>
  <Paragraphs>142</Paragraphs>
  <Slides>21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21</vt:i4>
      </vt:variant>
    </vt:vector>
  </HeadingPairs>
  <TitlesOfParts>
    <vt:vector size="22" baseType="lpstr">
      <vt:lpstr>المحاضرة التمهيدية</vt:lpstr>
      <vt:lpstr>الشريحة 1</vt:lpstr>
      <vt:lpstr>المحاضرة السادسة  </vt:lpstr>
      <vt:lpstr>عناصر المحاضرة</vt:lpstr>
      <vt:lpstr>ثانياً المشكلة الفردية</vt:lpstr>
      <vt:lpstr>ثانياً المشكلة الفردية</vt:lpstr>
      <vt:lpstr>ثانياً المشكلة الفردية</vt:lpstr>
      <vt:lpstr>ثانياً المشكلة الفردية</vt:lpstr>
      <vt:lpstr>ثالثا المؤسسة</vt:lpstr>
      <vt:lpstr>ثالثا المؤسسة</vt:lpstr>
      <vt:lpstr>ثالثا المؤسسة</vt:lpstr>
      <vt:lpstr>رابعاً أخصائي خدمة الفرد</vt:lpstr>
      <vt:lpstr>رابعاً أخصائي خدمة الفرد</vt:lpstr>
      <vt:lpstr>رابعاً أخصائي خدمة الفرد</vt:lpstr>
      <vt:lpstr>رابعاً أخصائي خدمة الفرد</vt:lpstr>
      <vt:lpstr>رابعاً أخصائي خدمة الفرد</vt:lpstr>
      <vt:lpstr>رابعاً أخصائي خدمة الفرد</vt:lpstr>
      <vt:lpstr>رابعاً أخصائي خدمة الفرد</vt:lpstr>
      <vt:lpstr>رابعاً أخصائي خدمة الفرد</vt:lpstr>
      <vt:lpstr>رابعاً أخصائي خدمة الفرد</vt:lpstr>
      <vt:lpstr>رابعاً أخصائي خدمة الفرد</vt:lpstr>
      <vt:lpstr>الشريحة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Marwan</dc:creator>
  <cp:lastModifiedBy>ANAS BARAKAT</cp:lastModifiedBy>
  <cp:revision>209</cp:revision>
  <dcterms:created xsi:type="dcterms:W3CDTF">1601-01-01T00:00:00Z</dcterms:created>
  <dcterms:modified xsi:type="dcterms:W3CDTF">2012-10-19T07:23:09Z</dcterms:modified>
</cp:coreProperties>
</file>