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4"/>
  </p:notesMasterIdLst>
  <p:handoutMasterIdLst>
    <p:handoutMasterId r:id="rId25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92" r:id="rId12"/>
    <p:sldId id="280" r:id="rId13"/>
    <p:sldId id="281" r:id="rId14"/>
    <p:sldId id="290" r:id="rId15"/>
    <p:sldId id="291" r:id="rId16"/>
    <p:sldId id="282" r:id="rId17"/>
    <p:sldId id="278" r:id="rId18"/>
    <p:sldId id="283" r:id="rId19"/>
    <p:sldId id="284" r:id="rId20"/>
    <p:sldId id="273" r:id="rId21"/>
    <p:sldId id="285" r:id="rId22"/>
    <p:sldId id="288" r:id="rId23"/>
  </p:sldIdLst>
  <p:sldSz cx="9144000" cy="6858000" type="screen4x3"/>
  <p:notesSz cx="68087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8313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8313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313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392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839" y="4715153"/>
            <a:ext cx="4993111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313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خدمة الفرد والجماعة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البناء المعرفي والقيمي لخدمة الفرد 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357298"/>
            <a:ext cx="8715436" cy="4961901"/>
          </a:xfrm>
        </p:spPr>
        <p:txBody>
          <a:bodyPr numCol="1">
            <a:normAutofit fontScale="5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ar-SA" sz="6700" b="1" dirty="0" smtClean="0">
                <a:solidFill>
                  <a:srgbClr val="FF0000"/>
                </a:solidFill>
              </a:rPr>
              <a:t> أولأً البناء المعرفي </a:t>
            </a:r>
          </a:p>
          <a:p>
            <a:r>
              <a:rPr lang="ar-SA" sz="5100" b="1" dirty="0" smtClean="0"/>
              <a:t>1</a:t>
            </a:r>
            <a:r>
              <a:rPr lang="ar-SA" sz="5900" b="1" dirty="0" smtClean="0"/>
              <a:t>- القاعدة المعرفية للممارسة     </a:t>
            </a:r>
          </a:p>
          <a:p>
            <a:r>
              <a:rPr lang="ar-SA" sz="5900" b="1" dirty="0" smtClean="0"/>
              <a:t>2- المعارف المتصلة بمناهج البحث</a:t>
            </a:r>
          </a:p>
          <a:p>
            <a:r>
              <a:rPr lang="ar-SA" sz="5900" b="1" dirty="0" smtClean="0"/>
              <a:t>3- المعارف المتصلة بالمهن والعلوم الإنسانية</a:t>
            </a:r>
          </a:p>
          <a:p>
            <a:r>
              <a:rPr lang="ar-SA" sz="5900" b="1" dirty="0" smtClean="0"/>
              <a:t>4- المعارف ذات الصلة غير المباشرة   </a:t>
            </a:r>
          </a:p>
          <a:p>
            <a:pPr>
              <a:buFont typeface="Arial" pitchFamily="34" charset="0"/>
              <a:buChar char="•"/>
            </a:pPr>
            <a:r>
              <a:rPr lang="ar-SA" sz="6700" b="1" dirty="0" smtClean="0">
                <a:solidFill>
                  <a:srgbClr val="FF0000"/>
                </a:solidFill>
              </a:rPr>
              <a:t>ثانياً البناء القيمي </a:t>
            </a:r>
          </a:p>
          <a:p>
            <a:r>
              <a:rPr lang="ar-SA" sz="5900" b="1" dirty="0" smtClean="0"/>
              <a:t>1- احترام كرامة الفرد كإنسان   </a:t>
            </a:r>
          </a:p>
          <a:p>
            <a:r>
              <a:rPr lang="ar-SA" sz="5900" b="1" dirty="0" smtClean="0"/>
              <a:t>2- خصوصية الفرد         3- حق الفرد في تقرير مصيره </a:t>
            </a:r>
          </a:p>
          <a:p>
            <a:r>
              <a:rPr lang="ar-SA" sz="5900" b="1" dirty="0" smtClean="0"/>
              <a:t>4- التسامح والحب               5- مسئولية المجتمع </a:t>
            </a:r>
          </a:p>
          <a:p>
            <a:endParaRPr lang="ar-SA" sz="5100" b="1" dirty="0" smtClean="0"/>
          </a:p>
          <a:p>
            <a:pPr>
              <a:buFont typeface="Arial" pitchFamily="34" charset="0"/>
              <a:buChar char="•"/>
            </a:pPr>
            <a:endParaRPr lang="ar-SA" sz="5100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 أولأً البناء المعرفي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SA" sz="3600" b="1" dirty="0" smtClean="0"/>
              <a:t>1- القاعدة المعرفية </a:t>
            </a:r>
          </a:p>
          <a:p>
            <a:pPr>
              <a:buFontTx/>
              <a:buChar char="-"/>
              <a:defRPr/>
            </a:pPr>
            <a:r>
              <a:rPr lang="ar-SA" dirty="0" smtClean="0"/>
              <a:t>تحتل القاعدة المعرفية العلمية لممارسة خدمة الفرد أهمية كبيرة في التراث المهني فهي التي تستند عليها  ممارسات خدمة الفرد  وتكسبها الصفة العلمية </a:t>
            </a:r>
          </a:p>
          <a:p>
            <a:pPr>
              <a:buFontTx/>
              <a:buChar char="-"/>
              <a:defRPr/>
            </a:pPr>
            <a:r>
              <a:rPr lang="ar-SA" dirty="0" smtClean="0"/>
              <a:t>تعد هذه القاعدة المعرفية هى أداة الأخصائي الاجتماعي في مواجهة مشكلات العملاء </a:t>
            </a:r>
          </a:p>
          <a:p>
            <a:pPr>
              <a:buFontTx/>
              <a:buChar char="-"/>
              <a:defRPr/>
            </a:pPr>
            <a:r>
              <a:rPr lang="ar-SA" dirty="0" smtClean="0"/>
              <a:t>يعد الاهتمام بالقاعدة المعرفية شرطاً ضرورياً لنجاح عملية الممارسة في خدمة الفرد </a:t>
            </a:r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 أولأً البناء المعرفي 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428736"/>
            <a:ext cx="9144000" cy="4667264"/>
          </a:xfrm>
        </p:spPr>
        <p:txBody>
          <a:bodyPr/>
          <a:lstStyle/>
          <a:p>
            <a:r>
              <a:rPr lang="ar-SA" sz="3600" b="1" dirty="0" smtClean="0"/>
              <a:t>2- المعارف المتصلة بمناهج البحث</a:t>
            </a:r>
          </a:p>
          <a:p>
            <a:r>
              <a:rPr lang="ar-SA" sz="3800" b="1" dirty="0" smtClean="0"/>
              <a:t>تستند الممارسة في خدمة الفرد إلى مناهج وطرق البحث في: </a:t>
            </a:r>
          </a:p>
          <a:p>
            <a:pPr>
              <a:buFontTx/>
              <a:buChar char="-"/>
            </a:pPr>
            <a:r>
              <a:rPr lang="ar-SA" sz="3800" b="1" dirty="0" smtClean="0"/>
              <a:t>الحصول على البيانات والمعلومات التي تتصل بالعملاء حتى يتمكن الأخصائي من فهم مشكلات العملاء ومساعدتهم </a:t>
            </a:r>
          </a:p>
          <a:p>
            <a:pPr algn="ctr">
              <a:buFontTx/>
              <a:buChar char="-"/>
            </a:pPr>
            <a:r>
              <a:rPr lang="ar-SA" sz="3800" b="1" dirty="0" smtClean="0"/>
              <a:t>الاعتماد على مناهج البحث في تقييم نتائج التدخل العلاجي </a:t>
            </a:r>
          </a:p>
          <a:p>
            <a:pPr algn="ctr"/>
            <a:r>
              <a:rPr lang="ar-SA" sz="3800" b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 أولأً البناء المعرفي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3- المعارف المتصلة بالمهن والعلوم الإنسانية </a:t>
            </a:r>
          </a:p>
          <a:p>
            <a:pPr>
              <a:buFontTx/>
              <a:buChar char="-"/>
            </a:pPr>
            <a:r>
              <a:rPr lang="ar-SA" b="1" dirty="0" smtClean="0"/>
              <a:t>تشترك خدمة الفرد مع الإرشاد النفسي والطب النفسي والعلاج النفسي في تدعيم أداء الفرد لوظائفه الاجتماعية وتحقيق توافقه النفسي</a:t>
            </a:r>
          </a:p>
          <a:p>
            <a:pPr>
              <a:buFontTx/>
              <a:buChar char="-"/>
            </a:pPr>
            <a:r>
              <a:rPr lang="ar-SA" b="1" dirty="0" smtClean="0"/>
              <a:t>تستمد خدمة الفرد الكثير من معارفها النظرية من علم النفس فكثير من المداخل والنظريات العلمية التي توجه الممارسة في خدمة الفرد مستمدة من علم النفس بكافة فروعه </a:t>
            </a:r>
          </a:p>
          <a:p>
            <a:pPr algn="just">
              <a:defRPr/>
            </a:pPr>
            <a:r>
              <a:rPr lang="ar-SA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 أولأً البناء المعرفي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عناصر الاتفاق بين خدمة الفرد والعلاج النفسي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dirty="0" smtClean="0"/>
              <a:t>كلاهما عملية مساعدة تهدف إلى تحقيق الذات وحل المشكلات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dirty="0" smtClean="0"/>
              <a:t>المعلومات المطلوبة في دراسة الحالة واحدة لكل منهما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dirty="0" smtClean="0"/>
              <a:t>يشتركان في الأسس التي تقوم عليها عملية المساعدة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dirty="0" smtClean="0"/>
              <a:t>لكل منهما أهداف إستراتيجية وإنمائية ووقائية وعلاجية   </a:t>
            </a:r>
          </a:p>
          <a:p>
            <a:pPr>
              <a:defRPr/>
            </a:pPr>
            <a:endParaRPr lang="ar-SA" sz="3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 أولا البناء المعرفي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3600" b="1" dirty="0" smtClean="0">
                <a:solidFill>
                  <a:srgbClr val="FF0000"/>
                </a:solidFill>
              </a:rPr>
              <a:t>عناصر الاتفاق بين خدمة الفرد والإرشاد النفسي</a:t>
            </a:r>
          </a:p>
          <a:p>
            <a:pPr>
              <a:buFont typeface="Wingdings" pitchFamily="2" charset="2"/>
              <a:buChar char="Ø"/>
            </a:pPr>
            <a:r>
              <a:rPr lang="ar-SA" sz="3600" dirty="0" smtClean="0"/>
              <a:t>كلاهما خدمة ميدانية في مجال المشكلات الإنسانية</a:t>
            </a:r>
          </a:p>
          <a:p>
            <a:pPr>
              <a:buFont typeface="Wingdings" pitchFamily="2" charset="2"/>
              <a:buChar char="Ø"/>
            </a:pPr>
            <a:r>
              <a:rPr lang="ar-SA" sz="3600" dirty="0" smtClean="0"/>
              <a:t>كلاهما عملية مساعدة للفرد بهدف تحقيق التوافق النفسي </a:t>
            </a:r>
          </a:p>
          <a:p>
            <a:pPr>
              <a:buFont typeface="Wingdings" pitchFamily="2" charset="2"/>
              <a:buChar char="Ø"/>
            </a:pPr>
            <a:r>
              <a:rPr lang="ar-SA" sz="3600" dirty="0" smtClean="0"/>
              <a:t>كلاهما له إستراتيجية وقائية وعلاجية في نفس الوقت </a:t>
            </a:r>
          </a:p>
          <a:p>
            <a:pPr>
              <a:buFont typeface="Wingdings" pitchFamily="2" charset="2"/>
              <a:buChar char="Ø"/>
            </a:pPr>
            <a:r>
              <a:rPr lang="ar-SA" sz="3600" dirty="0" smtClean="0"/>
              <a:t> يستخدمان نظريات وأساليب مشتركة في الدراسة والتشخيص والعلاج والمتابعة والإنهاء والتقويم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 أولأً البناء المعرفي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4" y="1415960"/>
            <a:ext cx="8501093" cy="45339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ar-SA" sz="3900" dirty="0" smtClean="0"/>
              <a:t>علم الاجتماع وخدمة الفرد</a:t>
            </a:r>
          </a:p>
          <a:p>
            <a:pPr>
              <a:buFontTx/>
              <a:buChar char="-"/>
              <a:defRPr/>
            </a:pPr>
            <a:r>
              <a:rPr lang="ar-SA" sz="3900" dirty="0" smtClean="0"/>
              <a:t>يهتم علم الاجتماع بدراسة الفرد والجماعة , ولذلك يعد علما أساسيا في إعداد الأخصائي الاجتماعي </a:t>
            </a:r>
          </a:p>
          <a:p>
            <a:pPr>
              <a:buFontTx/>
              <a:buChar char="-"/>
              <a:defRPr/>
            </a:pPr>
            <a:r>
              <a:rPr lang="ar-SA" sz="3900" dirty="0" smtClean="0"/>
              <a:t>يهتم كل من علم الاجتماع وخدمة الفرد بدراسة السلوك الاجتماعي والمعايير الاجتماعية  , والأدوار الاجتماعية</a:t>
            </a:r>
          </a:p>
          <a:p>
            <a:pPr>
              <a:buFontTx/>
              <a:buChar char="-"/>
              <a:defRPr/>
            </a:pPr>
            <a:r>
              <a:rPr lang="ar-SA" sz="3900" dirty="0" smtClean="0"/>
              <a:t>تعتمد عملية المساعدة في خدمة الفرد على مفاهيم ونظريات أساسية في علم الاجتماع    </a:t>
            </a: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 أولأً البناء المعرفي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3600" dirty="0" smtClean="0"/>
              <a:t> 4- مجموعة المعارف ذات الصلة غير المباشرة بالممارسة في خدمة الفرد </a:t>
            </a:r>
          </a:p>
          <a:p>
            <a:pPr>
              <a:defRPr/>
            </a:pPr>
            <a:r>
              <a:rPr lang="ar-SA" sz="3600" dirty="0" smtClean="0"/>
              <a:t>ويقصد بها مجموعة متناثرة من المعارف التي تتصل بمهن أو علوم بعيدة عن عملية الممارسة مباشرة إلا أنها تفيد أخصائي </a:t>
            </a:r>
            <a:r>
              <a:rPr lang="ar-SA" sz="3600" smtClean="0"/>
              <a:t>خدمة الفرد </a:t>
            </a:r>
            <a:r>
              <a:rPr lang="ar-SA" sz="3600" dirty="0" smtClean="0"/>
              <a:t>في فهم مشكلات العملاء مثل التشريعات العمالية التي ترتبط بالعمال , والانثربولوجيا , والعلوم البيولوجية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 أولأً البناء المعرفي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4- مجموعة المعارف ذات الصلة غير المباشرة بالممارسة في خدمة الفرد</a:t>
            </a:r>
          </a:p>
          <a:p>
            <a:pPr marL="514350" indent="-514350">
              <a:buAutoNum type="arabic1Minus"/>
            </a:pPr>
            <a:r>
              <a:rPr lang="ar-SA" dirty="0" smtClean="0"/>
              <a:t>الانثربولوجيا وتشترك مع خدمة الفرد في الاهتمام بشخصية الفرد والمجال البيئي والثقافي والاجتماعي الذي يعيش فيه </a:t>
            </a:r>
          </a:p>
          <a:p>
            <a:pPr marL="514350" indent="-514350">
              <a:buAutoNum type="arabic1Minus"/>
            </a:pPr>
            <a:r>
              <a:rPr lang="ar-SA" dirty="0" smtClean="0"/>
              <a:t>العلوم البيولوجية </a:t>
            </a:r>
          </a:p>
          <a:p>
            <a:pPr marL="514350" indent="-514350"/>
            <a:r>
              <a:rPr lang="ar-SA" dirty="0" smtClean="0"/>
              <a:t>- تضيف العلوم البيولوجية إطاراً عريضاً لفهم الإنسان ككائن حي له خصائصه وسماته </a:t>
            </a:r>
          </a:p>
          <a:p>
            <a:pPr marL="514350" indent="-514350"/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 أولأً البناء المعرفي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428737"/>
            <a:ext cx="9001156" cy="4697428"/>
          </a:xfrm>
        </p:spPr>
        <p:txBody>
          <a:bodyPr/>
          <a:lstStyle/>
          <a:p>
            <a:r>
              <a:rPr lang="ar-SA" sz="3600" dirty="0" smtClean="0"/>
              <a:t>4- مجموعة المعارف ذات الصلة غير المباشرة بالممارسة في خدمة الفرد</a:t>
            </a:r>
          </a:p>
          <a:p>
            <a:pPr marL="514350" indent="-514350">
              <a:buFontTx/>
              <a:buChar char="-"/>
            </a:pPr>
            <a:r>
              <a:rPr lang="ar-SA" sz="3600" dirty="0" smtClean="0"/>
              <a:t>تمدنا العلوم البيولوجية  بكيفية أداء الجسم الإنساني لوظائفه </a:t>
            </a:r>
          </a:p>
          <a:p>
            <a:pPr marL="514350" indent="-514350">
              <a:buFontTx/>
              <a:buChar char="-"/>
            </a:pPr>
            <a:r>
              <a:rPr lang="ar-SA" sz="3600" dirty="0" smtClean="0"/>
              <a:t>تمدنا العلوم البيولوجية بالمعرفة حول مراحل النمو الجسمي وتطوره ومشكلاته وعلاقة ذلك بتوافق الفرد مع بيئته</a:t>
            </a:r>
          </a:p>
          <a:p>
            <a:pPr marL="514350" indent="-514350"/>
            <a:r>
              <a:rPr lang="ar-SA" sz="3600" dirty="0" smtClean="0">
                <a:solidFill>
                  <a:srgbClr val="FF0000"/>
                </a:solidFill>
              </a:rPr>
              <a:t>وهذه المعارف لابد أن يحيط بها أخصائي خدمة الفرد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ثانياً البناء القيمي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715436" cy="4533900"/>
          </a:xfrm>
        </p:spPr>
        <p:txBody>
          <a:bodyPr/>
          <a:lstStyle/>
          <a:p>
            <a:r>
              <a:rPr lang="ar-SA" b="1" dirty="0" smtClean="0"/>
              <a:t>1- احترام كرامة الفرد كإنسان   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لكل فرد أن يعامل باحترام وكرامة في المواقف المختلفة لتعامل الأخصائي معه بغض النظر عن حالته الاقتصادية أو الصحية أو النفسية أو العقلية 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ويمثل احترام العميل كانسان قيمة محورية في خدمة الفرد</a:t>
            </a:r>
          </a:p>
          <a:p>
            <a:pPr algn="ctr">
              <a:defRPr/>
            </a:pPr>
            <a:r>
              <a:rPr lang="ar-SA" sz="3600" dirty="0" smtClean="0"/>
              <a:t>- تعد الفردية والتقبل والتوجيه الذاتي والسرية كمفاهيم  لعملية المساعدة في خدمة الفرد ترجمة فعلية وتجسيد حي لهذه القيمة</a:t>
            </a:r>
          </a:p>
          <a:p>
            <a:pPr>
              <a:buFontTx/>
              <a:buChar char="-"/>
              <a:defRPr/>
            </a:pP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ثانياً البناء القيمي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SA" dirty="0" smtClean="0"/>
              <a:t>2</a:t>
            </a:r>
            <a:r>
              <a:rPr lang="ar-SA" sz="3600" b="1" dirty="0" smtClean="0"/>
              <a:t>- خصوصية الفرد </a:t>
            </a:r>
          </a:p>
          <a:p>
            <a:pPr>
              <a:buFontTx/>
              <a:buChar char="-"/>
              <a:defRPr/>
            </a:pPr>
            <a:r>
              <a:rPr lang="ar-SA" sz="3600" b="1" dirty="0" smtClean="0"/>
              <a:t>بالرغم من وجود احتياجات إنسانية عامة ومشتركة بين البشر إلا أن لكل فرد ذاتيته التي تميزه عن الآخرين </a:t>
            </a:r>
          </a:p>
          <a:p>
            <a:pPr>
              <a:buFontTx/>
              <a:buChar char="-"/>
              <a:defRPr/>
            </a:pPr>
            <a:r>
              <a:rPr lang="ar-SA" sz="3600" b="1" dirty="0" smtClean="0"/>
              <a:t>يجب أخذ هذه الذاتية فى الاعتبار عند التعامل مع العملاء في ضوء ظروفهم وقدراتهم الخاصة وإمكاناتهم </a:t>
            </a: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ثانياً البناء القيمي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4400" b="1" dirty="0" smtClean="0"/>
              <a:t>3- حق الفرد في تقرير مصيره </a:t>
            </a:r>
          </a:p>
          <a:p>
            <a:pPr>
              <a:buFontTx/>
              <a:buChar char="-"/>
              <a:defRPr/>
            </a:pPr>
            <a:r>
              <a:rPr lang="ar-SA" sz="4000" b="1" dirty="0" smtClean="0"/>
              <a:t>لكل فرد الحق في أن يعيش حياته بطريقته الخاصة بشرط ألا يعتدي على حياة الآخرين </a:t>
            </a:r>
          </a:p>
          <a:p>
            <a:pPr>
              <a:buFontTx/>
              <a:buChar char="-"/>
              <a:defRPr/>
            </a:pPr>
            <a:r>
              <a:rPr lang="ar-SA" sz="4000" b="1" dirty="0" smtClean="0"/>
              <a:t>لكل فرد الحق في اتخاذ القرارت الخاصة به </a:t>
            </a:r>
          </a:p>
          <a:p>
            <a:pPr>
              <a:buFontTx/>
              <a:buChar char="-"/>
              <a:defRPr/>
            </a:pPr>
            <a:r>
              <a:rPr lang="ar-SA" sz="4000" b="1" dirty="0" smtClean="0"/>
              <a:t>يجب على الأخصائي ألا يفرض معاييره السلوكية وأهدافه على العميل </a:t>
            </a:r>
          </a:p>
          <a:p>
            <a:pPr>
              <a:buFontTx/>
              <a:buChar char="-"/>
              <a:defRPr/>
            </a:pPr>
            <a:endParaRPr lang="ar-SA" sz="4000" b="1" dirty="0" smtClean="0"/>
          </a:p>
          <a:p>
            <a:pPr>
              <a:buFontTx/>
              <a:buChar char="-"/>
              <a:defRPr/>
            </a:pPr>
            <a:endParaRPr lang="ar-SA" sz="4000" b="1" dirty="0" smtClean="0"/>
          </a:p>
          <a:p>
            <a:pPr>
              <a:defRPr/>
            </a:pPr>
            <a:endParaRPr lang="ar-SA" sz="6500" dirty="0" smtClean="0"/>
          </a:p>
          <a:p>
            <a:pPr>
              <a:buFontTx/>
              <a:buChar char="-"/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ثانياً البناء القيمي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sz="4400" b="1" dirty="0" smtClean="0"/>
              <a:t>3- حق الفرد في تقرير مصيره </a:t>
            </a:r>
          </a:p>
          <a:p>
            <a:pPr>
              <a:buFontTx/>
              <a:buChar char="-"/>
              <a:defRPr/>
            </a:pPr>
            <a:r>
              <a:rPr lang="ar-SA" sz="3600" b="1" dirty="0" smtClean="0"/>
              <a:t>يجب على الأخصائي ألا يفرض الحلول التي يعتقد أنها ضرورية للتغلب على مشاكل العميل</a:t>
            </a:r>
          </a:p>
          <a:p>
            <a:pPr>
              <a:buFontTx/>
              <a:buChar char="-"/>
              <a:defRPr/>
            </a:pPr>
            <a:r>
              <a:rPr lang="ar-SA" sz="3600" b="1" dirty="0" smtClean="0"/>
              <a:t>يجب على الأخصائي احترام حق العميل في اتخاذ القرارت التي يرى أنها ملائمة لظروفه , وتخطيط أسلوب حياته بنفسه</a:t>
            </a:r>
          </a:p>
          <a:p>
            <a:pPr algn="ctr">
              <a:buFontTx/>
              <a:buChar char="-"/>
              <a:defRPr/>
            </a:pPr>
            <a:r>
              <a:rPr lang="ar-SA" sz="3600" b="1" dirty="0" smtClean="0"/>
              <a:t> يؤدي اتخاذ العميل لقراراته بنفسه إلي تنمية شخصيته </a:t>
            </a:r>
          </a:p>
          <a:p>
            <a:pPr>
              <a:defRPr/>
            </a:pPr>
            <a:endParaRPr lang="ar-SA" sz="4000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ثانياً البناء القيمي 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ar-SA" sz="4800" b="1" dirty="0" smtClean="0"/>
              <a:t>4- التسامح والحب</a:t>
            </a:r>
          </a:p>
          <a:p>
            <a:pPr>
              <a:buFontTx/>
              <a:buChar char="-"/>
              <a:defRPr/>
            </a:pPr>
            <a:r>
              <a:rPr lang="ar-SA" sz="3600" b="1" dirty="0" smtClean="0"/>
              <a:t>ترفض خدمة الفرد السادية وغيرها من الأفكار التي تنادي بتعذيب الفرد وتحميله وحده المسئولية عن الموقف الذي يواجهه</a:t>
            </a:r>
          </a:p>
          <a:p>
            <a:pPr>
              <a:buFontTx/>
              <a:buChar char="-"/>
              <a:defRPr/>
            </a:pPr>
            <a:r>
              <a:rPr lang="ar-SA" sz="3600" b="1" dirty="0" smtClean="0"/>
              <a:t>تؤمن خدمة الفرد بان سلوك الإنسان ومواقفه هى استجابة حتمية لضغوط واقعة على الفرد سواء من داخله أو من خارجه</a:t>
            </a:r>
          </a:p>
          <a:p>
            <a:pPr algn="ctr">
              <a:buFontTx/>
              <a:buChar char="-"/>
              <a:defRPr/>
            </a:pPr>
            <a:r>
              <a:rPr lang="ar-SA" sz="3600" b="1" dirty="0" smtClean="0"/>
              <a:t>تؤمن خدمة الفرد بان خصائص الفرد الوراثية قيد أبدي على الفرد منذ ولادته ولاحيلة له فيه   </a:t>
            </a: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ثانياً البناء القيمي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36"/>
            <a:ext cx="9001156" cy="4857784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5- مسئول</a:t>
            </a:r>
          </a:p>
          <a:p>
            <a:pPr>
              <a:lnSpc>
                <a:spcPct val="90000"/>
              </a:lnSpc>
              <a:defRPr/>
            </a:pPr>
            <a:r>
              <a:rPr lang="ar-SA" sz="4000" dirty="0" err="1" smtClean="0"/>
              <a:t>ية</a:t>
            </a:r>
            <a:r>
              <a:rPr lang="ar-SA" sz="4000" dirty="0" smtClean="0"/>
              <a:t> المجتمع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يعد وجود معوقات تواجه الإنسان في أدائه الاجتماعي يؤدي إلى عدم قدرته على ممارسة وظائفه الاجتماعية 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تتمثل مسئولية المجتمع في  ضرورة سعى المجتمع بأجهزته وهيئاته المختلفة لإزالة أي معوقات أو صعوبات تقف في طريق تأكيد الفرد لذاته 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تؤدي  مساعدة المجتمع للأفراد في التغلب على مشكلاتهم إلى إطلاق قدراتهم لتحسين أدائهم الاجتماعي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1689</TotalTime>
  <Words>833</Words>
  <Application>Microsoft Office PowerPoint</Application>
  <PresentationFormat>عرض على الشاشة (3:4)‏</PresentationFormat>
  <Paragraphs>110</Paragraphs>
  <Slides>19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المحاضرة التمهيدية</vt:lpstr>
      <vt:lpstr>الشريحة 1</vt:lpstr>
      <vt:lpstr>المحاضرة السابعة</vt:lpstr>
      <vt:lpstr>عناصر المحاضرة</vt:lpstr>
      <vt:lpstr> أولأً البناء المعرفي </vt:lpstr>
      <vt:lpstr> أولأً البناء المعرفي </vt:lpstr>
      <vt:lpstr> أولأً البناء المعرفي </vt:lpstr>
      <vt:lpstr> أولأً البناء المعرفي </vt:lpstr>
      <vt:lpstr> أولا البناء المعرفي </vt:lpstr>
      <vt:lpstr> أولأً البناء المعرفي </vt:lpstr>
      <vt:lpstr> أولأً البناء المعرفي </vt:lpstr>
      <vt:lpstr> أولأً البناء المعرفي </vt:lpstr>
      <vt:lpstr> أولأً البناء المعرفي </vt:lpstr>
      <vt:lpstr>ثانياً البناء القيمي </vt:lpstr>
      <vt:lpstr>ثانياً البناء القيمي </vt:lpstr>
      <vt:lpstr>ثانياً البناء القيمي </vt:lpstr>
      <vt:lpstr>ثانياً البناء القيمي </vt:lpstr>
      <vt:lpstr>ثانياً البناء القيمي </vt:lpstr>
      <vt:lpstr>ثانياً البناء القيمي 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180</cp:revision>
  <dcterms:created xsi:type="dcterms:W3CDTF">1601-01-01T00:00:00Z</dcterms:created>
  <dcterms:modified xsi:type="dcterms:W3CDTF">2012-11-08T09:56:27Z</dcterms:modified>
</cp:coreProperties>
</file>