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33"/>
  </p:notesMasterIdLst>
  <p:handoutMasterIdLst>
    <p:handoutMasterId r:id="rId34"/>
  </p:handoutMasterIdLst>
  <p:sldIdLst>
    <p:sldId id="286" r:id="rId5"/>
    <p:sldId id="287" r:id="rId6"/>
    <p:sldId id="289" r:id="rId7"/>
    <p:sldId id="276" r:id="rId8"/>
    <p:sldId id="269" r:id="rId9"/>
    <p:sldId id="277" r:id="rId10"/>
    <p:sldId id="279" r:id="rId11"/>
    <p:sldId id="280" r:id="rId12"/>
    <p:sldId id="281" r:id="rId13"/>
    <p:sldId id="282" r:id="rId14"/>
    <p:sldId id="278" r:id="rId15"/>
    <p:sldId id="283" r:id="rId16"/>
    <p:sldId id="284" r:id="rId17"/>
    <p:sldId id="273" r:id="rId18"/>
    <p:sldId id="285" r:id="rId19"/>
    <p:sldId id="290" r:id="rId20"/>
    <p:sldId id="291" r:id="rId21"/>
    <p:sldId id="292" r:id="rId22"/>
    <p:sldId id="293" r:id="rId23"/>
    <p:sldId id="294" r:id="rId24"/>
    <p:sldId id="295" r:id="rId25"/>
    <p:sldId id="296" r:id="rId26"/>
    <p:sldId id="297" r:id="rId27"/>
    <p:sldId id="298" r:id="rId28"/>
    <p:sldId id="299" r:id="rId29"/>
    <p:sldId id="300" r:id="rId30"/>
    <p:sldId id="301" r:id="rId31"/>
    <p:sldId id="288" r:id="rId32"/>
  </p:sldIdLst>
  <p:sldSz cx="9144000" cy="6858000" type="screen4x3"/>
  <p:notesSz cx="68087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8313" y="0"/>
            <a:ext cx="2950475"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23925" y="744538"/>
            <a:ext cx="4960938"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7839" y="4715153"/>
            <a:ext cx="4993111"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8313" y="9430306"/>
            <a:ext cx="2950475"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الثامنة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المفاهيم الأساسية وموجهات الممارسة المهنية لطريقة خدمة الجماعة </a:t>
            </a:r>
            <a:endParaRPr lang="en-US"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a:bodyPr>
          <a:lstStyle/>
          <a:p>
            <a:r>
              <a:rPr lang="ar-SA" sz="4000" b="1" dirty="0" smtClean="0"/>
              <a:t> </a:t>
            </a:r>
            <a:r>
              <a:rPr lang="ar-SA" sz="4000" dirty="0" smtClean="0"/>
              <a:t>أولا : المفاهيم الأساسية في طريقة خدمة الجماعة </a:t>
            </a:r>
            <a:endParaRPr lang="en-US" sz="4000" dirty="0" smtClean="0"/>
          </a:p>
          <a:p>
            <a:r>
              <a:rPr lang="ar-SA" sz="4000" dirty="0" smtClean="0"/>
              <a:t>ثانيا : مفهوم طريقة خدمة الجماعة </a:t>
            </a:r>
            <a:endParaRPr lang="en-US" sz="4000" dirty="0" smtClean="0"/>
          </a:p>
          <a:p>
            <a:r>
              <a:rPr lang="ar-SA" sz="4000" dirty="0" smtClean="0"/>
              <a:t>ثالثا : أهداف طريقة خدمة الجماعة </a:t>
            </a:r>
            <a:endParaRPr lang="ar-SA" sz="4000" b="1" dirty="0" smtClean="0"/>
          </a:p>
          <a:p>
            <a:pPr algn="ct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 </a:t>
            </a:r>
            <a:r>
              <a:rPr lang="ar-SA" dirty="0" smtClean="0"/>
              <a:t>أولا : المفاهيم الأساسية في طريقة خدمة الجماعة </a:t>
            </a:r>
            <a:endParaRPr lang="en-US" dirty="0" smtClean="0"/>
          </a:p>
        </p:txBody>
      </p:sp>
      <p:sp>
        <p:nvSpPr>
          <p:cNvPr id="3" name="Content Placeholder 2"/>
          <p:cNvSpPr>
            <a:spLocks noGrp="1"/>
          </p:cNvSpPr>
          <p:nvPr>
            <p:ph idx="1"/>
          </p:nvPr>
        </p:nvSpPr>
        <p:spPr/>
        <p:txBody>
          <a:bodyPr>
            <a:noAutofit/>
          </a:bodyPr>
          <a:lstStyle/>
          <a:p>
            <a:pPr lvl="0"/>
            <a:r>
              <a:rPr lang="ar-SA" sz="3600" b="1" u="sng" dirty="0" smtClean="0"/>
              <a:t>أخصائي الجماعة :</a:t>
            </a:r>
            <a:endParaRPr lang="en-US" sz="3600" dirty="0" smtClean="0"/>
          </a:p>
          <a:p>
            <a:pPr lvl="0"/>
            <a:r>
              <a:rPr lang="ar-SA" sz="3600" dirty="0" smtClean="0"/>
              <a:t>وهو الشخص الذي يتم إعداده علميا ومهنيا في الكليات والمعاهد المتخصصة في الخدمة الاجتماعية </a:t>
            </a:r>
            <a:endParaRPr lang="en-US" sz="3600" dirty="0" smtClean="0"/>
          </a:p>
          <a:p>
            <a:pPr lvl="0"/>
            <a:r>
              <a:rPr lang="ar-SA" sz="3600" b="1" u="sng" dirty="0" smtClean="0"/>
              <a:t>أهداف الجماعة : </a:t>
            </a:r>
            <a:endParaRPr lang="en-US" sz="3600" dirty="0" smtClean="0"/>
          </a:p>
          <a:p>
            <a:r>
              <a:rPr lang="ar-SA" sz="3600" dirty="0" smtClean="0"/>
              <a:t>هى كافة الرغبات التي يسعى الأخصائي والجماعة للوصول إليها من خلال خطة واضحة تتضمن برامج يقوم الأخصائي بمساعدة الجماعة في وضعها وتنفيذها </a:t>
            </a:r>
            <a:endParaRPr lang="ar-SA" sz="36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pPr>
              <a:defRPr/>
            </a:pPr>
            <a:r>
              <a:rPr lang="ar-SA" b="1" dirty="0" smtClean="0"/>
              <a:t> </a:t>
            </a:r>
            <a:r>
              <a:rPr lang="ar-SA" dirty="0" smtClean="0"/>
              <a:t>أولا : المفاهيم الأساسية في طريقة خدمة الجماعة </a:t>
            </a:r>
            <a:endParaRPr lang="en-US" dirty="0" smtClean="0">
              <a:solidFill>
                <a:srgbClr val="C00000"/>
              </a:solidFill>
            </a:endParaRPr>
          </a:p>
        </p:txBody>
      </p:sp>
      <p:sp>
        <p:nvSpPr>
          <p:cNvPr id="28675" name="Rectangle 3"/>
          <p:cNvSpPr>
            <a:spLocks noGrp="1" noChangeArrowheads="1"/>
          </p:cNvSpPr>
          <p:nvPr>
            <p:ph idx="1"/>
          </p:nvPr>
        </p:nvSpPr>
        <p:spPr>
          <a:xfrm>
            <a:off x="0" y="1524000"/>
            <a:ext cx="9144000" cy="4572000"/>
          </a:xfrm>
        </p:spPr>
        <p:txBody>
          <a:bodyPr/>
          <a:lstStyle/>
          <a:p>
            <a:pPr lvl="0"/>
            <a:r>
              <a:rPr lang="ar-SA" sz="3400" b="1" u="sng" dirty="0" smtClean="0"/>
              <a:t>تكوين الجماعة : </a:t>
            </a:r>
            <a:endParaRPr lang="en-US" sz="3400" dirty="0" smtClean="0"/>
          </a:p>
          <a:p>
            <a:pPr lvl="0"/>
            <a:r>
              <a:rPr lang="ar-SA" sz="3400" dirty="0" smtClean="0"/>
              <a:t>الأسلوب الذي تستخدمه المؤسسات في انضمام الأعضاء للجماعة أو في تشكيل الجماعات </a:t>
            </a:r>
            <a:endParaRPr lang="en-US" sz="3400" dirty="0" smtClean="0"/>
          </a:p>
          <a:p>
            <a:pPr lvl="0"/>
            <a:r>
              <a:rPr lang="ar-SA" sz="3400" b="1" u="sng" dirty="0" smtClean="0"/>
              <a:t>العضوية في الجماعة :</a:t>
            </a:r>
            <a:endParaRPr lang="en-US" sz="3400" dirty="0" smtClean="0"/>
          </a:p>
          <a:p>
            <a:pPr lvl="0"/>
            <a:r>
              <a:rPr lang="ar-SA" sz="3400" dirty="0" smtClean="0"/>
              <a:t>يكون الانضمام إلى الجماعة بناءاً على شروط المؤسسة ، وتمثل العضوية حجم الجماعة الذي يختلف من جماعة إلى أخري </a:t>
            </a:r>
            <a:endParaRPr lang="en-US" sz="3400" dirty="0" smtClean="0"/>
          </a:p>
          <a:p>
            <a:pPr lvl="0"/>
            <a:r>
              <a:rPr lang="ar-SA" sz="3400" dirty="0" smtClean="0"/>
              <a:t>وقد تظل العضوية مفتوحة أو تحدد بوقت معين</a:t>
            </a:r>
            <a:endParaRPr lang="en-US" sz="3400" dirty="0" smtClean="0"/>
          </a:p>
          <a:p>
            <a:pPr>
              <a:buClr>
                <a:schemeClr val="tx1"/>
              </a:buClr>
              <a:defRPr/>
            </a:pPr>
            <a:endParaRPr lang="ar-SA" sz="3600"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57200" y="1428737"/>
            <a:ext cx="8229600" cy="4697428"/>
          </a:xfrm>
        </p:spPr>
        <p:txBody>
          <a:bodyPr/>
          <a:lstStyle/>
          <a:p>
            <a:pPr lvl="0"/>
            <a:r>
              <a:rPr lang="ar-SA" sz="3600" b="1" u="sng" dirty="0" smtClean="0"/>
              <a:t>عضو الجماعة :</a:t>
            </a:r>
            <a:endParaRPr lang="en-US" sz="3600" dirty="0" smtClean="0"/>
          </a:p>
          <a:p>
            <a:pPr lvl="0"/>
            <a:r>
              <a:rPr lang="ar-SA" sz="3600" dirty="0" smtClean="0"/>
              <a:t>هو الفرد الذي ينضم للجماعة بناء على رغبته الشخصية أو بطريقة إجبارية ويشترك في أعمالها المختلفة ويلتزم بشروطها </a:t>
            </a:r>
            <a:endParaRPr lang="en-US" sz="3600" dirty="0" smtClean="0"/>
          </a:p>
          <a:p>
            <a:pPr lvl="0"/>
            <a:r>
              <a:rPr lang="ar-SA" sz="3600" b="1" u="sng" dirty="0" smtClean="0"/>
              <a:t>تفاعل الجماعة :</a:t>
            </a:r>
            <a:endParaRPr lang="en-US" sz="3600" dirty="0" smtClean="0"/>
          </a:p>
          <a:p>
            <a:pPr lvl="0"/>
            <a:r>
              <a:rPr lang="ar-SA" sz="3600" dirty="0" smtClean="0"/>
              <a:t>وهو كافة الأنشطة والأفعال وردودها والعلاقات من خلال أدوار معينة يقوم بها الأعضاء في إطار أهداف الجماعة وشروطها </a:t>
            </a:r>
            <a:endParaRPr lang="en-US" sz="3600" dirty="0" smtClean="0"/>
          </a:p>
          <a:p>
            <a:r>
              <a:rPr lang="ar-SA" sz="3600" dirty="0" smtClean="0"/>
              <a:t> </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28625" y="1428750"/>
            <a:ext cx="8229600" cy="4533900"/>
          </a:xfrm>
        </p:spPr>
        <p:txBody>
          <a:bodyPr>
            <a:normAutofit fontScale="85000" lnSpcReduction="10000"/>
          </a:bodyPr>
          <a:lstStyle/>
          <a:p>
            <a:pPr lvl="0"/>
            <a:r>
              <a:rPr lang="ar-SA" b="1" u="sng" dirty="0" smtClean="0"/>
              <a:t>العلاقة المهنية في خدمة الجماعة :</a:t>
            </a:r>
            <a:endParaRPr lang="en-US" dirty="0" smtClean="0"/>
          </a:p>
          <a:p>
            <a:pPr lvl="0"/>
            <a:r>
              <a:rPr lang="ar-SA" dirty="0" smtClean="0"/>
              <a:t>هى الرابطة التي تتكون بين الأخصائي وأعضاء الجماعة </a:t>
            </a:r>
            <a:endParaRPr lang="en-US" dirty="0" smtClean="0"/>
          </a:p>
          <a:p>
            <a:pPr lvl="0"/>
            <a:r>
              <a:rPr lang="ar-SA" dirty="0" smtClean="0"/>
              <a:t>وغرضها الأساسي مساعدة الأعضاء والجماعة على تحقيق الهدف الجماعي ، وبناء الثقة والاحترام والحرية </a:t>
            </a:r>
            <a:endParaRPr lang="en-US" dirty="0" smtClean="0"/>
          </a:p>
          <a:p>
            <a:pPr lvl="0"/>
            <a:r>
              <a:rPr lang="ar-SA" b="1" u="sng" dirty="0" smtClean="0"/>
              <a:t>قيادة الجماعة : </a:t>
            </a:r>
            <a:endParaRPr lang="en-US" dirty="0" smtClean="0"/>
          </a:p>
          <a:p>
            <a:pPr lvl="0"/>
            <a:r>
              <a:rPr lang="ar-SA" dirty="0" smtClean="0"/>
              <a:t>وهى عملية توجيه الأعضاء والجماعة ومساعدتهم خلال المواقف المختلفة </a:t>
            </a:r>
            <a:endParaRPr lang="en-US" dirty="0" smtClean="0"/>
          </a:p>
          <a:p>
            <a:pPr lvl="0"/>
            <a:r>
              <a:rPr lang="ar-SA" dirty="0" smtClean="0"/>
              <a:t>وينتخب القائد في إطار نظام لائحة الجماعة التي ينتمي إليها والتي تحدد شروطه  </a:t>
            </a:r>
            <a:endParaRPr lang="en-US" dirty="0" smtClean="0"/>
          </a:p>
          <a:p>
            <a:pPr lvl="0"/>
            <a:r>
              <a:rPr lang="ar-SA" dirty="0" smtClean="0"/>
              <a:t>يساعد الأخصائي القائد منذ قيامه بمسئولياته القيادية</a:t>
            </a:r>
            <a:endParaRPr lang="en-US" dirty="0" smtClean="0"/>
          </a:p>
          <a:p>
            <a:r>
              <a:rPr lang="ar-SA"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28625" y="1415960"/>
            <a:ext cx="8229600" cy="4533900"/>
          </a:xfrm>
        </p:spPr>
        <p:txBody>
          <a:bodyPr>
            <a:normAutofit fontScale="92500" lnSpcReduction="10000"/>
          </a:bodyPr>
          <a:lstStyle/>
          <a:p>
            <a:pPr lvl="0"/>
            <a:r>
              <a:rPr lang="ar-SA" sz="4000" b="1" u="sng" dirty="0" smtClean="0"/>
              <a:t>مهام الجماعة :</a:t>
            </a:r>
            <a:endParaRPr lang="en-US" sz="4000" dirty="0" smtClean="0"/>
          </a:p>
          <a:p>
            <a:pPr lvl="0"/>
            <a:r>
              <a:rPr lang="ar-SA" sz="4000" dirty="0" smtClean="0"/>
              <a:t>يشترط في المهام :</a:t>
            </a:r>
            <a:endParaRPr lang="en-US" sz="4000" dirty="0" smtClean="0"/>
          </a:p>
          <a:p>
            <a:pPr lvl="0">
              <a:buFont typeface="Wingdings" pitchFamily="2" charset="2"/>
              <a:buChar char="q"/>
            </a:pPr>
            <a:r>
              <a:rPr lang="ar-SA" sz="4000" dirty="0" smtClean="0"/>
              <a:t>تحديد هدف المهمة </a:t>
            </a:r>
            <a:endParaRPr lang="en-US" sz="4000" dirty="0" smtClean="0"/>
          </a:p>
          <a:p>
            <a:pPr lvl="0">
              <a:buFont typeface="Wingdings" pitchFamily="2" charset="2"/>
              <a:buChar char="q"/>
            </a:pPr>
            <a:r>
              <a:rPr lang="ar-SA" sz="4000" dirty="0" smtClean="0"/>
              <a:t>تحديد إجراءات المهمة </a:t>
            </a:r>
            <a:endParaRPr lang="en-US" sz="4000" dirty="0" smtClean="0"/>
          </a:p>
          <a:p>
            <a:pPr lvl="0">
              <a:buFont typeface="Wingdings" pitchFamily="2" charset="2"/>
              <a:buChar char="q"/>
            </a:pPr>
            <a:r>
              <a:rPr lang="ar-SA" sz="4000" dirty="0" smtClean="0"/>
              <a:t>ارتباط المهمة بالأدوار التي يقوم بها الأعضاء </a:t>
            </a:r>
            <a:endParaRPr lang="en-US" sz="4000" dirty="0" smtClean="0"/>
          </a:p>
          <a:p>
            <a:pPr lvl="0">
              <a:buFont typeface="Wingdings" pitchFamily="2" charset="2"/>
              <a:buChar char="q"/>
            </a:pPr>
            <a:r>
              <a:rPr lang="ar-SA" sz="4000" dirty="0" smtClean="0"/>
              <a:t>تحديد مجال زمني للمهام </a:t>
            </a:r>
            <a:endParaRPr lang="en-US" sz="4000" dirty="0" smtClean="0"/>
          </a:p>
          <a:p>
            <a:pPr lvl="0">
              <a:buFont typeface="Wingdings" pitchFamily="2" charset="2"/>
              <a:buChar char="q"/>
            </a:pPr>
            <a:r>
              <a:rPr lang="ar-SA" sz="4000" dirty="0" smtClean="0"/>
              <a:t>توفير متطلبات أداء المهام </a:t>
            </a:r>
            <a:endParaRPr lang="en-US" sz="4000" dirty="0" smtClean="0"/>
          </a:p>
          <a:p>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28625" y="1395059"/>
            <a:ext cx="8229600" cy="4533900"/>
          </a:xfrm>
        </p:spPr>
        <p:txBody>
          <a:bodyPr>
            <a:normAutofit fontScale="77500" lnSpcReduction="20000"/>
          </a:bodyPr>
          <a:lstStyle/>
          <a:p>
            <a:pPr lvl="0"/>
            <a:r>
              <a:rPr lang="ar-SA" sz="3600" dirty="0" smtClean="0"/>
              <a:t> </a:t>
            </a:r>
            <a:r>
              <a:rPr lang="ar-SA" sz="3600" b="1" u="sng" dirty="0" smtClean="0"/>
              <a:t>الجماعة الفرعية :</a:t>
            </a:r>
            <a:endParaRPr lang="en-US" sz="3600" dirty="0" smtClean="0"/>
          </a:p>
          <a:p>
            <a:pPr lvl="0"/>
            <a:r>
              <a:rPr lang="ar-SA" sz="4600" dirty="0" smtClean="0"/>
              <a:t>- تتكون في الجماعة مجموعات صغيرة من اثنين أو أكثر يطلق عليها الجماعات الفرعية </a:t>
            </a:r>
            <a:endParaRPr lang="en-US" sz="4600" dirty="0" smtClean="0"/>
          </a:p>
          <a:p>
            <a:pPr lvl="0"/>
            <a:r>
              <a:rPr lang="ar-SA" sz="4600" dirty="0" smtClean="0"/>
              <a:t>- قد يكون السبب هو إشباع حاجات مشتركة كالحصول على المكانة الواضحة </a:t>
            </a:r>
            <a:endParaRPr lang="en-US" sz="4600" dirty="0" smtClean="0"/>
          </a:p>
          <a:p>
            <a:pPr lvl="0"/>
            <a:r>
              <a:rPr lang="ar-SA" sz="4600" dirty="0" smtClean="0"/>
              <a:t>- يتعامل الأخصائي مع هؤلاء الأفراد بالأساليب المختلفة من أجل تفاعلهم وإدماجهم في الحياة الاجتماعية </a:t>
            </a:r>
            <a:endParaRPr lang="en-US" sz="4600" dirty="0" smtClean="0"/>
          </a:p>
          <a:p>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142844" y="1466868"/>
            <a:ext cx="8858311" cy="4533900"/>
          </a:xfrm>
        </p:spPr>
        <p:txBody>
          <a:bodyPr/>
          <a:lstStyle/>
          <a:p>
            <a:pPr lvl="0"/>
            <a:r>
              <a:rPr lang="ar-SA" b="1" u="sng" dirty="0" smtClean="0"/>
              <a:t>مبادئ خدمة الجماعة :</a:t>
            </a:r>
            <a:endParaRPr lang="en-US" dirty="0" smtClean="0"/>
          </a:p>
          <a:p>
            <a:pPr lvl="0"/>
            <a:r>
              <a:rPr lang="ar-SA" dirty="0" smtClean="0"/>
              <a:t>وهى الحقائق التي تستند على المعرفة ونتائج البحث العلمي وكذلك الخبرات ، حيث تتفاعل تلك المكونات مع بعضها مكونة للمفاهيم التي تصبح من الموجهات الأساسية للممارسة المهنية </a:t>
            </a:r>
            <a:endParaRPr lang="en-US" dirty="0" smtClean="0"/>
          </a:p>
          <a:p>
            <a:pPr lvl="0"/>
            <a:r>
              <a:rPr lang="ar-SA" b="1" u="sng" dirty="0" smtClean="0"/>
              <a:t>البرنامج في خدمة الجماعة : </a:t>
            </a:r>
            <a:endParaRPr lang="en-US" dirty="0" smtClean="0"/>
          </a:p>
          <a:p>
            <a:pPr lvl="0"/>
            <a:r>
              <a:rPr lang="ar-SA" dirty="0" smtClean="0"/>
              <a:t>ويعبر عن كافة الأفعال والأعمال المرتبطة بحاجات الأعضاء والجماعة التي تمارس بانتظام </a:t>
            </a:r>
            <a:endParaRPr lang="en-US" dirty="0" smtClean="0"/>
          </a:p>
          <a:p>
            <a:pPr lvl="0"/>
            <a:r>
              <a:rPr lang="ar-SA" dirty="0" smtClean="0"/>
              <a:t>ويهدف إلى تحقيق هدف جماعي متفق عليه في بداية الحياة الجماعية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p:txBody>
          <a:bodyPr>
            <a:normAutofit fontScale="85000" lnSpcReduction="10000"/>
          </a:bodyPr>
          <a:lstStyle/>
          <a:p>
            <a:pPr lvl="0"/>
            <a:r>
              <a:rPr lang="ar-SA" sz="3600" b="1" u="sng" dirty="0" smtClean="0"/>
              <a:t>المشكلة الجماعية :</a:t>
            </a:r>
            <a:endParaRPr lang="en-US" sz="3600" dirty="0" smtClean="0"/>
          </a:p>
          <a:p>
            <a:pPr lvl="0"/>
            <a:r>
              <a:rPr lang="ar-SA" sz="3600" dirty="0" smtClean="0"/>
              <a:t>هى تفاعل مجموعة من العوامل النفسية والاجتماعية والثقافية الصادرة عن الأعضاء والجماعة وقد يشترك فيها الأخصائي</a:t>
            </a:r>
            <a:endParaRPr lang="en-US" sz="3600" dirty="0" smtClean="0"/>
          </a:p>
          <a:p>
            <a:r>
              <a:rPr lang="ar-SA" sz="3600" dirty="0" smtClean="0"/>
              <a:t>وينتج من هذا التفاعل آثار ومظاهر فكرية وسلوكيه تتطلب التدخل المهني للأخصائي </a:t>
            </a:r>
            <a:endParaRPr lang="en-US" sz="3600" dirty="0" smtClean="0"/>
          </a:p>
          <a:p>
            <a:pPr lvl="0"/>
            <a:r>
              <a:rPr lang="ar-SA" sz="3600" b="1" u="sng" dirty="0" smtClean="0"/>
              <a:t>وسائل التعبير :</a:t>
            </a:r>
            <a:endParaRPr lang="en-US" sz="3600" dirty="0" smtClean="0"/>
          </a:p>
          <a:p>
            <a:pPr lvl="0"/>
            <a:r>
              <a:rPr lang="ar-SA" sz="3600" dirty="0" smtClean="0"/>
              <a:t>هى الأدوات التي تستخدم للتعبير عن حاجات الأفراد ورغباتهم </a:t>
            </a:r>
            <a:endParaRPr lang="en-US" sz="3600" dirty="0" smtClean="0"/>
          </a:p>
          <a:p>
            <a:r>
              <a:rPr lang="ar-SA" sz="3600" dirty="0" smtClean="0"/>
              <a:t>وتظهر وسائل التعبير في شكل أنشطة كالرحلات والمعارض ، أو في شكل وسيلة اتصال كالنشرات </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normAutofit fontScale="55000" lnSpcReduction="20000"/>
          </a:bodyPr>
          <a:lstStyle/>
          <a:p>
            <a:pPr lvl="0"/>
            <a:r>
              <a:rPr lang="ar-SA" sz="7200" b="1" u="sng" dirty="0" smtClean="0"/>
              <a:t>ديناميكية الجماعة :</a:t>
            </a:r>
            <a:endParaRPr lang="en-US" sz="7200" dirty="0" smtClean="0"/>
          </a:p>
          <a:p>
            <a:pPr lvl="0"/>
            <a:r>
              <a:rPr lang="ar-SA" sz="7200" dirty="0" smtClean="0"/>
              <a:t>هى كافة العوامل المؤثرة الصادرة من الأعضاء والجماعة والأخصائي وغيرها من المصادر التي يمكن أن تؤدي إلى نمو الجماعة أو عدم نموها</a:t>
            </a:r>
            <a:endParaRPr lang="en-US" sz="7200" dirty="0" smtClean="0"/>
          </a:p>
          <a:p>
            <a:pPr lvl="0"/>
            <a:r>
              <a:rPr lang="ar-SA" sz="7200" b="1" u="sng" dirty="0" smtClean="0"/>
              <a:t>نمو الجماعة :</a:t>
            </a:r>
            <a:endParaRPr lang="en-US" sz="7200" dirty="0" smtClean="0"/>
          </a:p>
          <a:p>
            <a:pPr lvl="0"/>
            <a:r>
              <a:rPr lang="ar-SA" sz="7200" dirty="0" smtClean="0"/>
              <a:t>ويعبر عن الجوانب البنائية التي توصلت إليها الجماعة من خلال مراحل حياتها المختلف</a:t>
            </a:r>
            <a:endParaRPr lang="en-US" sz="7200" dirty="0" smtClean="0"/>
          </a:p>
          <a:p>
            <a:r>
              <a:rPr lang="en-US" sz="7200" dirty="0" smtClean="0"/>
              <a:t> </a:t>
            </a:r>
          </a:p>
          <a:p>
            <a:pPr>
              <a:defRPr/>
            </a:pPr>
            <a:endParaRPr lang="ar-SA" sz="6500" dirty="0" smtClean="0"/>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lvl="0"/>
            <a:r>
              <a:rPr lang="ar-SA" dirty="0" smtClean="0"/>
              <a:t> - </a:t>
            </a:r>
            <a:r>
              <a:rPr lang="ar-SA" sz="2800" b="1" u="sng" dirty="0" smtClean="0"/>
              <a:t>النموذج في خدمة الجماعة :</a:t>
            </a:r>
            <a:endParaRPr lang="en-US" sz="2800" dirty="0" smtClean="0"/>
          </a:p>
          <a:p>
            <a:pPr lvl="0"/>
            <a:r>
              <a:rPr lang="ar-SA" dirty="0" smtClean="0"/>
              <a:t>هو إطار ذهني يتكون في ذهن الباحث أو الممارس يرغب في تطبيقه في الواقع الفعلي من خلال الممارسة المهنية لطريقة العمل مع الجماعات </a:t>
            </a:r>
            <a:endParaRPr lang="en-US" dirty="0" smtClean="0"/>
          </a:p>
          <a:p>
            <a:pPr lvl="0"/>
            <a:r>
              <a:rPr lang="ar-SA" dirty="0" smtClean="0"/>
              <a:t>يتكون النموذج من المكونات الآتية :</a:t>
            </a:r>
            <a:endParaRPr lang="en-US" dirty="0" smtClean="0"/>
          </a:p>
          <a:p>
            <a:pPr lvl="0"/>
            <a:r>
              <a:rPr lang="ar-SA" dirty="0" smtClean="0"/>
              <a:t>- الأهداف الأساسية </a:t>
            </a:r>
            <a:endParaRPr lang="en-US" dirty="0" smtClean="0"/>
          </a:p>
          <a:p>
            <a:pPr lvl="0"/>
            <a:r>
              <a:rPr lang="ar-SA" dirty="0" smtClean="0"/>
              <a:t>- المفاهيم والحقائق </a:t>
            </a:r>
            <a:endParaRPr lang="en-US" dirty="0" smtClean="0"/>
          </a:p>
          <a:p>
            <a:r>
              <a:rPr lang="ar-SA" dirty="0" smtClean="0"/>
              <a:t>- أهم المبادئ والمهارات </a:t>
            </a:r>
            <a:endParaRPr lang="ar-SA" dirty="0" smtClean="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b="1" dirty="0" smtClean="0"/>
              <a:t> </a:t>
            </a:r>
            <a:r>
              <a:rPr lang="ar-SA" sz="3600" dirty="0" smtClean="0"/>
              <a:t>أولا : المفاهيم الأساسية في طريقة خدمة الجماعة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77500" lnSpcReduction="20000"/>
          </a:bodyPr>
          <a:lstStyle/>
          <a:p>
            <a:pPr lvl="0"/>
            <a:r>
              <a:rPr lang="ar-SA" sz="4800" b="1" u="sng" dirty="0" smtClean="0"/>
              <a:t>النموذج في خدمة الجماعة</a:t>
            </a:r>
            <a:endParaRPr lang="ar-SA" sz="4800" dirty="0" smtClean="0"/>
          </a:p>
          <a:p>
            <a:pPr lvl="0">
              <a:buFont typeface="Wingdings" pitchFamily="2" charset="2"/>
              <a:buChar char="§"/>
            </a:pPr>
            <a:r>
              <a:rPr lang="ar-SA" sz="4800" dirty="0" smtClean="0"/>
              <a:t>الأدوار التي سوف يؤديها الأعضاء والجماعة </a:t>
            </a:r>
            <a:endParaRPr lang="en-US" sz="4800" dirty="0" smtClean="0"/>
          </a:p>
          <a:p>
            <a:pPr lvl="0">
              <a:buFont typeface="Wingdings" pitchFamily="2" charset="2"/>
              <a:buChar char="§"/>
            </a:pPr>
            <a:r>
              <a:rPr lang="ar-SA" sz="4800" dirty="0" smtClean="0"/>
              <a:t>أدوار وسلوكيات الأخصائي </a:t>
            </a:r>
            <a:endParaRPr lang="en-US" sz="4800" dirty="0" smtClean="0"/>
          </a:p>
          <a:p>
            <a:pPr lvl="0">
              <a:buFont typeface="Wingdings" pitchFamily="2" charset="2"/>
              <a:buChar char="§"/>
            </a:pPr>
            <a:r>
              <a:rPr lang="ar-SA" sz="4800" dirty="0" smtClean="0"/>
              <a:t>الإجراءات التي سوف تتبع </a:t>
            </a:r>
            <a:endParaRPr lang="en-US" sz="4800" dirty="0" smtClean="0"/>
          </a:p>
          <a:p>
            <a:pPr lvl="0">
              <a:buFont typeface="Wingdings" pitchFamily="2" charset="2"/>
              <a:buChar char="§"/>
            </a:pPr>
            <a:r>
              <a:rPr lang="ar-SA" sz="4800" dirty="0" smtClean="0"/>
              <a:t>التوقعات التي يمكن مواجهتها </a:t>
            </a:r>
            <a:endParaRPr lang="en-US" sz="4800" dirty="0" smtClean="0"/>
          </a:p>
          <a:p>
            <a:pPr lvl="0">
              <a:buFont typeface="Wingdings" pitchFamily="2" charset="2"/>
              <a:buChar char="§"/>
            </a:pPr>
            <a:r>
              <a:rPr lang="ar-SA" sz="4800" dirty="0" smtClean="0"/>
              <a:t>الموارد والإمكانيات </a:t>
            </a:r>
            <a:endParaRPr lang="en-US" sz="4800" dirty="0" smtClean="0"/>
          </a:p>
          <a:p>
            <a:pPr lvl="0">
              <a:buFont typeface="Wingdings" pitchFamily="2" charset="2"/>
              <a:buChar char="§"/>
            </a:pPr>
            <a:r>
              <a:rPr lang="ar-SA" sz="4800" dirty="0" smtClean="0"/>
              <a:t>المجال الزمني والمكاني </a:t>
            </a:r>
            <a:endParaRPr lang="en-US" sz="4800" dirty="0" smtClean="0"/>
          </a:p>
          <a:p>
            <a:pPr lvl="0">
              <a:buFont typeface="Wingdings" pitchFamily="2" charset="2"/>
              <a:buChar char="§"/>
            </a:pPr>
            <a:r>
              <a:rPr lang="ar-SA" sz="4800" dirty="0" smtClean="0"/>
              <a:t>كيفية تقويم ماتم القيام به</a:t>
            </a:r>
            <a:endParaRPr lang="en-US" sz="4800" dirty="0" smtClean="0"/>
          </a:p>
          <a:p>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771">
                                            <p:txEl>
                                              <p:pRg st="4" end="4"/>
                                            </p:txEl>
                                          </p:spTgt>
                                        </p:tgtEl>
                                        <p:attrNameLst>
                                          <p:attrName>style.visibility</p:attrName>
                                        </p:attrNameLst>
                                      </p:cBhvr>
                                      <p:to>
                                        <p:strVal val="visible"/>
                                      </p:to>
                                    </p:set>
                                    <p:anim calcmode="lin" valueType="num">
                                      <p:cBhvr additive="base">
                                        <p:cTn id="37" dur="500" fill="hold"/>
                                        <p:tgtEl>
                                          <p:spTgt spid="3277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27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2771">
                                            <p:txEl>
                                              <p:pRg st="5" end="5"/>
                                            </p:txEl>
                                          </p:spTgt>
                                        </p:tgtEl>
                                        <p:attrNameLst>
                                          <p:attrName>style.visibility</p:attrName>
                                        </p:attrNameLst>
                                      </p:cBhvr>
                                      <p:to>
                                        <p:strVal val="visible"/>
                                      </p:to>
                                    </p:set>
                                    <p:anim calcmode="lin" valueType="num">
                                      <p:cBhvr additive="base">
                                        <p:cTn id="43" dur="500" fill="hold"/>
                                        <p:tgtEl>
                                          <p:spTgt spid="3277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27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2771">
                                            <p:txEl>
                                              <p:pRg st="6" end="6"/>
                                            </p:txEl>
                                          </p:spTgt>
                                        </p:tgtEl>
                                        <p:attrNameLst>
                                          <p:attrName>style.visibility</p:attrName>
                                        </p:attrNameLst>
                                      </p:cBhvr>
                                      <p:to>
                                        <p:strVal val="visible"/>
                                      </p:to>
                                    </p:set>
                                    <p:anim calcmode="lin" valueType="num">
                                      <p:cBhvr additive="base">
                                        <p:cTn id="49" dur="500" fill="hold"/>
                                        <p:tgtEl>
                                          <p:spTgt spid="3277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277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2771">
                                            <p:txEl>
                                              <p:pRg st="7" end="7"/>
                                            </p:txEl>
                                          </p:spTgt>
                                        </p:tgtEl>
                                        <p:attrNameLst>
                                          <p:attrName>style.visibility</p:attrName>
                                        </p:attrNameLst>
                                      </p:cBhvr>
                                      <p:to>
                                        <p:strVal val="visible"/>
                                      </p:to>
                                    </p:set>
                                    <p:anim calcmode="lin" valueType="num">
                                      <p:cBhvr additive="base">
                                        <p:cTn id="55" dur="500" fill="hold"/>
                                        <p:tgtEl>
                                          <p:spTgt spid="32771">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277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 </a:t>
            </a:r>
            <a:r>
              <a:rPr lang="ar-SA" dirty="0" smtClean="0"/>
              <a:t>أولا : المفاهيم الأساسية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214282" y="1428736"/>
            <a:ext cx="8786874" cy="4857784"/>
          </a:xfrm>
        </p:spPr>
        <p:txBody>
          <a:bodyPr/>
          <a:lstStyle/>
          <a:p>
            <a:pPr lvl="0"/>
            <a:r>
              <a:rPr lang="ar-SA" b="1" u="sng" dirty="0" smtClean="0"/>
              <a:t>الموقف الجماعي :</a:t>
            </a:r>
            <a:endParaRPr lang="en-US" dirty="0" smtClean="0"/>
          </a:p>
          <a:p>
            <a:pPr lvl="0"/>
            <a:r>
              <a:rPr lang="ar-SA" dirty="0" smtClean="0"/>
              <a:t>هو إطار زمني معين يعبر فيه الأعضاء والأخصائي والجماعة عن جوانب واضحة في شكل أفكار واتجاهات وسلوكيات معينة مشتركة أو خاصة بعضو معين أو مجموعة أعضاء </a:t>
            </a:r>
            <a:endParaRPr lang="en-US" dirty="0" smtClean="0"/>
          </a:p>
          <a:p>
            <a:pPr lvl="0"/>
            <a:r>
              <a:rPr lang="ar-SA" b="1" u="sng" dirty="0" smtClean="0"/>
              <a:t>التسجيل في خدمة الجماعة :</a:t>
            </a:r>
            <a:endParaRPr lang="en-US" dirty="0" smtClean="0"/>
          </a:p>
          <a:p>
            <a:pPr lvl="0"/>
            <a:r>
              <a:rPr lang="ar-SA" dirty="0" smtClean="0"/>
              <a:t>التسجيل هو تدوين وحفظ البيانات والحقائق والبيانات والمعلومات بطريقة يدوية أو تكنولوجية لاستخدامها من أجل تحقيق أهداف العمل مع الجماعات </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dirty="0" smtClean="0"/>
              <a:t>أولا : المفاهيم الأساسية في طريقة خدمة الجماعة </a:t>
            </a:r>
            <a:endParaRPr lang="ar-SA" dirty="0"/>
          </a:p>
        </p:txBody>
      </p:sp>
      <p:sp>
        <p:nvSpPr>
          <p:cNvPr id="3" name="عنصر نائب للمحتوى 2"/>
          <p:cNvSpPr>
            <a:spLocks noGrp="1"/>
          </p:cNvSpPr>
          <p:nvPr>
            <p:ph idx="1"/>
          </p:nvPr>
        </p:nvSpPr>
        <p:spPr/>
        <p:txBody>
          <a:bodyPr/>
          <a:lstStyle/>
          <a:p>
            <a:pPr lvl="0"/>
            <a:r>
              <a:rPr lang="ar-SA" b="1" u="sng" dirty="0" smtClean="0"/>
              <a:t>التدخل المهني :</a:t>
            </a:r>
            <a:endParaRPr lang="en-US" dirty="0" smtClean="0"/>
          </a:p>
          <a:p>
            <a:pPr lvl="0"/>
            <a:r>
              <a:rPr lang="ar-SA" dirty="0" smtClean="0"/>
              <a:t>قيام الأخصائي الاجتماعي الذي يعمل مع الجماعة بمساعدة الأعضاء والجماعة في وضع خطة عمل أو برنامج </a:t>
            </a:r>
            <a:endParaRPr lang="en-US" dirty="0" smtClean="0"/>
          </a:p>
          <a:p>
            <a:pPr lvl="0"/>
            <a:r>
              <a:rPr lang="ar-SA" b="1" u="sng" dirty="0" smtClean="0"/>
              <a:t>تقويم الحياة الجماعية :</a:t>
            </a:r>
            <a:endParaRPr lang="en-US" dirty="0" smtClean="0"/>
          </a:p>
          <a:p>
            <a:pPr lvl="0"/>
            <a:r>
              <a:rPr lang="ar-SA" dirty="0" smtClean="0"/>
              <a:t>هو تحديد العائد والقيمة الفعلية لما قام به الأعضاء والجماعة خلال فترة زمنية معينة باستخدام وسائل مناسبة للأهداف التقويمية</a:t>
            </a:r>
            <a:endParaRPr lang="en-US" dirty="0" smtClean="0"/>
          </a:p>
          <a:p>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dirty="0" smtClean="0"/>
              <a:t>أولا : المفاهيم الأساسية في طريقة خدمة الجماعة </a:t>
            </a:r>
            <a:endParaRPr lang="ar-SA" dirty="0"/>
          </a:p>
        </p:txBody>
      </p:sp>
      <p:sp>
        <p:nvSpPr>
          <p:cNvPr id="3" name="عنصر نائب للمحتوى 2"/>
          <p:cNvSpPr>
            <a:spLocks noGrp="1"/>
          </p:cNvSpPr>
          <p:nvPr>
            <p:ph idx="1"/>
          </p:nvPr>
        </p:nvSpPr>
        <p:spPr/>
        <p:txBody>
          <a:bodyPr/>
          <a:lstStyle/>
          <a:p>
            <a:pPr lvl="0"/>
            <a:r>
              <a:rPr lang="ar-SA" b="1" u="sng" dirty="0" smtClean="0"/>
              <a:t>وظيفة المؤسسة :</a:t>
            </a:r>
            <a:endParaRPr lang="en-US" dirty="0" smtClean="0"/>
          </a:p>
          <a:p>
            <a:pPr lvl="0"/>
            <a:r>
              <a:rPr lang="ar-SA" dirty="0" smtClean="0"/>
              <a:t>هى الإطار العام الذي يتضمن الأغراض والشروط والقواعد والأهداف والمحددات الأساسية للاستفادة من خدمات وبرامج المؤسسة </a:t>
            </a:r>
            <a:endParaRPr lang="en-US" dirty="0" smtClean="0"/>
          </a:p>
          <a:p>
            <a:pPr lvl="0"/>
            <a:r>
              <a:rPr lang="ar-SA" b="1" u="sng" dirty="0" smtClean="0"/>
              <a:t>الممارسة المهنية لطريقة خدمة الجماعة :</a:t>
            </a:r>
            <a:endParaRPr lang="en-US" dirty="0" smtClean="0"/>
          </a:p>
          <a:p>
            <a:pPr lvl="0"/>
            <a:r>
              <a:rPr lang="ar-SA" dirty="0" smtClean="0"/>
              <a:t>هى قيام الأخصائي بتطبيق المبادئ والأسس المهنية لطريقة العمل مع الجماعات والارتباط بالإطار العام المحدد للعمل مع الجماعات</a:t>
            </a:r>
            <a:endParaRPr lang="en-US" dirty="0" smtClean="0"/>
          </a:p>
          <a:p>
            <a:r>
              <a:rPr lang="en-US" dirty="0" smtClean="0"/>
              <a:t> </a:t>
            </a: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 مفهوم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r>
              <a:rPr lang="ar-SA" b="1" dirty="0" smtClean="0"/>
              <a:t>التعريف الأول: تعريف هارلي تريكر:</a:t>
            </a:r>
            <a:endParaRPr lang="en-US" dirty="0" smtClean="0"/>
          </a:p>
          <a:p>
            <a:pPr lvl="0"/>
            <a:r>
              <a:rPr lang="ar-SA" dirty="0" smtClean="0"/>
              <a:t>طريقة خدمة الجماعة طريقة من خلالها يساعد الأخصائي الاجتماعي الأفراد المنضمين إلى الجماعة  التي تنتمي إلى مؤسسة اجتماعية وتوجيه تفاعلهم من خلال الأنشطة المختلفة لكي يرتبطوا معا من أجل تنمية خبراتهم للوصول إلى الهدف النهائي وهو نمو الفرد والجماعة والمجتمع </a:t>
            </a:r>
            <a:endParaRPr lang="en-US" dirty="0" smtClean="0"/>
          </a:p>
          <a:p>
            <a:r>
              <a:rPr lang="en-US" dirty="0" smtClean="0"/>
              <a:t> </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 مفهوم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428737"/>
            <a:ext cx="8229600" cy="4697428"/>
          </a:xfrm>
        </p:spPr>
        <p:txBody>
          <a:bodyPr/>
          <a:lstStyle/>
          <a:p>
            <a:pPr lvl="0"/>
            <a:r>
              <a:rPr lang="ar-SA" b="1" dirty="0" smtClean="0"/>
              <a:t>التعريف الثاني : تعريف مارجور مورفي :</a:t>
            </a:r>
            <a:endParaRPr lang="en-US" dirty="0" smtClean="0"/>
          </a:p>
          <a:p>
            <a:pPr lvl="0"/>
            <a:r>
              <a:rPr lang="ar-SA" dirty="0" smtClean="0"/>
              <a:t>طريقة خدمة الجماعة أسلوب من أساليب العمل الاجتماعي المختلفة ووسيلة تسهم في الفاعلية الاجتماعية للفرد في إطار التجربة المشتركة الفعالة للأفراد الذين ينضمون للجماعة </a:t>
            </a:r>
            <a:endParaRPr lang="en-US" dirty="0" smtClean="0"/>
          </a:p>
          <a:p>
            <a:pPr lvl="0"/>
            <a:r>
              <a:rPr lang="ar-SA" b="1" dirty="0" smtClean="0"/>
              <a:t>التعريف الثالث : تعريف كلارا كايزر</a:t>
            </a:r>
            <a:endParaRPr lang="en-US" dirty="0" smtClean="0"/>
          </a:p>
          <a:p>
            <a:pPr lvl="0"/>
            <a:r>
              <a:rPr lang="ar-SA" dirty="0" smtClean="0"/>
              <a:t>خدمة الجماعة طريقة للعمل مع الناس في الجماعات لتقوية الأداء الاجتماعي لديهم من أجل تحفيزهم  اجتماعيا للوصول إلى الأهداف باستخدام المعرفة والاعتمادية المتبادلة بين الأعضاء</a:t>
            </a:r>
            <a:endParaRPr lang="en-US" dirty="0" smtClean="0"/>
          </a:p>
          <a:p>
            <a:r>
              <a:rPr lang="ar-SA" dirty="0" smtClean="0"/>
              <a:t> </a:t>
            </a:r>
            <a:endParaRPr lang="en-US" dirty="0" smtClean="0"/>
          </a:p>
          <a:p>
            <a:r>
              <a:rPr lang="ar-SA" dirty="0" smtClean="0"/>
              <a:t> </a:t>
            </a:r>
            <a:endParaRPr lang="en-US" dirty="0" smtClean="0"/>
          </a:p>
          <a:p>
            <a:r>
              <a:rPr lang="ar-SA" dirty="0" smtClean="0"/>
              <a:t> </a:t>
            </a:r>
            <a:endParaRPr lang="en-US" dirty="0" smtClean="0"/>
          </a:p>
          <a:p>
            <a:r>
              <a:rPr lang="en-US" b="1"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 مفهوم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r>
              <a:rPr lang="ar-SA" b="1" u="sng" dirty="0" smtClean="0"/>
              <a:t>تعريف محمد شمس :</a:t>
            </a:r>
            <a:endParaRPr lang="en-US" dirty="0" smtClean="0"/>
          </a:p>
          <a:p>
            <a:pPr lvl="0"/>
            <a:r>
              <a:rPr lang="ar-SA" dirty="0" smtClean="0"/>
              <a:t>خدمة الجماعة طريقة يتضمن استخدامها عملية بواسطتها يساعد الأخصائي الأفراد أثناء ممارستهم لأوجه نشاط البرنامج في الأنواع المتعددة من الجماعات في المؤسسات المختلفة لينمو كأفراد وكجماعة ويسهموا في تغيير المجتمع في حدود أهداف المجتمع وثقافته</a:t>
            </a:r>
            <a:endParaRPr lang="en-US" dirty="0" smtClean="0"/>
          </a:p>
          <a:p>
            <a:r>
              <a:rPr lang="ar-SA" b="1"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0" y="1600201"/>
            <a:ext cx="9144000" cy="4525963"/>
          </a:xfrm>
        </p:spPr>
        <p:txBody>
          <a:bodyPr/>
          <a:lstStyle/>
          <a:p>
            <a:pPr lvl="0"/>
            <a:r>
              <a:rPr lang="ar-SA" b="1" u="sng" dirty="0" smtClean="0"/>
              <a:t>أ: أهداف خاصة بعضو الجماعة :</a:t>
            </a:r>
            <a:endParaRPr lang="en-US" dirty="0" smtClean="0"/>
          </a:p>
          <a:p>
            <a:pPr lvl="0">
              <a:buFont typeface="Arial" pitchFamily="34" charset="0"/>
              <a:buChar char="•"/>
            </a:pPr>
            <a:r>
              <a:rPr lang="ar-SA" sz="3500" dirty="0" smtClean="0"/>
              <a:t>إشباع الحاجات النفسية والاجتماعية (كالحب والأمن والتقدير) </a:t>
            </a:r>
            <a:endParaRPr lang="en-US" sz="3500" dirty="0" smtClean="0"/>
          </a:p>
          <a:p>
            <a:pPr lvl="0">
              <a:buFont typeface="Arial" pitchFamily="34" charset="0"/>
              <a:buChar char="•"/>
            </a:pPr>
            <a:r>
              <a:rPr lang="ar-SA" sz="3500" dirty="0" smtClean="0"/>
              <a:t>تكوين العلاقات مع أشخاص آخرين في حياته يتعلم منهم ويتفاعل معهم </a:t>
            </a:r>
            <a:endParaRPr lang="en-US" sz="3500" dirty="0" smtClean="0"/>
          </a:p>
          <a:p>
            <a:pPr lvl="0">
              <a:buFont typeface="Arial" pitchFamily="34" charset="0"/>
              <a:buChar char="•"/>
            </a:pPr>
            <a:r>
              <a:rPr lang="ar-SA" sz="3500" dirty="0" smtClean="0"/>
              <a:t>اكتساب القيم والخبرات التي تساعده على التفاعل مع الآخرين </a:t>
            </a:r>
            <a:endParaRPr lang="en-US" sz="3500" dirty="0" smtClean="0"/>
          </a:p>
          <a:p>
            <a:pPr lvl="0">
              <a:buFont typeface="Arial" pitchFamily="34" charset="0"/>
              <a:buChar char="•"/>
            </a:pPr>
            <a:r>
              <a:rPr lang="ar-SA" sz="3500" dirty="0" smtClean="0"/>
              <a:t>التدريب على القيادة والتبعية في الحياة الجماعية </a:t>
            </a:r>
            <a:endParaRPr lang="en-US" sz="3500" dirty="0" smtClean="0"/>
          </a:p>
          <a:p>
            <a:pPr>
              <a:buFont typeface="Arial" pitchFamily="34" charset="0"/>
              <a:buChar char="•"/>
            </a:pPr>
            <a:endParaRPr lang="ar-SA" sz="35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142844" y="1600201"/>
            <a:ext cx="8858312" cy="4525963"/>
          </a:xfrm>
        </p:spPr>
        <p:txBody>
          <a:bodyPr/>
          <a:lstStyle/>
          <a:p>
            <a:r>
              <a:rPr lang="ar-SA" b="1" u="sng" dirty="0" smtClean="0"/>
              <a:t>أ: أهداف خاصة بعضو الجماعة :</a:t>
            </a:r>
            <a:endParaRPr lang="ar-SA" dirty="0" smtClean="0"/>
          </a:p>
          <a:p>
            <a:pPr lvl="0">
              <a:buFont typeface="Arial" pitchFamily="34" charset="0"/>
              <a:buChar char="•"/>
            </a:pPr>
            <a:r>
              <a:rPr lang="ar-SA" dirty="0" smtClean="0"/>
              <a:t>إتاحة الفرص المناسبة للتعبير عن الآراء والمشاعر قدر الإمكان </a:t>
            </a:r>
            <a:endParaRPr lang="en-US" dirty="0" smtClean="0"/>
          </a:p>
          <a:p>
            <a:pPr lvl="0">
              <a:buFont typeface="Arial" pitchFamily="34" charset="0"/>
              <a:buChar char="•"/>
            </a:pPr>
            <a:r>
              <a:rPr lang="ar-SA" dirty="0" smtClean="0"/>
              <a:t>تنمية إحساس العضو بقدراته وإمكانياته والتدريب على استخدامها </a:t>
            </a:r>
            <a:endParaRPr lang="en-US" dirty="0" smtClean="0"/>
          </a:p>
          <a:p>
            <a:pPr lvl="0">
              <a:buFont typeface="Arial" pitchFamily="34" charset="0"/>
              <a:buChar char="•"/>
            </a:pPr>
            <a:r>
              <a:rPr lang="ar-SA" dirty="0" smtClean="0"/>
              <a:t>اكتساب المهارات الإنتاجية التي يمكن أن تساهم في تدعيم الجوانب التنموية لدى الأعضاء</a:t>
            </a:r>
            <a:endParaRPr lang="en-US" dirty="0" smtClean="0"/>
          </a:p>
          <a:p>
            <a:pPr lvl="0">
              <a:buFont typeface="Arial" pitchFamily="34" charset="0"/>
              <a:buChar char="•"/>
            </a:pPr>
            <a:r>
              <a:rPr lang="ar-SA" dirty="0" smtClean="0"/>
              <a:t>التدريب على كيفية التحدث والاستماع للآخرين خلال مواقف الجماعة المختلفة </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142844" y="1617681"/>
            <a:ext cx="8858312" cy="4525963"/>
          </a:xfrm>
        </p:spPr>
        <p:txBody>
          <a:bodyPr/>
          <a:lstStyle/>
          <a:p>
            <a:pPr lvl="0"/>
            <a:r>
              <a:rPr lang="ar-SA" b="1" u="sng" dirty="0" smtClean="0"/>
              <a:t>ب : الأغراض التي يمكن أن تحققها خدمة الجماعة للجماعة ككل :</a:t>
            </a:r>
            <a:endParaRPr lang="en-US" dirty="0" smtClean="0"/>
          </a:p>
          <a:p>
            <a:pPr lvl="0">
              <a:buFont typeface="Wingdings" pitchFamily="2" charset="2"/>
              <a:buChar char="§"/>
            </a:pPr>
            <a:r>
              <a:rPr lang="ar-SA" dirty="0" smtClean="0"/>
              <a:t>تسعى خدمة الجماعة إلى أن تشعر الجماعة بوحدتها وأنها كيان متميز عن باقي الجماعات الأخرى</a:t>
            </a:r>
            <a:endParaRPr lang="en-US" dirty="0" smtClean="0"/>
          </a:p>
          <a:p>
            <a:pPr lvl="0">
              <a:buFont typeface="Wingdings" pitchFamily="2" charset="2"/>
              <a:buChar char="§"/>
            </a:pPr>
            <a:r>
              <a:rPr lang="ar-SA" dirty="0" smtClean="0"/>
              <a:t> تنمية اتجاهات الجماعات نحو المشاركة مع المجتمع في المجالات التي يتطلب الأمر مشاركة الجماعة فيها مثل التطوع وخدمة البيئة </a:t>
            </a:r>
            <a:endParaRPr lang="en-US" dirty="0" smtClean="0"/>
          </a:p>
          <a:p>
            <a:pPr lvl="0">
              <a:buFont typeface="Wingdings" pitchFamily="2" charset="2"/>
              <a:buChar char="§"/>
            </a:pPr>
            <a:r>
              <a:rPr lang="ar-SA" dirty="0" smtClean="0"/>
              <a:t>تسعى خدمة الجماعة إلى أن تتعرف على إمكانيات الجماعة وقدراتها الكامنة واستخدامها لنفع الجماعة والمؤسسة والمجتمع</a:t>
            </a:r>
            <a:endParaRPr lang="en-US"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0" y="1600201"/>
            <a:ext cx="9001156" cy="4525963"/>
          </a:xfrm>
        </p:spPr>
        <p:txBody>
          <a:bodyPr/>
          <a:lstStyle/>
          <a:p>
            <a:pPr lvl="0"/>
            <a:r>
              <a:rPr lang="ar-SA" b="1" u="sng" dirty="0" smtClean="0"/>
              <a:t>ب : الأغراض التي يمكن أن تحققها خدمة الجماعة للجماعة ككل</a:t>
            </a:r>
            <a:endParaRPr lang="ar-SA" dirty="0" smtClean="0"/>
          </a:p>
          <a:p>
            <a:pPr lvl="0">
              <a:buFont typeface="Arial" pitchFamily="34" charset="0"/>
              <a:buChar char="•"/>
            </a:pPr>
            <a:r>
              <a:rPr lang="ar-SA" sz="3000" dirty="0" smtClean="0"/>
              <a:t>تسعى خدمة الجماعة إلى أن تكون الجماعة المجال الذي يتضمن عدة مواقف ويستخدمها الأخصائي كمواقف تعليمية لتعليم الأعضاء كيفية المشاركة مع الآخرين ...</a:t>
            </a:r>
            <a:endParaRPr lang="en-US" sz="3000" dirty="0" smtClean="0"/>
          </a:p>
          <a:p>
            <a:pPr lvl="0">
              <a:buFont typeface="Arial" pitchFamily="34" charset="0"/>
              <a:buChar char="•"/>
            </a:pPr>
            <a:r>
              <a:rPr lang="ar-SA" sz="3000" dirty="0" smtClean="0"/>
              <a:t>تسعى خدمة الجماعة إلى استخدام الجماعة كأداة مناسبة للوقاية من الانحراف والسلوكيات التي تعرض الأفراد للمخاطر النفسية والصحية </a:t>
            </a:r>
            <a:endParaRPr lang="en-US" sz="3000" dirty="0" smtClean="0"/>
          </a:p>
          <a:p>
            <a:pPr lvl="0" algn="ctr">
              <a:buFont typeface="Arial" pitchFamily="34" charset="0"/>
              <a:buChar char="•"/>
            </a:pPr>
            <a:r>
              <a:rPr lang="ar-SA" sz="3000" dirty="0" smtClean="0"/>
              <a:t>تقوم الجماعات بإتاحة الفرص المناسبة لتحمل المسئولية الاجتماعية مع المجتمع في المجالات المختلفة من خلال ممارسة خدمة الجماعة مع تلك الجماعات </a:t>
            </a:r>
            <a:endParaRPr lang="en-US" sz="3000" dirty="0" smtClean="0"/>
          </a:p>
          <a:p>
            <a:pPr>
              <a:buFont typeface="Arial" pitchFamily="34" charset="0"/>
              <a:buChar char="•"/>
            </a:pP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a:xfrm>
            <a:off x="0" y="1428737"/>
            <a:ext cx="9001156" cy="4697428"/>
          </a:xfrm>
        </p:spPr>
        <p:txBody>
          <a:bodyPr/>
          <a:lstStyle/>
          <a:p>
            <a:pPr lvl="0"/>
            <a:r>
              <a:rPr lang="ar-SA" b="1" u="sng" dirty="0" smtClean="0"/>
              <a:t>ج : أهداف خدمة الجماعة الخاصة بالمؤسسة :</a:t>
            </a:r>
            <a:endParaRPr lang="en-US" dirty="0" smtClean="0"/>
          </a:p>
          <a:p>
            <a:pPr lvl="0">
              <a:buFont typeface="Arial" pitchFamily="34" charset="0"/>
              <a:buChar char="•"/>
            </a:pPr>
            <a:r>
              <a:rPr lang="ar-SA" sz="3000" dirty="0" smtClean="0"/>
              <a:t>تسعى خدمة الجماعة إلى استخدام الجماعات في تحقيق وظيفة المؤسسة التي تتضمن الشروط والقواعد والأغراض التي تسعى إليها </a:t>
            </a:r>
            <a:endParaRPr lang="en-US" sz="3000" dirty="0" smtClean="0"/>
          </a:p>
          <a:p>
            <a:pPr lvl="0">
              <a:buFont typeface="Arial" pitchFamily="34" charset="0"/>
              <a:buChar char="•"/>
            </a:pPr>
            <a:r>
              <a:rPr lang="ar-SA" sz="3000" dirty="0" smtClean="0"/>
              <a:t>ممارسة خدمة الجماعة مع الجماعات المختلفة يمكن أن يحقق للمؤسسة مكانة اجتماعية بالمجتمع </a:t>
            </a:r>
            <a:endParaRPr lang="en-US" sz="3000" dirty="0" smtClean="0"/>
          </a:p>
          <a:p>
            <a:pPr lvl="0">
              <a:buFont typeface="Arial" pitchFamily="34" charset="0"/>
              <a:buChar char="•"/>
            </a:pPr>
            <a:r>
              <a:rPr lang="ar-SA" sz="3000" dirty="0" smtClean="0"/>
              <a:t>ممارسة خدمة الجماعة مع الجماعات قد يؤدي إلى جاذبية للعضوية مما يؤثر في بناء العضوية بالمؤسسة </a:t>
            </a:r>
            <a:endParaRPr lang="en-US" sz="3000" dirty="0" smtClean="0"/>
          </a:p>
          <a:p>
            <a:pPr lvl="0">
              <a:buFont typeface="Arial" pitchFamily="34" charset="0"/>
              <a:buChar char="•"/>
            </a:pPr>
            <a:r>
              <a:rPr lang="ar-SA" sz="3000" dirty="0" smtClean="0"/>
              <a:t>ممارسة خدمة الجماعة مع الجماعات بالمؤسسة يمكن أن يحقق تكوين القيادات التي تم تدريبها داخل الجماعات </a:t>
            </a:r>
            <a:endParaRPr lang="en-US" sz="3000" dirty="0" smtClean="0"/>
          </a:p>
          <a:p>
            <a:pPr>
              <a:buFont typeface="Arial" pitchFamily="34" charset="0"/>
              <a:buChar char="•"/>
            </a:pPr>
            <a:r>
              <a:rPr lang="ar-SA" sz="3000" dirty="0" smtClean="0"/>
              <a:t> </a:t>
            </a:r>
            <a:endParaRPr lang="en-US" sz="3000" dirty="0" smtClean="0"/>
          </a:p>
          <a:p>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lvl="0"/>
            <a:r>
              <a:rPr lang="ar-SA" b="1" u="sng" dirty="0" smtClean="0"/>
              <a:t>د : أهداف خدمة الجماعة الخاصة بالمجتمع :</a:t>
            </a:r>
            <a:endParaRPr lang="en-US" dirty="0" smtClean="0"/>
          </a:p>
          <a:p>
            <a:pPr lvl="0">
              <a:buFont typeface="Wingdings" pitchFamily="2" charset="2"/>
              <a:buChar char="q"/>
            </a:pPr>
            <a:r>
              <a:rPr lang="ar-SA" sz="4000" dirty="0" smtClean="0"/>
              <a:t>يمكن أن تؤدي ممارسة خدمة الجماعة إلى تدعيم الانتماء نحو المجتمع الذي توجد فيه المؤسسة </a:t>
            </a:r>
            <a:endParaRPr lang="en-US" sz="4000" dirty="0" smtClean="0"/>
          </a:p>
          <a:p>
            <a:pPr lvl="0">
              <a:buFont typeface="Wingdings" pitchFamily="2" charset="2"/>
              <a:buChar char="q"/>
            </a:pPr>
            <a:r>
              <a:rPr lang="ar-SA" sz="4000" dirty="0" smtClean="0"/>
              <a:t>تؤدي ممارسة خدمة الجماعة إلى توجيه الجماعات لمتابعة ما يدور في المجتمع من متغيرات اقتصادية واجتماعية </a:t>
            </a:r>
            <a:endParaRPr lang="en-US" sz="40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أهداف طريقة خدمة الجماعة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b="1" u="sng" dirty="0" smtClean="0"/>
              <a:t>د : أهداف خدمة الجماعة الخاصة بالمجتمع :</a:t>
            </a:r>
            <a:endParaRPr lang="ar-SA" dirty="0" smtClean="0"/>
          </a:p>
          <a:p>
            <a:pPr lvl="0">
              <a:buFont typeface="Wingdings" pitchFamily="2" charset="2"/>
              <a:buChar char="q"/>
            </a:pPr>
            <a:r>
              <a:rPr lang="ar-SA" dirty="0" smtClean="0"/>
              <a:t>ممارسة طريقة خدمة الجماعة مع الجماعات يمكن أن يؤدي إلى استخدام تلك الجماعات في مشروعات مجتمعية هامة في تحقيق التنمية مثل مشروعات خدمة البيئة </a:t>
            </a:r>
          </a:p>
          <a:p>
            <a:pPr>
              <a:buFont typeface="Wingdings" pitchFamily="2" charset="2"/>
              <a:buChar char="q"/>
            </a:pPr>
            <a:r>
              <a:rPr lang="ar-SA" dirty="0" smtClean="0"/>
              <a:t>تواجه المجتمع مشكلات متعددة - كالزيادة السكانية والإدمان  تعوق التنمية الاقتصادية والاجتماعية - مما يتطلب اهتمام طريقة خدمة الجماعة بتلك المشكلات من خلال البرامج التي تمارسها الجماعات وكذلك المجالات التي تشترك في ممارستها</a:t>
            </a: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1556</TotalTime>
  <Words>1440</Words>
  <Application>Microsoft Office PowerPoint</Application>
  <PresentationFormat>عرض على الشاشة (3:4)‏</PresentationFormat>
  <Paragraphs>173</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المحاضرة التمهيدية</vt:lpstr>
      <vt:lpstr>الشريحة 1</vt:lpstr>
      <vt:lpstr>المحاضرة الثامنة </vt:lpstr>
      <vt:lpstr>عناصر المحاضرة</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 أولا : المفاهيم الأساسية في طريقة خدمة الجماعة </vt:lpstr>
      <vt:lpstr>ثانيا : مفهوم طريقة خدمة الجماعة : </vt:lpstr>
      <vt:lpstr>ثانيا : مفهوم طريقة خدمة الجماعة : </vt:lpstr>
      <vt:lpstr>ثانيا : مفهوم طريقة خدمة الجماعة : </vt:lpstr>
      <vt:lpstr>ثالثا : أهداف طريقة خدمة الجماعة : </vt:lpstr>
      <vt:lpstr>ثالثا : أهداف طريقة خدمة الجماعة : </vt:lpstr>
      <vt:lpstr>ثالثا : أهداف طريقة خدمة الجماعة : </vt:lpstr>
      <vt:lpstr>ثالثا : أهداف طريقة خدمة الجماعة : </vt:lpstr>
      <vt:lpstr>ثالثا : أهداف طريقة خدمة الجماعة : </vt:lpstr>
      <vt:lpstr>ثالثا : أهداف طريقة خدمة الجماعة : </vt:lpstr>
      <vt:lpstr>ثالثا : أهداف طريقة خدمة الجماعة : </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163</cp:revision>
  <dcterms:created xsi:type="dcterms:W3CDTF">1601-01-01T00:00:00Z</dcterms:created>
  <dcterms:modified xsi:type="dcterms:W3CDTF">2012-11-08T09:57:50Z</dcterms:modified>
</cp:coreProperties>
</file>