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9"/>
  </p:notesMasterIdLst>
  <p:handoutMasterIdLst>
    <p:handoutMasterId r:id="rId30"/>
  </p:handoutMasterIdLst>
  <p:sldIdLst>
    <p:sldId id="286" r:id="rId5"/>
    <p:sldId id="287" r:id="rId6"/>
    <p:sldId id="289" r:id="rId7"/>
    <p:sldId id="290" r:id="rId8"/>
    <p:sldId id="276" r:id="rId9"/>
    <p:sldId id="269" r:id="rId10"/>
    <p:sldId id="277" r:id="rId11"/>
    <p:sldId id="279" r:id="rId12"/>
    <p:sldId id="280" r:id="rId13"/>
    <p:sldId id="281" r:id="rId14"/>
    <p:sldId id="282" r:id="rId15"/>
    <p:sldId id="278" r:id="rId16"/>
    <p:sldId id="283" r:id="rId17"/>
    <p:sldId id="284" r:id="rId18"/>
    <p:sldId id="273" r:id="rId19"/>
    <p:sldId id="285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88" r:id="rId28"/>
  </p:sldIdLst>
  <p:sldSz cx="9144000" cy="6858000" type="screen4x3"/>
  <p:notesSz cx="68087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8313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8313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8313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392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839" y="4715153"/>
            <a:ext cx="4993111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8313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خدمة الفرد والجماعة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التاسعة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مبادئ طريقة العمل مع الجماعات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4819025"/>
          </a:xfrm>
        </p:spPr>
        <p:txBody>
          <a:bodyPr numCol="1">
            <a:normAutofit fontScale="70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ar-SA" sz="5100" b="1" dirty="0" smtClean="0">
                <a:solidFill>
                  <a:srgbClr val="FF0000"/>
                </a:solidFill>
              </a:rPr>
              <a:t> مبادئ طريقة العمل مع الجماعات</a:t>
            </a:r>
          </a:p>
          <a:p>
            <a:pPr>
              <a:buFontTx/>
              <a:buChar char="-"/>
            </a:pPr>
            <a:r>
              <a:rPr lang="ar-EG" sz="4400" b="1" dirty="0" smtClean="0"/>
              <a:t>المبدأ ال</a:t>
            </a:r>
            <a:r>
              <a:rPr lang="ar-SA" sz="4400" b="1" dirty="0" smtClean="0"/>
              <a:t>أول: </a:t>
            </a:r>
            <a:r>
              <a:rPr lang="ar-EG" sz="4400" b="1" dirty="0" smtClean="0"/>
              <a:t> </a:t>
            </a:r>
            <a:r>
              <a:rPr lang="ar-SA" sz="4400" b="1" dirty="0" smtClean="0"/>
              <a:t>مبدأ الأهداف المحددة</a:t>
            </a:r>
          </a:p>
          <a:p>
            <a:pPr>
              <a:buFontTx/>
              <a:buChar char="-"/>
            </a:pPr>
            <a:r>
              <a:rPr lang="ar-EG" sz="4400" b="1" dirty="0" smtClean="0"/>
              <a:t>المبدأ ال</a:t>
            </a:r>
            <a:r>
              <a:rPr lang="ar-SA" sz="4400" b="1" dirty="0" smtClean="0"/>
              <a:t>ثاني:</a:t>
            </a:r>
            <a:r>
              <a:rPr lang="ar-EG" sz="4400" b="1" dirty="0" smtClean="0"/>
              <a:t> </a:t>
            </a:r>
            <a:r>
              <a:rPr lang="ar-SA" sz="4400" b="1" dirty="0" smtClean="0"/>
              <a:t>مبدأ تكوين الجماعة المخطط</a:t>
            </a:r>
          </a:p>
          <a:p>
            <a:pPr>
              <a:buFontTx/>
              <a:buChar char="-"/>
            </a:pPr>
            <a:r>
              <a:rPr lang="ar-EG" sz="4400" b="1" dirty="0" smtClean="0"/>
              <a:t>المبدأ ال</a:t>
            </a:r>
            <a:r>
              <a:rPr lang="ar-SA" sz="4400" b="1" dirty="0" smtClean="0"/>
              <a:t>ثالث:</a:t>
            </a:r>
            <a:r>
              <a:rPr lang="ar-EG" sz="4400" b="1" dirty="0" smtClean="0"/>
              <a:t> </a:t>
            </a:r>
            <a:r>
              <a:rPr lang="ar-SA" sz="4400" b="1" dirty="0" smtClean="0"/>
              <a:t>مبدأ التفريد</a:t>
            </a:r>
          </a:p>
          <a:p>
            <a:pPr>
              <a:buFontTx/>
              <a:buChar char="-"/>
            </a:pPr>
            <a:r>
              <a:rPr lang="ar-EG" sz="4400" b="1" dirty="0" smtClean="0"/>
              <a:t>المبدأ الرابع : مبدأ تكوين العلاقة المهنية بين الأخصائي والجماعة </a:t>
            </a:r>
            <a:endParaRPr lang="ar-SA" sz="4400" b="1" dirty="0" smtClean="0"/>
          </a:p>
          <a:p>
            <a:pPr>
              <a:buFontTx/>
              <a:buChar char="-"/>
            </a:pPr>
            <a:r>
              <a:rPr lang="ar-EG" sz="4400" b="1" dirty="0" smtClean="0"/>
              <a:t>المبدأ الخامس : مبدأ توجيه التفاعل الجماعي </a:t>
            </a:r>
            <a:endParaRPr lang="ar-SA" sz="4400" b="1" dirty="0" smtClean="0"/>
          </a:p>
          <a:p>
            <a:pPr>
              <a:buFontTx/>
              <a:buChar char="-"/>
            </a:pPr>
            <a:r>
              <a:rPr lang="ar-SA" sz="4400" dirty="0" smtClean="0"/>
              <a:t> </a:t>
            </a:r>
            <a:r>
              <a:rPr lang="ar-EG" sz="4400" b="1" dirty="0" smtClean="0"/>
              <a:t>المبدأ السادس : مبدأ التنظيم الوظيفي للجماعات </a:t>
            </a:r>
            <a:endParaRPr lang="ar-SA" sz="4400" b="1" dirty="0" smtClean="0"/>
          </a:p>
          <a:p>
            <a:pPr>
              <a:buFontTx/>
              <a:buChar char="-"/>
            </a:pPr>
            <a:r>
              <a:rPr lang="ar-EG" sz="4400" b="1" dirty="0" smtClean="0"/>
              <a:t>المبدأ السابع : مبدأ استخدام موارد الأعضاء والبيئة </a:t>
            </a:r>
            <a:endParaRPr lang="ar-SA" sz="4400" b="1" dirty="0" smtClean="0"/>
          </a:p>
          <a:p>
            <a:pPr>
              <a:buFontTx/>
              <a:buChar char="-"/>
            </a:pPr>
            <a:r>
              <a:rPr lang="ar-EG" sz="4400" b="1" dirty="0" smtClean="0"/>
              <a:t>المبدأ الثامن : مبدأ الدراسة والبحث المستمر </a:t>
            </a:r>
            <a:endParaRPr lang="ar-SA" sz="4400" b="1" dirty="0" smtClean="0"/>
          </a:p>
          <a:p>
            <a:pPr>
              <a:buFontTx/>
              <a:buChar char="-"/>
            </a:pPr>
            <a:endParaRPr lang="ar-SA" sz="4000" b="1" dirty="0" smtClean="0"/>
          </a:p>
          <a:p>
            <a:pPr>
              <a:buFontTx/>
              <a:buChar char="-"/>
            </a:pPr>
            <a:endParaRPr lang="ar-SA" sz="4000" b="1" dirty="0" smtClean="0"/>
          </a:p>
          <a:p>
            <a:pPr>
              <a:buFontTx/>
              <a:buChar char="-"/>
            </a:pPr>
            <a:endParaRPr lang="ar-SA" sz="4000" b="1" dirty="0" smtClean="0"/>
          </a:p>
          <a:p>
            <a:endParaRPr lang="ar-SA" sz="4000" b="1" dirty="0" smtClean="0"/>
          </a:p>
          <a:p>
            <a:pPr algn="ctr"/>
            <a:endParaRPr lang="ar-SA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مبادئ العمل مع الجماعات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5"/>
          </a:xfrm>
        </p:spPr>
        <p:txBody>
          <a:bodyPr/>
          <a:lstStyle/>
          <a:p>
            <a:pPr lvl="0"/>
            <a:r>
              <a:rPr lang="ar-SA" b="1" dirty="0" smtClean="0"/>
              <a:t>المبادئ</a:t>
            </a:r>
            <a:r>
              <a:rPr lang="ar-SA" dirty="0" smtClean="0"/>
              <a:t> </a:t>
            </a:r>
          </a:p>
          <a:p>
            <a:pPr lvl="0"/>
            <a:r>
              <a:rPr lang="ar-SA" sz="2800" dirty="0" smtClean="0"/>
              <a:t>- هى موجهات ناتجة عن الخبرة والبحث العلمي وتتكون من المفاهيم والحقائق الأساسية التي تم التأكد من صحتها ، وتفيد في تحقيق أهداف العمل مع الجماعات</a:t>
            </a:r>
            <a:endParaRPr lang="en-US" sz="2800" dirty="0" smtClean="0"/>
          </a:p>
          <a:p>
            <a:pPr lvl="0"/>
            <a:r>
              <a:rPr lang="en-US" sz="2800" dirty="0" smtClean="0"/>
              <a:t> - </a:t>
            </a:r>
            <a:r>
              <a:rPr lang="ar-SA" sz="2800" dirty="0" smtClean="0"/>
              <a:t>ولذلك يستخدم الأخصائي الاجتماعي تلك المبادئ في أي ميدان من ميادين الممارسة ولكن قد يختلف أسلوب التطبيق من مجتمع لآخر ولكن مضمون هذه المبادئ محدد وواضح</a:t>
            </a:r>
            <a:endParaRPr lang="en-US" sz="2800" dirty="0" smtClean="0"/>
          </a:p>
          <a:p>
            <a:pPr lvl="0"/>
            <a:r>
              <a:rPr lang="ar-SA" sz="2800" b="1" dirty="0" smtClean="0"/>
              <a:t>- ولذلك تتسم المبادئ بالديناميكية </a:t>
            </a:r>
            <a:r>
              <a:rPr lang="ar-SA" sz="2800" dirty="0" smtClean="0"/>
              <a:t>بمعني أن الأخصائي الاجتماعي يستطيع أن يستخدم أكثر من مبدأ واحد في موقف واحد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المبدأ الأول : مبدأ الأهداف المحددة والمعينة علميا ومهنيا </a:t>
            </a:r>
            <a:endParaRPr lang="en-US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357299"/>
            <a:ext cx="8786874" cy="4768866"/>
          </a:xfrm>
        </p:spPr>
        <p:txBody>
          <a:bodyPr>
            <a:noAutofit/>
          </a:bodyPr>
          <a:lstStyle/>
          <a:p>
            <a:pPr lvl="0"/>
            <a:r>
              <a:rPr lang="ar-SA" sz="3600" dirty="0" smtClean="0">
                <a:solidFill>
                  <a:srgbClr val="FF0000"/>
                </a:solidFill>
              </a:rPr>
              <a:t>دور الأخصائي الاجتماعي في مساعدة الجماعة في تحديد أهدافها وتصميمها :</a:t>
            </a:r>
            <a:endParaRPr lang="en-US" sz="3600" dirty="0" smtClean="0">
              <a:solidFill>
                <a:srgbClr val="FF0000"/>
              </a:solidFill>
            </a:endParaRPr>
          </a:p>
          <a:p>
            <a:r>
              <a:rPr lang="ar-SA" sz="3600" dirty="0" smtClean="0"/>
              <a:t>1- دراسة حاجات ورغبات الأعضاء الراغبين في الانضمام </a:t>
            </a:r>
            <a:r>
              <a:rPr lang="ar-SA" sz="3600" smtClean="0"/>
              <a:t>للجماعة وإعلانها </a:t>
            </a:r>
            <a:r>
              <a:rPr lang="ar-SA" sz="3600" dirty="0" smtClean="0"/>
              <a:t>على جميع الأعضاء </a:t>
            </a:r>
            <a:endParaRPr lang="en-US" sz="3600" dirty="0" smtClean="0"/>
          </a:p>
          <a:p>
            <a:r>
              <a:rPr lang="ar-SA" sz="3600" dirty="0" smtClean="0"/>
              <a:t>2- تحديد وظيفة المؤسسة وما يرتبط بها من شروط وأغراض لها أهميتها</a:t>
            </a:r>
          </a:p>
          <a:p>
            <a:r>
              <a:rPr lang="ar-SA" sz="3600" dirty="0" smtClean="0"/>
              <a:t> 3- التعرف من خلال الحياة الجماعية على الهدف الجماعي</a:t>
            </a:r>
            <a:endParaRPr lang="en-US" sz="3600" dirty="0" smtClean="0"/>
          </a:p>
          <a:p>
            <a:endParaRPr lang="en-US" sz="3600" dirty="0" smtClean="0"/>
          </a:p>
          <a:p>
            <a:pPr>
              <a:defRPr/>
            </a:pPr>
            <a:endParaRPr lang="ar-SA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ar-SA" sz="4000" dirty="0" smtClean="0"/>
              <a:t>المبدأ الأول : مبدأ الأهداف المحددة والمعينة علميا ومهنيا :</a:t>
            </a:r>
            <a:endParaRPr lang="en-US" sz="40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-214346" y="1428736"/>
            <a:ext cx="9358346" cy="4667264"/>
          </a:xfrm>
        </p:spPr>
        <p:txBody>
          <a:bodyPr/>
          <a:lstStyle/>
          <a:p>
            <a:pPr lvl="0"/>
            <a:r>
              <a:rPr lang="ar-SA" dirty="0" smtClean="0">
                <a:solidFill>
                  <a:srgbClr val="FF0000"/>
                </a:solidFill>
              </a:rPr>
              <a:t>دور الأخصائي الاجتماعي في مساعدة الجماعة في تحديد أهدافها وتصميمها :</a:t>
            </a:r>
          </a:p>
          <a:p>
            <a:r>
              <a:rPr lang="ar-SA" dirty="0" smtClean="0"/>
              <a:t>4- مساعدة الجماعة في الحصول على الإمكانيات والموارد التي تسهم في تحقيق الأهداف</a:t>
            </a:r>
            <a:endParaRPr lang="en-US" dirty="0" smtClean="0"/>
          </a:p>
          <a:p>
            <a:r>
              <a:rPr lang="ar-SA" dirty="0" smtClean="0"/>
              <a:t>5- تقسيم الأهداف إلى أهداف فرعية في حالة صعوبة تنفيذ الهدف الكلي</a:t>
            </a:r>
            <a:endParaRPr lang="en-US" dirty="0" smtClean="0"/>
          </a:p>
          <a:p>
            <a:r>
              <a:rPr lang="ar-SA" dirty="0" smtClean="0"/>
              <a:t>6- مساعدة الأعضاء على تذكر الهدف الجماعي في المراحل التالية </a:t>
            </a:r>
            <a:endParaRPr lang="en-US" dirty="0" smtClean="0"/>
          </a:p>
          <a:p>
            <a:r>
              <a:rPr lang="ar-SA" dirty="0" smtClean="0"/>
              <a:t>7- تقويم الأهداف المعينة في كل مرحلة من مراحل الحياة الجماعية وإجراء التعديل المطلوب دون تغيير الهدف الأساسي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المبدأ الثاني : مبدأ التكوين الجماعي المخطط والمنظم : </a:t>
            </a:r>
            <a:endParaRPr lang="en-US" sz="36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7"/>
            <a:ext cx="9001156" cy="4697428"/>
          </a:xfrm>
        </p:spPr>
        <p:txBody>
          <a:bodyPr/>
          <a:lstStyle/>
          <a:p>
            <a:r>
              <a:rPr lang="ar-SA" sz="2800" dirty="0" smtClean="0">
                <a:solidFill>
                  <a:srgbClr val="FF0000"/>
                </a:solidFill>
              </a:rPr>
              <a:t>يجب أن يراعي الأخصائي ما يلي عند تخطيط وتنظيم عملية تكوين الجماعات :</a:t>
            </a:r>
          </a:p>
          <a:p>
            <a:r>
              <a:rPr lang="ar-SA" sz="3600" dirty="0" smtClean="0"/>
              <a:t>1- الإعلان والوضوح عن شروط الانتماء والعضوية للجماعة </a:t>
            </a:r>
            <a:endParaRPr lang="en-US" sz="3600" dirty="0" smtClean="0"/>
          </a:p>
          <a:p>
            <a:r>
              <a:rPr lang="ar-SA" sz="3600" dirty="0" smtClean="0"/>
              <a:t>2- تحديد الخطوات الأساسية التي تمر بها عملية تكوين الجماعات </a:t>
            </a:r>
            <a:endParaRPr lang="en-US" sz="3600" dirty="0" smtClean="0"/>
          </a:p>
          <a:p>
            <a:r>
              <a:rPr lang="ar-SA" sz="3600" dirty="0" smtClean="0"/>
              <a:t>3- تنظيم عملية التسجيل للأفراد الراغبين في الانضمام للجماعة وتحديد البيانات المطلوبة لذلك</a:t>
            </a:r>
            <a:endParaRPr lang="en-US" sz="3600" dirty="0" smtClean="0">
              <a:solidFill>
                <a:srgbClr val="FF0000"/>
              </a:solidFill>
            </a:endParaRPr>
          </a:p>
          <a:p>
            <a:endParaRPr lang="en-US" sz="4000" dirty="0" smtClean="0"/>
          </a:p>
          <a:p>
            <a:pPr algn="just">
              <a:defRPr/>
            </a:pPr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المبدأ الثاني : مبدأ التكوين الجماعي المخطط والمنظم : 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750"/>
            <a:ext cx="9001156" cy="4533900"/>
          </a:xfrm>
        </p:spPr>
        <p:txBody>
          <a:bodyPr>
            <a:normAutofit lnSpcReduction="10000"/>
          </a:bodyPr>
          <a:lstStyle/>
          <a:p>
            <a:r>
              <a:rPr lang="ar-SA" sz="3000" dirty="0" smtClean="0">
                <a:solidFill>
                  <a:srgbClr val="FF0000"/>
                </a:solidFill>
              </a:rPr>
              <a:t>يجب أن يراعي الأخصائي ما يلي عند تخطيط وتنظيم عملية تكوين الجماعات :</a:t>
            </a:r>
          </a:p>
          <a:p>
            <a:r>
              <a:rPr lang="ar-SA" dirty="0" smtClean="0"/>
              <a:t>4- مراعاة العوامل التي تتطلبها كل جماعة من الأفراد حتى يتحقق الانسجام والتقارب</a:t>
            </a:r>
            <a:endParaRPr lang="en-US" dirty="0" smtClean="0"/>
          </a:p>
          <a:p>
            <a:r>
              <a:rPr lang="ar-SA" dirty="0" smtClean="0"/>
              <a:t>5- مراعاة أن هناك متغيرات اجتماعية واقتصادية وثقافية قد تدفع الأخصائي إلى إدخال عوامل أخرى يجب توافرها في الأفراد الراغبين في الانضمام للجماعة ،</a:t>
            </a:r>
            <a:endParaRPr lang="en-US" dirty="0" smtClean="0"/>
          </a:p>
          <a:p>
            <a:r>
              <a:rPr lang="ar-SA" dirty="0" smtClean="0"/>
              <a:t>لأنه كلما كانت الجماعة متقاربة المستويات الاقتصادية والاجتماعية والثقافية كلما سَهل ذلك عمل الأخصائي مع الجماعة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المبدأ الثالث : مبدأ التفريد أو فردية العضو والجماعة : </a:t>
            </a:r>
            <a:endParaRPr lang="en-US" sz="36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/>
          </a:bodyPr>
          <a:lstStyle/>
          <a:p>
            <a:pPr lvl="0"/>
            <a:r>
              <a:rPr lang="ar-SA" sz="3600" b="1" dirty="0" smtClean="0">
                <a:solidFill>
                  <a:srgbClr val="FF0000"/>
                </a:solidFill>
              </a:rPr>
              <a:t>ويتطلب هذا المبدأ مراعاة الجوانب التالية :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r>
              <a:rPr lang="ar-SA" sz="3600" dirty="0" smtClean="0"/>
              <a:t>1- يختلف الأفراد فيما بينهم طبقا لمفهوم الفروق الفردية كذلك تختلف الجماعات فيما بينها تمشيا مع مفهومي التغير والاختلاف</a:t>
            </a:r>
            <a:endParaRPr lang="en-US" sz="3600" dirty="0" smtClean="0"/>
          </a:p>
          <a:p>
            <a:r>
              <a:rPr lang="ar-SA" sz="3600" dirty="0" smtClean="0"/>
              <a:t>2- التفريد يتطلب ضرورة معاملة مشكلات الأفراد والجماعات على أنها مشكلات خاصة بهؤلاء الأفراد والجماعات أيضا  </a:t>
            </a:r>
            <a:endParaRPr lang="en-US" sz="3600" dirty="0" smtClean="0"/>
          </a:p>
          <a:p>
            <a:pPr>
              <a:defRPr/>
            </a:pPr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3200" b="1" dirty="0" smtClean="0"/>
              <a:t>المبدأ الرابع : مبدأ تكوين العلاقة المهنية بين الأخصائي والجماعة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ar-SA" sz="3600" dirty="0" smtClean="0"/>
              <a:t> </a:t>
            </a:r>
            <a:r>
              <a:rPr lang="ar-EG" dirty="0" smtClean="0"/>
              <a:t>العلاقة المهنية عنصر أساسي في الخدمة الاجتماعية وفي طريقة العمل مع الجماعات بصفة خاصة </a:t>
            </a:r>
            <a:endParaRPr lang="en-US" dirty="0" smtClean="0"/>
          </a:p>
          <a:p>
            <a:pPr lvl="0"/>
            <a:r>
              <a:rPr lang="ar-EG" b="1" dirty="0" smtClean="0">
                <a:solidFill>
                  <a:srgbClr val="FF0000"/>
                </a:solidFill>
              </a:rPr>
              <a:t>يجب على الأخصائي مراعاة الاعتبارات الآتية :</a:t>
            </a:r>
            <a:endParaRPr lang="ar-SA" b="1" dirty="0" smtClean="0">
              <a:solidFill>
                <a:srgbClr val="FF00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ar-SA" sz="3500" dirty="0" smtClean="0"/>
              <a:t>ا</a:t>
            </a:r>
            <a:r>
              <a:rPr lang="ar-EG" sz="3500" dirty="0" smtClean="0"/>
              <a:t>لعلاقة المهنية ليست علاقة شخصية ولكنها علاقة ودية قائمة على الحزم </a:t>
            </a:r>
            <a:endParaRPr lang="ar-SA" sz="3500" dirty="0" smtClean="0"/>
          </a:p>
          <a:p>
            <a:pPr lvl="0">
              <a:buFont typeface="Wingdings" pitchFamily="2" charset="2"/>
              <a:buChar char="Ø"/>
            </a:pPr>
            <a:r>
              <a:rPr lang="ar-EG" sz="3500" dirty="0" smtClean="0"/>
              <a:t>تستند العلاقة المهنية على التقبل المتبادل بين الأخصائي والأعضاء والجماعة </a:t>
            </a:r>
            <a:endParaRPr lang="ar-SA" sz="3500" dirty="0" smtClean="0"/>
          </a:p>
          <a:p>
            <a:pPr lvl="0">
              <a:buFont typeface="Wingdings" pitchFamily="2" charset="2"/>
              <a:buChar char="Ø"/>
            </a:pPr>
            <a:r>
              <a:rPr lang="ar-EG" sz="3500" dirty="0" smtClean="0"/>
              <a:t>العلاقة المهنية لها حدود يجب الالتزام بها ، وتلك الحدود </a:t>
            </a:r>
            <a:r>
              <a:rPr lang="ar-SA" sz="3500" dirty="0" smtClean="0"/>
              <a:t>ت</a:t>
            </a:r>
            <a:r>
              <a:rPr lang="ar-EG" sz="3500" dirty="0" smtClean="0"/>
              <a:t>حددها وظيفة المؤسسة بما تتضمنه من الشروط والأغراض والاستفادة من خدمات المؤسسة </a:t>
            </a:r>
            <a:endParaRPr lang="en-US" sz="3500" dirty="0" smtClean="0"/>
          </a:p>
          <a:p>
            <a:pPr>
              <a:defRPr/>
            </a:pPr>
            <a:endParaRPr lang="ar-SA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sz="3200" b="1" dirty="0" smtClean="0"/>
              <a:t>المبدأ الرابع : مبدأ تكوين العلاقة المهنية بين الأخصائي والجماعة :</a:t>
            </a:r>
            <a:endParaRPr lang="ar-SA" sz="32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66868"/>
            <a:ext cx="8858311" cy="4533900"/>
          </a:xfrm>
        </p:spPr>
        <p:txBody>
          <a:bodyPr/>
          <a:lstStyle/>
          <a:p>
            <a:pPr lvl="1"/>
            <a:r>
              <a:rPr lang="ar-EG" b="1" dirty="0" smtClean="0">
                <a:solidFill>
                  <a:srgbClr val="FF0000"/>
                </a:solidFill>
              </a:rPr>
              <a:t>يجب على الأخصائي مراعاة الاعتبارات الآتية :</a:t>
            </a:r>
            <a:endParaRPr lang="ar-SA" b="1" dirty="0" smtClean="0">
              <a:solidFill>
                <a:srgbClr val="FF0000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ar-EG" sz="3000" dirty="0" smtClean="0"/>
              <a:t>ضرورة الابتعاد عن أي جوانب تؤثر في طبيعة العلاقة المهنية من حيث الهدف المهني والمساعدة في إشباع الحاجات النفسية والاجتماعية </a:t>
            </a:r>
            <a:endParaRPr lang="en-US" sz="3000" dirty="0" smtClean="0"/>
          </a:p>
          <a:p>
            <a:pPr lvl="1">
              <a:buFont typeface="Wingdings" pitchFamily="2" charset="2"/>
              <a:buChar char="Ø"/>
            </a:pPr>
            <a:r>
              <a:rPr lang="ar-EG" sz="3000" dirty="0" smtClean="0"/>
              <a:t>العلاقة المهنية لها أهمية </a:t>
            </a:r>
            <a:r>
              <a:rPr lang="ar-SA" sz="3000" dirty="0" smtClean="0"/>
              <a:t>لأنها </a:t>
            </a:r>
            <a:r>
              <a:rPr lang="ar-EG" sz="3000" dirty="0" smtClean="0"/>
              <a:t>تتكون مع جميع الأعضاء ومع الجماعة ككل </a:t>
            </a:r>
            <a:endParaRPr lang="en-US" sz="3000" dirty="0" smtClean="0"/>
          </a:p>
          <a:p>
            <a:pPr lvl="1" algn="ctr">
              <a:buFont typeface="Wingdings" pitchFamily="2" charset="2"/>
              <a:buChar char="Ø"/>
            </a:pPr>
            <a:r>
              <a:rPr lang="ar-EG" sz="3000" dirty="0" smtClean="0"/>
              <a:t>يبدأ الأخصائي الاجتماعي</a:t>
            </a:r>
            <a:r>
              <a:rPr lang="ar-SA" sz="3000" dirty="0" smtClean="0"/>
              <a:t>ي</a:t>
            </a:r>
            <a:r>
              <a:rPr lang="ar-EG" sz="3000" dirty="0" smtClean="0"/>
              <a:t> في تكوين العلاقة المهنية منذ بداية العمل ومن خلال مواقف تتعلق بالحياة الجماعية ، كما أن العلاقة المهنية تتطور خلال الحياة الجماعية بصورة واضحة 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3600" b="1" dirty="0" smtClean="0"/>
              <a:t>المبدأ الخامس : مبدأ توجيه التفاعل الجماعي </a:t>
            </a:r>
            <a:endParaRPr lang="en-US" sz="36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ar-EG" sz="2400" b="1" dirty="0" smtClean="0"/>
              <a:t>التفاعل هو محور الحياة الجماعية ، ويتكون من الأفعال وردودها من الأعضاء والجماعة والأخصائي الاجتماعي الذي يعمل مع الجماعة خلال الحياة الجماعية </a:t>
            </a:r>
            <a:endParaRPr lang="en-US" sz="2400" b="1" dirty="0" smtClean="0"/>
          </a:p>
          <a:p>
            <a:pPr lvl="0"/>
            <a:r>
              <a:rPr lang="ar-EG" sz="2400" b="1" dirty="0" smtClean="0">
                <a:solidFill>
                  <a:srgbClr val="FF0000"/>
                </a:solidFill>
              </a:rPr>
              <a:t>ويتمثل أهم ما يجب أن يقوم به الأخصائي الاجتماعي في إطار مبدأ توجيه التفاعل الجماعي ما</a:t>
            </a:r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r>
              <a:rPr lang="ar-EG" sz="2400" b="1" dirty="0" smtClean="0">
                <a:solidFill>
                  <a:srgbClr val="FF0000"/>
                </a:solidFill>
              </a:rPr>
              <a:t>يلي </a:t>
            </a:r>
            <a:r>
              <a:rPr lang="ar-SA" sz="2400" b="1" u="sng" dirty="0" smtClean="0">
                <a:solidFill>
                  <a:srgbClr val="FF0000"/>
                </a:solidFill>
              </a:rPr>
              <a:t>:</a:t>
            </a:r>
            <a:endParaRPr lang="en-US" sz="2400" b="1" dirty="0" smtClean="0"/>
          </a:p>
          <a:p>
            <a:pPr lvl="0">
              <a:buFont typeface="Wingdings" pitchFamily="2" charset="2"/>
              <a:buChar char="§"/>
            </a:pPr>
            <a:r>
              <a:rPr lang="ar-EG" sz="2400" b="1" dirty="0" smtClean="0"/>
              <a:t>دراسة تفاعل الجماعة والعوامل المؤثرة فيه</a:t>
            </a:r>
            <a:r>
              <a:rPr lang="ar-SA" sz="2400" b="1" dirty="0" smtClean="0"/>
              <a:t>ا</a:t>
            </a:r>
            <a:r>
              <a:rPr lang="ar-EG" sz="2400" b="1" dirty="0" smtClean="0"/>
              <a:t> سلبا </a:t>
            </a:r>
            <a:r>
              <a:rPr lang="ar-SA" sz="2400" b="1" dirty="0" smtClean="0"/>
              <a:t>و</a:t>
            </a:r>
            <a:r>
              <a:rPr lang="ar-EG" sz="2400" b="1" dirty="0" smtClean="0"/>
              <a:t>إيجابا </a:t>
            </a:r>
            <a:endParaRPr lang="en-US" sz="2400" b="1" dirty="0" smtClean="0"/>
          </a:p>
          <a:p>
            <a:pPr lvl="0">
              <a:buFont typeface="Wingdings" pitchFamily="2" charset="2"/>
              <a:buChar char="§"/>
            </a:pPr>
            <a:r>
              <a:rPr lang="ar-EG" sz="2400" b="1" dirty="0" smtClean="0"/>
              <a:t>ضرورة أن يعمل الأخصائي على زيادة التفاعل الجماعي باستخدام الأساليب المختلفة كالتشجيع والتحفيز ... مما يؤثر في العلاقات الجماعية مما يؤدي الى نمو الجماعة وأعضائها </a:t>
            </a:r>
            <a:endParaRPr lang="en-US" sz="2400" b="1" dirty="0" smtClean="0"/>
          </a:p>
          <a:p>
            <a:pPr lvl="0">
              <a:buFont typeface="Wingdings" pitchFamily="2" charset="2"/>
              <a:buChar char="§"/>
            </a:pPr>
            <a:r>
              <a:rPr lang="ar-EG" sz="2400" b="1" dirty="0" smtClean="0"/>
              <a:t>يقوم الأخصائي في بعض المواقف بالحد من تفاعله مع الأعضاء والجماعة ويتيح الفرص المناسبة لتفاعل الأعضاء والجماعة لتدعيم الانتماء للجماعة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600" dirty="0" smtClean="0"/>
              <a:t>2</a:t>
            </a:r>
            <a:r>
              <a:rPr lang="ar-EG" sz="3600" b="1" dirty="0" smtClean="0"/>
              <a:t>المبدأ الخامس : مبدأ توجيه التفاعل الجماعي </a:t>
            </a:r>
            <a:endParaRPr lang="ar-SA" sz="36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8786874" cy="4605352"/>
          </a:xfrm>
        </p:spPr>
        <p:txBody>
          <a:bodyPr>
            <a:noAutofit/>
          </a:bodyPr>
          <a:lstStyle/>
          <a:p>
            <a:r>
              <a:rPr lang="ar-EG" sz="2400" b="1" dirty="0" smtClean="0">
                <a:solidFill>
                  <a:srgbClr val="FF0000"/>
                </a:solidFill>
              </a:rPr>
              <a:t>ويتمثل أهم ما يجب أن يقوم </a:t>
            </a:r>
            <a:r>
              <a:rPr lang="ar-EG" sz="2400" b="1" dirty="0" err="1" smtClean="0">
                <a:solidFill>
                  <a:srgbClr val="FF0000"/>
                </a:solidFill>
              </a:rPr>
              <a:t>به</a:t>
            </a:r>
            <a:r>
              <a:rPr lang="ar-EG" sz="2400" b="1" dirty="0" smtClean="0">
                <a:solidFill>
                  <a:srgbClr val="FF0000"/>
                </a:solidFill>
              </a:rPr>
              <a:t> الأخصائي الاجتماعي في إطار مبدأ توجيه التفاعل الجماعي ما</a:t>
            </a:r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r>
              <a:rPr lang="ar-EG" sz="2400" b="1" dirty="0" smtClean="0">
                <a:solidFill>
                  <a:srgbClr val="FF0000"/>
                </a:solidFill>
              </a:rPr>
              <a:t>يلي </a:t>
            </a:r>
            <a:r>
              <a:rPr lang="ar-SA" sz="2400" b="1" dirty="0" smtClean="0">
                <a:solidFill>
                  <a:srgbClr val="FF0000"/>
                </a:solidFill>
              </a:rPr>
              <a:t>:</a:t>
            </a:r>
            <a:endParaRPr lang="ar-SA" sz="2400" dirty="0" smtClean="0"/>
          </a:p>
          <a:p>
            <a:pPr lvl="0">
              <a:buFont typeface="Wingdings" pitchFamily="2" charset="2"/>
              <a:buChar char="§"/>
            </a:pPr>
            <a:r>
              <a:rPr lang="ar-EG" dirty="0" smtClean="0"/>
              <a:t>ضرورة التدخل في بعض المواقف حفاظا على الروح الجماعية ومساعدة الأعضاء على مواجهة مشكلاتهم في عملية التفاعل </a:t>
            </a:r>
            <a:endParaRPr lang="ar-SA" dirty="0" smtClean="0"/>
          </a:p>
          <a:p>
            <a:pPr lvl="0"/>
            <a:r>
              <a:rPr lang="ar-EG" b="1" u="sng" dirty="0" smtClean="0"/>
              <a:t>ومن أمثلة مواقف التدخل</a:t>
            </a:r>
            <a:r>
              <a:rPr lang="ar-EG" dirty="0" smtClean="0"/>
              <a:t> </a:t>
            </a:r>
            <a:endParaRPr lang="en-US" dirty="0" smtClean="0"/>
          </a:p>
          <a:p>
            <a:pPr lvl="0">
              <a:buFont typeface="Wingdings" pitchFamily="2" charset="2"/>
              <a:buChar char="ü"/>
            </a:pPr>
            <a:r>
              <a:rPr lang="ar-EG" sz="2800" dirty="0" smtClean="0"/>
              <a:t>مساعدة بعض الأعضاء على فهم بعض جوانب ممارسة المؤسسة </a:t>
            </a:r>
            <a:endParaRPr lang="en-US" sz="2800" dirty="0" smtClean="0"/>
          </a:p>
          <a:p>
            <a:pPr lvl="0">
              <a:buFont typeface="Wingdings" pitchFamily="2" charset="2"/>
              <a:buChar char="ü"/>
            </a:pPr>
            <a:r>
              <a:rPr lang="ar-EG" sz="2800" dirty="0" smtClean="0"/>
              <a:t>مساعدة الأعضاء على استخدام أساليب مناسبة لعرض الأفكار </a:t>
            </a:r>
            <a:endParaRPr lang="en-US" sz="2800" dirty="0" smtClean="0"/>
          </a:p>
          <a:p>
            <a:pPr lvl="0">
              <a:buFont typeface="Wingdings" pitchFamily="2" charset="2"/>
              <a:buChar char="ü"/>
            </a:pPr>
            <a:r>
              <a:rPr lang="ar-EG" sz="2800" dirty="0" smtClean="0"/>
              <a:t>تشجيع المنطويين للمشاركة في التفاعل الجماعي </a:t>
            </a:r>
            <a:endParaRPr lang="en-US" sz="2800" dirty="0" smtClean="0"/>
          </a:p>
          <a:p>
            <a:pPr>
              <a:buFont typeface="Wingdings" pitchFamily="2" charset="2"/>
              <a:buChar char="ü"/>
            </a:pPr>
            <a:r>
              <a:rPr lang="ar-EG" sz="2800" dirty="0" smtClean="0"/>
              <a:t>محاولة حماية الجماعة من الانقسام أو الصراعات </a:t>
            </a:r>
            <a:endParaRPr lang="ar-SA" sz="2800" dirty="0" smtClean="0"/>
          </a:p>
          <a:p>
            <a:pPr>
              <a:buFontTx/>
              <a:buChar char="-"/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 </a:t>
            </a:r>
            <a:r>
              <a:rPr lang="ar-EG" sz="3600" b="1" dirty="0" smtClean="0"/>
              <a:t>المبدأ السادس : مبدأ التنظيم الوظيفي للجماعات </a:t>
            </a:r>
            <a:endParaRPr lang="en-US" sz="36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750"/>
            <a:ext cx="8858312" cy="4533900"/>
          </a:xfrm>
        </p:spPr>
        <p:txBody>
          <a:bodyPr/>
          <a:lstStyle/>
          <a:p>
            <a:pPr lvl="0"/>
            <a:r>
              <a:rPr lang="ar-EG" sz="3600" dirty="0" smtClean="0"/>
              <a:t>التنظيم الوظيفي للجماعات يعني الإطار العام لكيفية ممارسة الجماعة لبرامجها وتحقيق أغراضها وكيفية مواجهة مشكلاتها من خلال مسئوليات محددة يقوم بها الأعضاء </a:t>
            </a:r>
            <a:endParaRPr lang="en-US" sz="3600" dirty="0" smtClean="0"/>
          </a:p>
          <a:p>
            <a:pPr lvl="0"/>
            <a:r>
              <a:rPr lang="ar-EG" sz="3600" dirty="0" smtClean="0">
                <a:solidFill>
                  <a:srgbClr val="FF0000"/>
                </a:solidFill>
              </a:rPr>
              <a:t>يتميز تنظيم الجماعة بخصائص أساسية أهمها ما يلي :</a:t>
            </a:r>
            <a:endParaRPr lang="en-US" sz="3600" dirty="0" smtClean="0">
              <a:solidFill>
                <a:srgbClr val="FF0000"/>
              </a:solidFill>
            </a:endParaRPr>
          </a:p>
          <a:p>
            <a:pPr lvl="0">
              <a:buFont typeface="Wingdings" pitchFamily="2" charset="2"/>
              <a:buChar char="q"/>
            </a:pPr>
            <a:r>
              <a:rPr lang="ar-EG" sz="3600" dirty="0" smtClean="0"/>
              <a:t>ارتباط التنظيم بمقتضيات الظروف والحاجة إليه</a:t>
            </a:r>
            <a:endParaRPr lang="en-US" sz="3600" dirty="0" smtClean="0"/>
          </a:p>
          <a:p>
            <a:pPr>
              <a:buFont typeface="Wingdings" pitchFamily="2" charset="2"/>
              <a:buChar char="q"/>
            </a:pPr>
            <a:r>
              <a:rPr lang="ar-EG" sz="3600" dirty="0" smtClean="0"/>
              <a:t>ضرورة أن يتميز التنظيم بالمرونة أي القابلية للتعديل والتغيير حسب الحاجة الفعلية للجماعة </a:t>
            </a:r>
            <a:endParaRPr lang="ar-SA" sz="3600" dirty="0" smtClean="0"/>
          </a:p>
          <a:p>
            <a:pPr>
              <a:buFontTx/>
              <a:buChar char="-"/>
              <a:defRPr/>
            </a:pPr>
            <a:endParaRPr lang="ar-SA" dirty="0" smtClean="0"/>
          </a:p>
          <a:p>
            <a:pPr>
              <a:defRPr/>
            </a:pPr>
            <a:r>
              <a:rPr lang="ar-SA" dirty="0" smtClean="0"/>
              <a:t> </a:t>
            </a:r>
            <a:endParaRPr lang="ar-SA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r>
              <a:rPr lang="ar-SA" sz="3600" dirty="0" smtClean="0"/>
              <a:t> </a:t>
            </a:r>
            <a:r>
              <a:rPr lang="ar-EG" sz="3600" b="1" dirty="0" smtClean="0"/>
              <a:t>المبدأ السادس : مبدأ التنظيم الوظيفي للجماعات :</a:t>
            </a:r>
            <a:endParaRPr lang="en-US" sz="3600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57298"/>
            <a:ext cx="8610600" cy="4920958"/>
          </a:xfrm>
        </p:spPr>
        <p:txBody>
          <a:bodyPr>
            <a:normAutofit fontScale="70000" lnSpcReduction="20000"/>
          </a:bodyPr>
          <a:lstStyle/>
          <a:p>
            <a:r>
              <a:rPr lang="ar-EG" sz="4800" dirty="0" smtClean="0">
                <a:solidFill>
                  <a:srgbClr val="FF0000"/>
                </a:solidFill>
              </a:rPr>
              <a:t>يتميز تنظيم الجماعة بخصائص أساسية أهمها ما يلي :</a:t>
            </a:r>
            <a:endParaRPr lang="ar-SA" sz="4800" dirty="0" smtClean="0"/>
          </a:p>
          <a:p>
            <a:pPr lvl="0">
              <a:buFont typeface="Wingdings" pitchFamily="2" charset="2"/>
              <a:buChar char="q"/>
            </a:pPr>
            <a:r>
              <a:rPr lang="ar-EG" sz="4800" dirty="0" smtClean="0"/>
              <a:t>ارتباط التنظيم بوظيفة المؤسسة والأهداف التي تسعى إليها </a:t>
            </a:r>
            <a:endParaRPr lang="en-US" sz="4800" dirty="0" smtClean="0"/>
          </a:p>
          <a:p>
            <a:pPr lvl="0">
              <a:buFont typeface="Wingdings" pitchFamily="2" charset="2"/>
              <a:buChar char="q"/>
            </a:pPr>
            <a:r>
              <a:rPr lang="ar-EG" sz="4800" dirty="0" smtClean="0"/>
              <a:t>يحقق التنظيم الفرص المناسبة لمشاركة الأعضاء والجماعة في تحمل المسئولية </a:t>
            </a:r>
            <a:endParaRPr lang="en-US" sz="4800" dirty="0" smtClean="0"/>
          </a:p>
          <a:p>
            <a:pPr lvl="0">
              <a:buFont typeface="Wingdings" pitchFamily="2" charset="2"/>
              <a:buChar char="q"/>
            </a:pPr>
            <a:r>
              <a:rPr lang="ar-EG" sz="4800" dirty="0" smtClean="0"/>
              <a:t>يحدد التنظيم الحقوق والوجبات لجميع أعضاء الجماعة وأن يكون هناك توازن بين تلك الجوانب </a:t>
            </a:r>
            <a:endParaRPr lang="en-US" sz="4800" dirty="0" smtClean="0"/>
          </a:p>
          <a:p>
            <a:pPr lvl="0">
              <a:buFont typeface="Wingdings" pitchFamily="2" charset="2"/>
              <a:buChar char="q"/>
            </a:pPr>
            <a:r>
              <a:rPr lang="ar-EG" sz="4800" dirty="0" smtClean="0"/>
              <a:t>التنظيم الوظيفي للجماعة يعطي سمات خاصة للجماعة أي أنه مرتبط بالهدف الجماعي وخصائص الأعضاء ؛ فالتنظيم الوظيفي لجماعة المعاقين حركيا يختلف عن تنظيم جماعة المعاقين سمعيا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600" dirty="0" smtClean="0"/>
              <a:t> </a:t>
            </a:r>
            <a:r>
              <a:rPr lang="ar-EG" sz="3600" b="1" dirty="0" smtClean="0"/>
              <a:t>المبدأ السادس : مبدأ التنظيم الوظيفي للجماعات </a:t>
            </a:r>
            <a:endParaRPr lang="ar-SA" sz="36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98"/>
            <a:ext cx="9001156" cy="4929222"/>
          </a:xfrm>
        </p:spPr>
        <p:txBody>
          <a:bodyPr/>
          <a:lstStyle/>
          <a:p>
            <a:pPr lvl="0"/>
            <a:r>
              <a:rPr lang="ar-SA" sz="3000" b="1" u="sng" dirty="0" smtClean="0"/>
              <a:t>يتمثل </a:t>
            </a:r>
            <a:r>
              <a:rPr lang="ar-EG" sz="3000" b="1" u="sng" dirty="0" smtClean="0"/>
              <a:t>دور أخصائي الجماعة في التنظيم الوظيفي للجماعات</a:t>
            </a:r>
            <a:r>
              <a:rPr lang="ar-SA" sz="3000" b="1" u="sng" dirty="0" smtClean="0"/>
              <a:t> فيما يلي</a:t>
            </a:r>
            <a:r>
              <a:rPr lang="ar-EG" sz="3000" b="1" u="sng" dirty="0" smtClean="0"/>
              <a:t>:</a:t>
            </a:r>
            <a:endParaRPr lang="en-US" sz="3000" dirty="0" smtClean="0"/>
          </a:p>
          <a:p>
            <a:pPr lvl="0">
              <a:buFont typeface="Courier New" pitchFamily="49" charset="0"/>
              <a:buChar char="o"/>
            </a:pPr>
            <a:r>
              <a:rPr lang="ar-EG" sz="3600" dirty="0" smtClean="0"/>
              <a:t>مساعدة الأعضاء على فهم أهمية التنظيم ومضمونه</a:t>
            </a:r>
            <a:endParaRPr lang="en-US" sz="3600" dirty="0" smtClean="0"/>
          </a:p>
          <a:p>
            <a:pPr lvl="0">
              <a:buFont typeface="Courier New" pitchFamily="49" charset="0"/>
              <a:buChar char="o"/>
            </a:pPr>
            <a:r>
              <a:rPr lang="ar-EG" sz="3600" dirty="0" smtClean="0"/>
              <a:t>مساعدة الأعضاء على اختيار الشكل المناسب للتنظيم الوظيفي </a:t>
            </a:r>
            <a:endParaRPr lang="en-US" sz="3600" dirty="0" smtClean="0"/>
          </a:p>
          <a:p>
            <a:pPr lvl="0">
              <a:buFont typeface="Courier New" pitchFamily="49" charset="0"/>
              <a:buChar char="o"/>
            </a:pPr>
            <a:r>
              <a:rPr lang="ar-EG" sz="3600" dirty="0" smtClean="0"/>
              <a:t>التدخل لمساعدة أعضاء الجماعة الذي يتحملون مسئوليات محددة في التنظيم </a:t>
            </a:r>
            <a:endParaRPr lang="en-US" sz="3600" dirty="0" smtClean="0"/>
          </a:p>
          <a:p>
            <a:pPr lvl="0">
              <a:buFont typeface="Courier New" pitchFamily="49" charset="0"/>
              <a:buChar char="o"/>
            </a:pPr>
            <a:r>
              <a:rPr lang="ar-EG" sz="3600" dirty="0" smtClean="0"/>
              <a:t>متابعة مدى ملائمة التنظيم الوظيفي للحياة الجماعية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 </a:t>
            </a:r>
            <a:r>
              <a:rPr lang="ar-EG" sz="3600" b="1" dirty="0" smtClean="0"/>
              <a:t>المبدأ السادس : مبدأ التنظيم الوظيفي للجماعات 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001156" cy="4697428"/>
          </a:xfrm>
        </p:spPr>
        <p:txBody>
          <a:bodyPr/>
          <a:lstStyle/>
          <a:p>
            <a:pPr lvl="0"/>
            <a:r>
              <a:rPr lang="ar-SA" sz="3000" b="1" u="sng" dirty="0" smtClean="0"/>
              <a:t>يتمثل </a:t>
            </a:r>
            <a:r>
              <a:rPr lang="ar-EG" sz="3000" b="1" u="sng" dirty="0" smtClean="0"/>
              <a:t>دور أخصائي الجماعة في التنظيم الوظيفي للجماعات</a:t>
            </a:r>
            <a:r>
              <a:rPr lang="ar-SA" sz="3000" b="1" u="sng" dirty="0" smtClean="0"/>
              <a:t> فيما يلي</a:t>
            </a:r>
            <a:r>
              <a:rPr lang="ar-EG" sz="3000" b="1" u="sng" dirty="0" smtClean="0"/>
              <a:t>:</a:t>
            </a:r>
            <a:endParaRPr lang="en-US" sz="3000" dirty="0" smtClean="0"/>
          </a:p>
          <a:p>
            <a:pPr lvl="0">
              <a:buFont typeface="Courier New" pitchFamily="49" charset="0"/>
              <a:buChar char="o"/>
            </a:pPr>
            <a:r>
              <a:rPr lang="ar-EG" sz="4000" dirty="0" smtClean="0"/>
              <a:t>تدريب الأعضاء الذين يتحملون المسئوليات على أداء تلك المسئوليات على أحسن وجه ممكن </a:t>
            </a:r>
            <a:endParaRPr lang="en-US" sz="4000" dirty="0" smtClean="0"/>
          </a:p>
          <a:p>
            <a:pPr lvl="0">
              <a:buFont typeface="Courier New" pitchFamily="49" charset="0"/>
              <a:buChar char="o"/>
            </a:pPr>
            <a:r>
              <a:rPr lang="ar-EG" sz="4000" dirty="0" smtClean="0"/>
              <a:t>مساعدة أعضاء الجماعة على الاستفادة من مكونات التنظيم بطريقة إيجابية </a:t>
            </a:r>
            <a:endParaRPr lang="en-US" sz="4000" dirty="0" smtClean="0"/>
          </a:p>
          <a:p>
            <a:pPr>
              <a:buFont typeface="Courier New" pitchFamily="49" charset="0"/>
              <a:buChar char="o"/>
            </a:pPr>
            <a:r>
              <a:rPr lang="ar-EG" sz="4000" dirty="0" smtClean="0"/>
              <a:t>المشاركة مع الجماعة في تقويم التنظيم الوظيفي من وقت لآخر </a:t>
            </a:r>
            <a:endParaRPr lang="ar-SA" sz="4000" dirty="0" smtClean="0"/>
          </a:p>
          <a:p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3600" b="1" dirty="0" smtClean="0"/>
              <a:t>المبدأ السابع : مبدأ استخدام موارد الأعضاء والبيئة 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57298"/>
            <a:ext cx="9001156" cy="4768867"/>
          </a:xfrm>
        </p:spPr>
        <p:txBody>
          <a:bodyPr/>
          <a:lstStyle/>
          <a:p>
            <a:pPr lvl="0"/>
            <a:r>
              <a:rPr lang="ar-EG" dirty="0" smtClean="0">
                <a:solidFill>
                  <a:srgbClr val="FF0000"/>
                </a:solidFill>
              </a:rPr>
              <a:t>مصادر تلك الموارد يرتكز على مجالات أساسية أهمها :</a:t>
            </a:r>
            <a:endParaRPr lang="en-US" dirty="0" smtClean="0">
              <a:solidFill>
                <a:srgbClr val="FF0000"/>
              </a:solidFill>
            </a:endParaRPr>
          </a:p>
          <a:p>
            <a:pPr lvl="0"/>
            <a:r>
              <a:rPr lang="ar-SA" b="1" dirty="0" smtClean="0"/>
              <a:t>1-</a:t>
            </a:r>
            <a:r>
              <a:rPr lang="ar-EG" b="1" dirty="0" smtClean="0"/>
              <a:t>أعضاء الجماعة كمصدر للموارد:</a:t>
            </a:r>
            <a:r>
              <a:rPr lang="ar-SA" b="1" dirty="0" smtClean="0"/>
              <a:t> </a:t>
            </a:r>
            <a:r>
              <a:rPr lang="ar-EG" sz="2800" dirty="0" smtClean="0"/>
              <a:t>أي يستعين أخصائي الجماعة بأعضاء الجماعة ممن يتميزون بالمهارات والخبرات في الجوانب الآتية :</a:t>
            </a:r>
            <a:endParaRPr lang="en-US" sz="2800" dirty="0" smtClean="0"/>
          </a:p>
          <a:p>
            <a:pPr lvl="0">
              <a:buFont typeface="Wingdings" pitchFamily="2" charset="2"/>
              <a:buChar char="ü"/>
            </a:pPr>
            <a:r>
              <a:rPr lang="ar-EG" sz="2800" dirty="0" smtClean="0"/>
              <a:t>تعليم أوجه نشاط البرنامج المختلفة</a:t>
            </a:r>
            <a:endParaRPr lang="en-US" sz="2800" dirty="0" smtClean="0"/>
          </a:p>
          <a:p>
            <a:pPr lvl="0">
              <a:buFont typeface="Wingdings" pitchFamily="2" charset="2"/>
              <a:buChar char="ü"/>
            </a:pPr>
            <a:r>
              <a:rPr lang="ar-EG" sz="2800" dirty="0" smtClean="0"/>
              <a:t>قيادة الأنشطة والمشروعات </a:t>
            </a:r>
            <a:endParaRPr lang="en-US" sz="2800" dirty="0" smtClean="0"/>
          </a:p>
          <a:p>
            <a:pPr lvl="0">
              <a:buFont typeface="Wingdings" pitchFamily="2" charset="2"/>
              <a:buChar char="ü"/>
            </a:pPr>
            <a:r>
              <a:rPr lang="ar-EG" sz="2800" dirty="0" smtClean="0"/>
              <a:t>عملية الاتصال بالمؤسسات الموجودة في البيئة </a:t>
            </a:r>
            <a:endParaRPr lang="en-US" sz="2800" dirty="0" smtClean="0"/>
          </a:p>
          <a:p>
            <a:pPr lvl="0">
              <a:buFont typeface="Wingdings" pitchFamily="2" charset="2"/>
              <a:buChar char="ü"/>
            </a:pPr>
            <a:r>
              <a:rPr lang="ar-EG" sz="2800" dirty="0" smtClean="0"/>
              <a:t>الاستفادة من خبراتهم المرتبطة بالحياة الجماعية </a:t>
            </a:r>
            <a:endParaRPr lang="en-US" sz="2800" dirty="0" smtClean="0"/>
          </a:p>
          <a:p>
            <a:pPr lvl="0">
              <a:buFont typeface="Wingdings" pitchFamily="2" charset="2"/>
              <a:buChar char="ü"/>
            </a:pPr>
            <a:r>
              <a:rPr lang="ar-EG" sz="2800" dirty="0" smtClean="0"/>
              <a:t>استخدام علاقاتهم مع بقية الأعضاء ومع المؤسسات الموجودة في البيئة</a:t>
            </a:r>
            <a:r>
              <a:rPr lang="ar-SA" sz="2800" dirty="0" smtClean="0"/>
              <a:t> لصالح الجماعة</a:t>
            </a:r>
            <a:r>
              <a:rPr lang="ar-EG" sz="2800" dirty="0" smtClean="0"/>
              <a:t> 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3600" b="1" dirty="0" smtClean="0"/>
              <a:t>المبدأ السابع : مبدأ استخدام موارد الأعضاء والبيئة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543956" cy="4525963"/>
          </a:xfrm>
        </p:spPr>
        <p:txBody>
          <a:bodyPr/>
          <a:lstStyle/>
          <a:p>
            <a:pPr lvl="0"/>
            <a:r>
              <a:rPr lang="ar-SA" sz="3600" b="1" dirty="0" smtClean="0"/>
              <a:t>2- </a:t>
            </a:r>
            <a:r>
              <a:rPr lang="ar-SA" sz="3600" b="1" dirty="0" err="1" smtClean="0"/>
              <a:t>ا</a:t>
            </a:r>
            <a:r>
              <a:rPr lang="ar-EG" sz="3600" b="1" dirty="0" smtClean="0"/>
              <a:t>لجماعة بكافة مكوناتها كمصدر للدخل :</a:t>
            </a:r>
            <a:endParaRPr lang="en-US" sz="3600" dirty="0" smtClean="0"/>
          </a:p>
          <a:p>
            <a:pPr lvl="0">
              <a:buFont typeface="Wingdings" pitchFamily="2" charset="2"/>
              <a:buChar char="ü"/>
            </a:pPr>
            <a:r>
              <a:rPr lang="ar-EG" sz="3600" dirty="0" smtClean="0"/>
              <a:t>المشروعات الجماعية التي تهتم بمشروعات خدمة البيئة والتوعية الصحية </a:t>
            </a:r>
            <a:endParaRPr lang="en-US" sz="3600" dirty="0" smtClean="0"/>
          </a:p>
          <a:p>
            <a:pPr lvl="0">
              <a:buFont typeface="Wingdings" pitchFamily="2" charset="2"/>
              <a:buChar char="ü"/>
            </a:pPr>
            <a:r>
              <a:rPr lang="ar-EG" sz="3600" dirty="0" smtClean="0"/>
              <a:t>التماسك الاجتماعي كمورد معنوي واجتماعي </a:t>
            </a:r>
            <a:endParaRPr lang="en-US" sz="3600" dirty="0" smtClean="0"/>
          </a:p>
          <a:p>
            <a:pPr lvl="0">
              <a:buFont typeface="Wingdings" pitchFamily="2" charset="2"/>
              <a:buChar char="ü"/>
            </a:pPr>
            <a:r>
              <a:rPr lang="ar-EG" sz="3600" dirty="0" smtClean="0"/>
              <a:t>الفكر الجماعي الذي يوجه العمل نحو الاتجاهات الإيجابية </a:t>
            </a:r>
            <a:endParaRPr lang="en-US" sz="3600" dirty="0" smtClean="0"/>
          </a:p>
          <a:p>
            <a:pPr lvl="0">
              <a:buFont typeface="Wingdings" pitchFamily="2" charset="2"/>
              <a:buChar char="ü"/>
            </a:pPr>
            <a:r>
              <a:rPr lang="ar-EG" sz="3600" dirty="0" smtClean="0"/>
              <a:t>الموارد المالية والمادية التي يسهم بها أعضاء الجماعة</a:t>
            </a:r>
            <a:endParaRPr lang="en-US" sz="3600" dirty="0" smtClean="0"/>
          </a:p>
          <a:p>
            <a:pPr>
              <a:buFont typeface="Wingdings" pitchFamily="2" charset="2"/>
              <a:buChar char="ü"/>
            </a:pP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3600" b="1" dirty="0" smtClean="0"/>
              <a:t>المبدأ السابع : مبدأ استخدام موارد الأعضاء والبيئة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144000" cy="4697428"/>
          </a:xfrm>
        </p:spPr>
        <p:txBody>
          <a:bodyPr/>
          <a:lstStyle/>
          <a:p>
            <a:pPr lvl="0"/>
            <a:r>
              <a:rPr lang="ar-SA" b="1" dirty="0" smtClean="0"/>
              <a:t>3- </a:t>
            </a:r>
            <a:r>
              <a:rPr lang="ar-SA" b="1" dirty="0" err="1" smtClean="0"/>
              <a:t>ا</a:t>
            </a:r>
            <a:r>
              <a:rPr lang="ar-EG" b="1" dirty="0" smtClean="0"/>
              <a:t>لأخصائي الاجتماعي الذي يعمل مع الجماعة كمصدر للموارد :</a:t>
            </a:r>
            <a:endParaRPr lang="en-US" dirty="0" smtClean="0"/>
          </a:p>
          <a:p>
            <a:pPr lvl="0">
              <a:buFont typeface="Arial" pitchFamily="34" charset="0"/>
              <a:buChar char="•"/>
            </a:pPr>
            <a:r>
              <a:rPr lang="ar-EG" sz="3600" dirty="0" smtClean="0"/>
              <a:t>تقديم المقترحات والأفكار المختلفة المرتبطة بأهداف الجماعة </a:t>
            </a:r>
            <a:endParaRPr lang="en-US" sz="3600" dirty="0" smtClean="0"/>
          </a:p>
          <a:p>
            <a:pPr lvl="0">
              <a:buFont typeface="Arial" pitchFamily="34" charset="0"/>
              <a:buChar char="•"/>
            </a:pPr>
            <a:r>
              <a:rPr lang="ar-EG" sz="3600" dirty="0" smtClean="0"/>
              <a:t>استخدام العلاقات والاتصالات مع المؤسسات الأخرى </a:t>
            </a:r>
            <a:endParaRPr lang="en-US" sz="3600" dirty="0" smtClean="0"/>
          </a:p>
          <a:p>
            <a:pPr lvl="0">
              <a:buFont typeface="Arial" pitchFamily="34" charset="0"/>
              <a:buChar char="•"/>
            </a:pPr>
            <a:r>
              <a:rPr lang="ar-EG" sz="3600" dirty="0" smtClean="0"/>
              <a:t>التعرف على كيفية الحصول على الموارد من المؤسسات الأخرى </a:t>
            </a:r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ar-EG" sz="3600" dirty="0" smtClean="0"/>
              <a:t>استخدام الخبرات والمهارات التي تتوفر للأخصائي في مساعدة الجماعة على تحقيق أهدافها 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3600" b="1" dirty="0" smtClean="0"/>
              <a:t>المبدأ السابع : مبدأ استخدام موارد الأعضاء والبيئة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001156" cy="4697428"/>
          </a:xfrm>
        </p:spPr>
        <p:txBody>
          <a:bodyPr/>
          <a:lstStyle/>
          <a:p>
            <a:pPr lvl="0"/>
            <a:r>
              <a:rPr lang="ar-SA" b="1" dirty="0" smtClean="0"/>
              <a:t>4- </a:t>
            </a:r>
            <a:r>
              <a:rPr lang="ar-EG" b="1" dirty="0" smtClean="0"/>
              <a:t>المؤسسة التي تمثل الكيان العام الذي توجد فيه الجماعة كمصدر للموارد: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ar-EG" dirty="0" smtClean="0"/>
              <a:t>الموارد الخاصة بالخبراء المتخصصين في مجالات الأنشطة المختلفة 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ar-EG" dirty="0" smtClean="0"/>
              <a:t>الموارد المالية المخصصة لمساعدة الجماعة على تحقيق أهدافها 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ar-EG" dirty="0" smtClean="0"/>
              <a:t>الموارد التي تتعلق </a:t>
            </a:r>
            <a:r>
              <a:rPr lang="ar-EG" dirty="0" err="1" smtClean="0"/>
              <a:t>ب</a:t>
            </a:r>
            <a:r>
              <a:rPr lang="ar-SA" dirty="0" smtClean="0"/>
              <a:t>الخدمات </a:t>
            </a:r>
            <a:r>
              <a:rPr lang="ar-SA" dirty="0" err="1" smtClean="0"/>
              <a:t>و</a:t>
            </a:r>
            <a:r>
              <a:rPr lang="ar-EG" dirty="0" smtClean="0"/>
              <a:t>الخامات والأدوات الخاصة بالنشاط</a:t>
            </a:r>
            <a:endParaRPr lang="en-US" dirty="0" smtClean="0"/>
          </a:p>
          <a:p>
            <a:pPr lvl="0">
              <a:buFont typeface="Wingdings" pitchFamily="2" charset="2"/>
              <a:buChar char="§"/>
            </a:pPr>
            <a:r>
              <a:rPr lang="ar-EG" dirty="0" smtClean="0"/>
              <a:t>الموارد التي تتعلق بالإمكانيات والقاعات المخصصة لاستخدام الجماعات في ممارسة الأنشطة والمشروعات المختلفة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3600" b="1" dirty="0" smtClean="0"/>
              <a:t>المبدأ السابع : مبدأ استخدام موارد الأعضاء والبيئة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57299"/>
            <a:ext cx="9144000" cy="4768866"/>
          </a:xfrm>
        </p:spPr>
        <p:txBody>
          <a:bodyPr/>
          <a:lstStyle/>
          <a:p>
            <a:pPr lvl="0"/>
            <a:r>
              <a:rPr lang="ar-SA" sz="3000" b="1" dirty="0" smtClean="0"/>
              <a:t>5- </a:t>
            </a:r>
            <a:r>
              <a:rPr lang="ar-EG" sz="3000" b="1" dirty="0" smtClean="0"/>
              <a:t>البيئة بكافة مؤسساتها وأجهزتها ومواردها المختلفة كمصدر للموارد</a:t>
            </a:r>
            <a:r>
              <a:rPr lang="en-US" sz="3000" b="1" dirty="0" smtClean="0"/>
              <a:t>:</a:t>
            </a:r>
            <a:endParaRPr lang="en-US" sz="3000" dirty="0" smtClean="0"/>
          </a:p>
          <a:p>
            <a:pPr lvl="0"/>
            <a:r>
              <a:rPr lang="ar-EG" dirty="0" smtClean="0"/>
              <a:t>يستعين الأخصائي بالبيئة كمصدر للموارد في الحالات الآتية :</a:t>
            </a:r>
            <a:endParaRPr lang="en-US" dirty="0" smtClean="0"/>
          </a:p>
          <a:p>
            <a:pPr lvl="0">
              <a:buFont typeface="Arial" pitchFamily="34" charset="0"/>
              <a:buChar char="•"/>
            </a:pPr>
            <a:r>
              <a:rPr lang="ar-EG" dirty="0" smtClean="0"/>
              <a:t>استخدام الموارد التي لها طابع خاص لا يتوفر بالمؤسسة مثل توفر الملاعب ...</a:t>
            </a:r>
            <a:endParaRPr lang="en-US" dirty="0" smtClean="0"/>
          </a:p>
          <a:p>
            <a:pPr lvl="0">
              <a:buFont typeface="Arial" pitchFamily="34" charset="0"/>
              <a:buChar char="•"/>
            </a:pPr>
            <a:r>
              <a:rPr lang="ar-EG" dirty="0" smtClean="0"/>
              <a:t>استخدام موارد الخدمات التي يرغب الأعضاء</a:t>
            </a:r>
            <a:r>
              <a:rPr lang="ar-SA" dirty="0" smtClean="0"/>
              <a:t> في</a:t>
            </a:r>
            <a:r>
              <a:rPr lang="ar-EG" dirty="0" smtClean="0"/>
              <a:t> الاستفادة منها  مثل المؤسسات الثقافية كالمكتبات العامة </a:t>
            </a:r>
            <a:endParaRPr lang="en-US" dirty="0" smtClean="0"/>
          </a:p>
          <a:p>
            <a:pPr lvl="0">
              <a:buFont typeface="Arial" pitchFamily="34" charset="0"/>
              <a:buChar char="•"/>
            </a:pPr>
            <a:r>
              <a:rPr lang="ar-EG" dirty="0" smtClean="0"/>
              <a:t>استخدام الخبراء الذين يتوفر وجودهم في المجتمع مثل الأطباء والإعلاميين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المبدأ الثامن : مبدأ الدراسة والبحث المستمر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5"/>
          </a:xfrm>
        </p:spPr>
        <p:txBody>
          <a:bodyPr/>
          <a:lstStyle/>
          <a:p>
            <a:pPr lvl="0">
              <a:buFont typeface="Wingdings" pitchFamily="2" charset="2"/>
              <a:buChar char="q"/>
            </a:pPr>
            <a:r>
              <a:rPr lang="ar-SA" dirty="0" smtClean="0"/>
              <a:t>- </a:t>
            </a:r>
            <a:r>
              <a:rPr lang="ar-EG" dirty="0" smtClean="0"/>
              <a:t>تعد عملية الدراسة</a:t>
            </a:r>
            <a:r>
              <a:rPr lang="ar-SA" dirty="0" smtClean="0"/>
              <a:t> المستمرة </a:t>
            </a:r>
            <a:r>
              <a:rPr lang="ar-EG" dirty="0" smtClean="0"/>
              <a:t>للأعضاء والجماعة وكذلك إجراء البحث العلمي على التغيرات التي قد تحدث للجماعة ضرورة أساسية لمتابعة الحياة الجماعية</a:t>
            </a:r>
            <a:r>
              <a:rPr lang="ar-SA" dirty="0" smtClean="0"/>
              <a:t>,</a:t>
            </a:r>
            <a:r>
              <a:rPr lang="ar-EG" dirty="0" smtClean="0"/>
              <a:t> وتطويرها</a:t>
            </a:r>
            <a:r>
              <a:rPr lang="ar-SA" dirty="0" smtClean="0"/>
              <a:t>,</a:t>
            </a:r>
            <a:r>
              <a:rPr lang="ar-EG" dirty="0" smtClean="0"/>
              <a:t> والتعرف </a:t>
            </a:r>
            <a:r>
              <a:rPr lang="ar-SA" dirty="0" smtClean="0"/>
              <a:t>على </a:t>
            </a:r>
            <a:r>
              <a:rPr lang="ar-EG" dirty="0" smtClean="0"/>
              <a:t>أهم المشكلات التي تواجه ممارسة العمل مع الجماعة وكيفية مواجهتها </a:t>
            </a:r>
            <a:endParaRPr lang="en-US" dirty="0" smtClean="0"/>
          </a:p>
          <a:p>
            <a:pPr lvl="0">
              <a:buFont typeface="Wingdings" pitchFamily="2" charset="2"/>
              <a:buChar char="q"/>
            </a:pPr>
            <a:r>
              <a:rPr lang="ar-SA" dirty="0" smtClean="0"/>
              <a:t>- </a:t>
            </a:r>
            <a:r>
              <a:rPr lang="ar-EG" dirty="0" smtClean="0"/>
              <a:t>الدراسة والبحث يفيد في القيام بالتقويم المرحلي أو النهائي لأنه يوضح القيمة الفعلية لمجهود الأخصائي وأثرها في تحقيق أهداف الجماعة والتعرف على العوامل المؤثرة في الحياة الجماعية وكيفية مواجهتها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1652</TotalTime>
  <Words>1426</Words>
  <Application>Microsoft Office PowerPoint</Application>
  <PresentationFormat>عرض على الشاشة (3:4)‏</PresentationFormat>
  <Paragraphs>149</Paragraphs>
  <Slides>24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المحاضرة التمهيدية</vt:lpstr>
      <vt:lpstr>الشريحة 1</vt:lpstr>
      <vt:lpstr>المحاضرة التاسعة </vt:lpstr>
      <vt:lpstr>عناصر المحاضرة</vt:lpstr>
      <vt:lpstr>مبادئ العمل مع الجماعات</vt:lpstr>
      <vt:lpstr>المبدأ الأول : مبدأ الأهداف المحددة والمعينة علميا ومهنيا </vt:lpstr>
      <vt:lpstr>المبدأ الأول : مبدأ الأهداف المحددة والمعينة علميا ومهنيا :</vt:lpstr>
      <vt:lpstr>المبدأ الثاني : مبدأ التكوين الجماعي المخطط والمنظم : </vt:lpstr>
      <vt:lpstr>المبدأ الثاني : مبدأ التكوين الجماعي المخطط والمنظم : </vt:lpstr>
      <vt:lpstr>المبدأ الثالث : مبدأ التفريد أو فردية العضو والجماعة : </vt:lpstr>
      <vt:lpstr>المبدأ الرابع : مبدأ تكوين العلاقة المهنية بين الأخصائي والجماعة </vt:lpstr>
      <vt:lpstr>المبدأ الرابع : مبدأ تكوين العلاقة المهنية بين الأخصائي والجماعة :</vt:lpstr>
      <vt:lpstr>المبدأ الخامس : مبدأ توجيه التفاعل الجماعي </vt:lpstr>
      <vt:lpstr>2المبدأ الخامس : مبدأ توجيه التفاعل الجماعي </vt:lpstr>
      <vt:lpstr> المبدأ السادس : مبدأ التنظيم الوظيفي للجماعات </vt:lpstr>
      <vt:lpstr> المبدأ السادس : مبدأ التنظيم الوظيفي للجماعات :</vt:lpstr>
      <vt:lpstr> المبدأ السادس : مبدأ التنظيم الوظيفي للجماعات </vt:lpstr>
      <vt:lpstr> المبدأ السادس : مبدأ التنظيم الوظيفي للجماعات </vt:lpstr>
      <vt:lpstr>المبدأ السابع : مبدأ استخدام موارد الأعضاء والبيئة </vt:lpstr>
      <vt:lpstr>المبدأ السابع : مبدأ استخدام موارد الأعضاء والبيئة  </vt:lpstr>
      <vt:lpstr>المبدأ السابع : مبدأ استخدام موارد الأعضاء والبيئة  </vt:lpstr>
      <vt:lpstr>المبدأ السابع : مبدأ استخدام موارد الأعضاء والبيئة  </vt:lpstr>
      <vt:lpstr>المبدأ السابع : مبدأ استخدام موارد الأعضاء والبيئة  </vt:lpstr>
      <vt:lpstr>المبدأ الثامن : مبدأ الدراسة والبحث المستمر  </vt:lpstr>
      <vt:lpstr>الشريحة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174</cp:revision>
  <dcterms:created xsi:type="dcterms:W3CDTF">1601-01-01T00:00:00Z</dcterms:created>
  <dcterms:modified xsi:type="dcterms:W3CDTF">2012-11-08T09:59:58Z</dcterms:modified>
</cp:coreProperties>
</file>