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9"/>
  </p:notesMasterIdLst>
  <p:handoutMasterIdLst>
    <p:handoutMasterId r:id="rId30"/>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90" r:id="rId20"/>
    <p:sldId id="296" r:id="rId21"/>
    <p:sldId id="297" r:id="rId22"/>
    <p:sldId id="291" r:id="rId23"/>
    <p:sldId id="292" r:id="rId24"/>
    <p:sldId id="293" r:id="rId25"/>
    <p:sldId id="294" r:id="rId26"/>
    <p:sldId id="295" r:id="rId27"/>
    <p:sldId id="288" r:id="rId28"/>
  </p:sldIdLst>
  <p:sldSz cx="9144000" cy="6858000" type="screen4x3"/>
  <p:notesSz cx="68087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23925" y="744538"/>
            <a:ext cx="4960938"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7839" y="4715153"/>
            <a:ext cx="4993111"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NUL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1438"/>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خدمة الفرد والجماعة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العاشرة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الجماعة في طريقة خدمة الجماعات</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a:bodyPr>
          <a:lstStyle/>
          <a:p>
            <a:pPr>
              <a:buFont typeface="Arial" pitchFamily="34" charset="0"/>
              <a:buChar char="•"/>
            </a:pPr>
            <a:r>
              <a:rPr lang="ar-EG" sz="4000" b="1" dirty="0" smtClean="0"/>
              <a:t>أولا</a:t>
            </a:r>
            <a:r>
              <a:rPr lang="en-US" sz="4000" b="1" dirty="0" smtClean="0"/>
              <a:t> : </a:t>
            </a:r>
            <a:r>
              <a:rPr lang="ar-EG" sz="4000" b="1" dirty="0" smtClean="0"/>
              <a:t>تعريف الجماعة في طريقة خدمة الجماعة</a:t>
            </a:r>
            <a:endParaRPr lang="ar-SA" sz="4000" b="1" dirty="0" smtClean="0"/>
          </a:p>
          <a:p>
            <a:pPr>
              <a:buFont typeface="Arial" pitchFamily="34" charset="0"/>
              <a:buChar char="•"/>
            </a:pPr>
            <a:r>
              <a:rPr lang="ar-EG" sz="4000" b="1" dirty="0" smtClean="0"/>
              <a:t>ثانيا : السمات الأساسية للجماعة في خدمة الجماعة </a:t>
            </a:r>
            <a:endParaRPr lang="ar-SA" sz="4000" b="1" dirty="0" smtClean="0"/>
          </a:p>
          <a:p>
            <a:pPr>
              <a:buFont typeface="Arial" pitchFamily="34" charset="0"/>
              <a:buChar char="•"/>
            </a:pPr>
            <a:r>
              <a:rPr lang="ar-EG" sz="4000" b="1" dirty="0" smtClean="0"/>
              <a:t>ثالثا : المكونات الأساسية في بناء الجماعة في طريقة خدمة الجماعة</a:t>
            </a:r>
            <a:endParaRPr lang="ar-SA" sz="4000" b="1" dirty="0" smtClean="0"/>
          </a:p>
          <a:p>
            <a:pPr>
              <a:buFont typeface="Arial" pitchFamily="34" charset="0"/>
              <a:buChar char="•"/>
            </a:pPr>
            <a:r>
              <a:rPr lang="ar-EG" sz="4000" b="1" dirty="0" smtClean="0"/>
              <a:t>رابعا : الدوافع المؤدية للانضمام إلى الجماعات  </a:t>
            </a:r>
            <a:endParaRPr lang="ar-SA" sz="4000" b="1" dirty="0" smtClean="0">
              <a:cs typeface="+mn-cs"/>
            </a:endParaRPr>
          </a:p>
          <a:p>
            <a:pPr algn="r">
              <a:buFont typeface="Arial" pitchFamily="34" charset="0"/>
              <a:buChar char="•"/>
            </a:pPr>
            <a:endParaRPr lang="ar-SA" sz="4000" b="1" dirty="0" smtClean="0"/>
          </a:p>
          <a:p>
            <a:pPr>
              <a:buFont typeface="Arial" pitchFamily="34" charset="0"/>
              <a:buChar char="•"/>
            </a:pPr>
            <a:endParaRPr lang="ar-SA" sz="4000"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أولا</a:t>
            </a:r>
            <a:r>
              <a:rPr lang="en-US" b="1" dirty="0" smtClean="0"/>
              <a:t> : </a:t>
            </a:r>
            <a:r>
              <a:rPr lang="ar-EG" b="1" dirty="0" smtClean="0"/>
              <a:t>تعريف الجماعة في طريقة خدمة الجماعة </a:t>
            </a:r>
            <a:endParaRPr lang="en-US" dirty="0" smtClean="0"/>
          </a:p>
        </p:txBody>
      </p:sp>
      <p:sp>
        <p:nvSpPr>
          <p:cNvPr id="3" name="Content Placeholder 2"/>
          <p:cNvSpPr>
            <a:spLocks noGrp="1"/>
          </p:cNvSpPr>
          <p:nvPr>
            <p:ph idx="1"/>
          </p:nvPr>
        </p:nvSpPr>
        <p:spPr>
          <a:xfrm>
            <a:off x="457200" y="1600201"/>
            <a:ext cx="8543956" cy="4525963"/>
          </a:xfrm>
        </p:spPr>
        <p:txBody>
          <a:bodyPr>
            <a:noAutofit/>
          </a:bodyPr>
          <a:lstStyle/>
          <a:p>
            <a:pPr lvl="0"/>
            <a:r>
              <a:rPr lang="ar-EG" b="1" dirty="0" smtClean="0"/>
              <a:t>تعريف سلافسون : </a:t>
            </a:r>
            <a:endParaRPr lang="en-US" dirty="0" smtClean="0"/>
          </a:p>
          <a:p>
            <a:pPr lvl="0"/>
            <a:r>
              <a:rPr lang="ar-EG" dirty="0" smtClean="0"/>
              <a:t>و </a:t>
            </a:r>
            <a:r>
              <a:rPr lang="ar-EG" dirty="0" err="1" smtClean="0"/>
              <a:t>ت</a:t>
            </a:r>
            <a:r>
              <a:rPr lang="ar-SA" dirty="0" smtClean="0"/>
              <a:t>ُ</a:t>
            </a:r>
            <a:r>
              <a:rPr lang="ar-EG" dirty="0" smtClean="0"/>
              <a:t>عرف الجماعة طبقا </a:t>
            </a:r>
            <a:r>
              <a:rPr lang="ar-EG" dirty="0" smtClean="0">
                <a:solidFill>
                  <a:srgbClr val="FF0000"/>
                </a:solidFill>
              </a:rPr>
              <a:t>لطبيعة العلاقة </a:t>
            </a:r>
            <a:r>
              <a:rPr lang="ar-EG" dirty="0" smtClean="0"/>
              <a:t>بين أعضاء الجماعة ، فهى تتكون من ثلاثة أشخاص أو أكثر في علاقة غير رسمية تتسم بوجود نشاط عاطفي بين الأفراد المكونين لها ونتيجة لذلك تتغير شخصية كل عضو في الجماعة</a:t>
            </a:r>
            <a:endParaRPr lang="ar-SA" dirty="0" smtClean="0"/>
          </a:p>
          <a:p>
            <a:pPr lvl="0"/>
            <a:r>
              <a:rPr lang="ar-EG" dirty="0" smtClean="0"/>
              <a:t> </a:t>
            </a:r>
            <a:r>
              <a:rPr lang="ar-EG" b="1" dirty="0" smtClean="0"/>
              <a:t>تعريف بوجاردس :</a:t>
            </a:r>
            <a:endParaRPr lang="en-US" dirty="0" smtClean="0"/>
          </a:p>
          <a:p>
            <a:pPr lvl="0"/>
            <a:r>
              <a:rPr lang="ar-EG" dirty="0" smtClean="0"/>
              <a:t>تعريف الجماعة طبقا </a:t>
            </a:r>
            <a:r>
              <a:rPr lang="ar-EG" dirty="0" smtClean="0">
                <a:solidFill>
                  <a:srgbClr val="FF0000"/>
                </a:solidFill>
              </a:rPr>
              <a:t>لعدد الأعضاء </a:t>
            </a:r>
            <a:r>
              <a:rPr lang="ar-EG" dirty="0" smtClean="0"/>
              <a:t>، فالجماعة الاجتماعية هى : أي عدد من الكائنات الحية التي هى في حالة تفاعل </a:t>
            </a:r>
            <a:endParaRPr lang="en-US" dirty="0" smtClean="0"/>
          </a:p>
          <a:p>
            <a:pPr lvl="0"/>
            <a:endParaRPr lang="en-US" dirty="0" smtClean="0"/>
          </a:p>
          <a:p>
            <a:pPr>
              <a:defRPr/>
            </a:pPr>
            <a:endParaRPr lang="ar-SA"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1052498"/>
          </a:xfrm>
        </p:spPr>
        <p:txBody>
          <a:bodyPr/>
          <a:lstStyle/>
          <a:p>
            <a:pPr>
              <a:defRPr/>
            </a:pPr>
            <a:r>
              <a:rPr lang="ar-EG" b="1" dirty="0" smtClean="0"/>
              <a:t>أولا</a:t>
            </a:r>
            <a:r>
              <a:rPr lang="en-US" b="1" dirty="0" smtClean="0"/>
              <a:t> : </a:t>
            </a:r>
            <a:r>
              <a:rPr lang="ar-EG" b="1" dirty="0" smtClean="0"/>
              <a:t>تعريف الجماعة في طريقة خدمة الجماعة </a:t>
            </a:r>
            <a:endParaRPr lang="en-US" dirty="0" smtClean="0">
              <a:solidFill>
                <a:srgbClr val="C00000"/>
              </a:solidFill>
            </a:endParaRPr>
          </a:p>
        </p:txBody>
      </p:sp>
      <p:sp>
        <p:nvSpPr>
          <p:cNvPr id="28675" name="Rectangle 3"/>
          <p:cNvSpPr>
            <a:spLocks noGrp="1" noChangeArrowheads="1"/>
          </p:cNvSpPr>
          <p:nvPr>
            <p:ph idx="1"/>
          </p:nvPr>
        </p:nvSpPr>
        <p:spPr>
          <a:xfrm>
            <a:off x="0" y="1524000"/>
            <a:ext cx="9144000" cy="4572000"/>
          </a:xfrm>
        </p:spPr>
        <p:txBody>
          <a:bodyPr/>
          <a:lstStyle/>
          <a:p>
            <a:pPr lvl="0"/>
            <a:r>
              <a:rPr lang="ar-SA" b="1" dirty="0" smtClean="0"/>
              <a:t>- </a:t>
            </a:r>
            <a:r>
              <a:rPr lang="ar-EG" b="1" dirty="0" smtClean="0"/>
              <a:t>تعريف الجماعة من حيث الاعتمادية المتبادلة (شوارتز):</a:t>
            </a:r>
            <a:endParaRPr lang="en-US" dirty="0" smtClean="0"/>
          </a:p>
          <a:p>
            <a:pPr lvl="0"/>
            <a:r>
              <a:rPr lang="ar-EG" dirty="0" smtClean="0"/>
              <a:t>هى مجموعة من الأفراد بينهم اعتماد متبادل </a:t>
            </a:r>
            <a:endParaRPr lang="ar-SA" dirty="0" smtClean="0"/>
          </a:p>
          <a:p>
            <a:pPr lvl="0"/>
            <a:r>
              <a:rPr lang="ar-SA" b="1" dirty="0" smtClean="0"/>
              <a:t>- </a:t>
            </a:r>
            <a:r>
              <a:rPr lang="ar-EG" b="1" dirty="0" smtClean="0"/>
              <a:t>تعريف الجماعة من حيث الدافعية (وارنر):</a:t>
            </a:r>
            <a:endParaRPr lang="en-US" dirty="0" smtClean="0"/>
          </a:p>
          <a:p>
            <a:pPr lvl="0"/>
            <a:r>
              <a:rPr lang="ar-EG" dirty="0" smtClean="0"/>
              <a:t>الجماعة هى مجموعة من الأفراد الذين يحاولون إشباع احتياجاتهم من خلال الارتباط الاجتماعي بكيان واضح محدد</a:t>
            </a:r>
            <a:endParaRPr lang="en-US" dirty="0" smtClean="0"/>
          </a:p>
          <a:p>
            <a:pPr lvl="0"/>
            <a:r>
              <a:rPr lang="ar-EG" dirty="0" smtClean="0"/>
              <a:t>ومما سبق يتضح أن تحديد مضمون الجماعة له أبعاد مختلفة ولكنها تتضمن جوانب مشتركة كالعدد والهدف والارتباط الجماعي </a:t>
            </a:r>
            <a:endParaRPr lang="en-US" dirty="0" smtClean="0"/>
          </a:p>
          <a:p>
            <a:pPr lvl="0"/>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b="1" dirty="0" smtClean="0"/>
              <a:t>أولا</a:t>
            </a:r>
            <a:r>
              <a:rPr lang="en-US" b="1" dirty="0" smtClean="0"/>
              <a:t> : </a:t>
            </a:r>
            <a:r>
              <a:rPr lang="ar-EG" b="1" dirty="0" smtClean="0"/>
              <a:t>تعريف الجماعة في طريقة خدمة الجماعة </a:t>
            </a:r>
            <a:endParaRPr lang="ar-SA" dirty="0" smtClean="0">
              <a:solidFill>
                <a:srgbClr val="C00000"/>
              </a:solidFill>
            </a:endParaRPr>
          </a:p>
        </p:txBody>
      </p:sp>
      <p:sp>
        <p:nvSpPr>
          <p:cNvPr id="3" name="Content Placeholder 2"/>
          <p:cNvSpPr>
            <a:spLocks noGrp="1"/>
          </p:cNvSpPr>
          <p:nvPr>
            <p:ph idx="1"/>
          </p:nvPr>
        </p:nvSpPr>
        <p:spPr/>
        <p:txBody>
          <a:bodyPr/>
          <a:lstStyle/>
          <a:p>
            <a:pPr lvl="0"/>
            <a:r>
              <a:rPr lang="ar-SA" b="1" dirty="0" smtClean="0"/>
              <a:t>- </a:t>
            </a:r>
            <a:r>
              <a:rPr lang="ar-EG" b="1" dirty="0" smtClean="0"/>
              <a:t>ويمكن وضع تعريفا إجرائيا على النحو التالي :</a:t>
            </a:r>
            <a:endParaRPr lang="en-US" dirty="0" smtClean="0"/>
          </a:p>
          <a:p>
            <a:pPr lvl="0">
              <a:buFont typeface="Wingdings" pitchFamily="2" charset="2"/>
              <a:buChar char="§"/>
            </a:pPr>
            <a:r>
              <a:rPr lang="ar-EG" sz="3600" dirty="0" smtClean="0"/>
              <a:t>الجماعة مجموعة من الأفراد لهم سمات وقدرات متقاربة </a:t>
            </a:r>
            <a:endParaRPr lang="en-US" sz="3600" dirty="0" smtClean="0"/>
          </a:p>
          <a:p>
            <a:pPr lvl="0">
              <a:buFont typeface="Wingdings" pitchFamily="2" charset="2"/>
              <a:buChar char="§"/>
            </a:pPr>
            <a:r>
              <a:rPr lang="ar-EG" sz="3600" dirty="0" smtClean="0"/>
              <a:t>الرغبة الصادقة للانتماء للجماعة والمشاركة في التفاعل الجماعي الموجه</a:t>
            </a:r>
            <a:endParaRPr lang="en-US" sz="3600" dirty="0" smtClean="0"/>
          </a:p>
          <a:p>
            <a:pPr lvl="0">
              <a:buFont typeface="Wingdings" pitchFamily="2" charset="2"/>
              <a:buChar char="§"/>
            </a:pPr>
            <a:r>
              <a:rPr lang="ar-EG" sz="3600" dirty="0" smtClean="0"/>
              <a:t>تسعى الجماعة إلى تحقيق أهداف واضحة محددة </a:t>
            </a:r>
            <a:endParaRPr lang="en-US" sz="3600" dirty="0" smtClean="0"/>
          </a:p>
          <a:p>
            <a:pPr lvl="0">
              <a:buFont typeface="Wingdings" pitchFamily="2" charset="2"/>
              <a:buChar char="§"/>
            </a:pPr>
            <a:r>
              <a:rPr lang="ar-EG" sz="3600" dirty="0" smtClean="0"/>
              <a:t>تتكون العلاقات الاجتماعية خلال مواقف محددة</a:t>
            </a:r>
            <a:endParaRPr lang="en-US" sz="36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b="1" dirty="0" smtClean="0"/>
              <a:t>أولا</a:t>
            </a:r>
            <a:r>
              <a:rPr lang="en-US" b="1" dirty="0" smtClean="0"/>
              <a:t> : </a:t>
            </a:r>
            <a:r>
              <a:rPr lang="ar-EG" b="1" dirty="0" smtClean="0"/>
              <a:t>تعريف الجماعة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28625" y="1428750"/>
            <a:ext cx="8229600" cy="4533900"/>
          </a:xfrm>
        </p:spPr>
        <p:txBody>
          <a:bodyPr>
            <a:normAutofit/>
          </a:bodyPr>
          <a:lstStyle/>
          <a:p>
            <a:pPr lvl="0"/>
            <a:r>
              <a:rPr lang="ar-EG" sz="3600" b="1" dirty="0" smtClean="0"/>
              <a:t>ويمكن وضع تعريفا إجرائيا على النحو التالي :</a:t>
            </a:r>
            <a:endParaRPr lang="ar-SA" sz="3600" dirty="0" smtClean="0"/>
          </a:p>
          <a:p>
            <a:pPr lvl="0">
              <a:buFont typeface="Wingdings" pitchFamily="2" charset="2"/>
              <a:buChar char="§"/>
            </a:pPr>
            <a:r>
              <a:rPr lang="ar-EG" sz="3600" dirty="0" smtClean="0"/>
              <a:t>كل عضو يقوم بدوره ويرتبط بأدوار الآخرين </a:t>
            </a:r>
            <a:endParaRPr lang="en-US" sz="3600" dirty="0" smtClean="0"/>
          </a:p>
          <a:p>
            <a:pPr lvl="0">
              <a:buFont typeface="Wingdings" pitchFamily="2" charset="2"/>
              <a:buChar char="§"/>
            </a:pPr>
            <a:r>
              <a:rPr lang="ar-EG" sz="3600" dirty="0" smtClean="0"/>
              <a:t>الأخصائي الاجتماعي يقوم بتوجيه التفاعل الجماعي ومساعدة الأعضاء والجماعة </a:t>
            </a:r>
            <a:endParaRPr lang="en-US" sz="3600" dirty="0" smtClean="0"/>
          </a:p>
          <a:p>
            <a:pPr lvl="0">
              <a:buFont typeface="Wingdings" pitchFamily="2" charset="2"/>
              <a:buChar char="§"/>
            </a:pPr>
            <a:r>
              <a:rPr lang="ar-EG" sz="3600" dirty="0" smtClean="0"/>
              <a:t>تستمر الحياة الجماعية فترة زمنية مناسبة للأهداف </a:t>
            </a:r>
            <a:r>
              <a:rPr lang="ar-EG" sz="3600" dirty="0" err="1" smtClean="0"/>
              <a:t>و</a:t>
            </a:r>
            <a:r>
              <a:rPr lang="ar-SA" sz="3600" dirty="0" smtClean="0"/>
              <a:t>ل</a:t>
            </a:r>
            <a:r>
              <a:rPr lang="ar-EG" sz="3600" dirty="0" smtClean="0"/>
              <a:t>طبيعة الوظانف التي تؤديها الجماعة </a:t>
            </a:r>
            <a:endParaRPr lang="en-US" sz="3600" dirty="0" smtClean="0"/>
          </a:p>
          <a:p>
            <a:pPr>
              <a:defRPr/>
            </a:pPr>
            <a:endParaRPr lang="ar-SA" sz="3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ثانيا : السمات الأساسية للجماعة في خدمة الجماعة </a:t>
            </a:r>
            <a:endParaRPr lang="en-US" dirty="0" smtClean="0"/>
          </a:p>
        </p:txBody>
      </p:sp>
      <p:sp>
        <p:nvSpPr>
          <p:cNvPr id="3" name="Content Placeholder 2"/>
          <p:cNvSpPr>
            <a:spLocks noGrp="1"/>
          </p:cNvSpPr>
          <p:nvPr>
            <p:ph idx="1"/>
          </p:nvPr>
        </p:nvSpPr>
        <p:spPr>
          <a:xfrm>
            <a:off x="428625" y="1415960"/>
            <a:ext cx="8229600" cy="4533900"/>
          </a:xfrm>
        </p:spPr>
        <p:txBody>
          <a:bodyPr>
            <a:normAutofit fontScale="92500" lnSpcReduction="10000"/>
          </a:bodyPr>
          <a:lstStyle/>
          <a:p>
            <a:pPr lvl="0"/>
            <a:r>
              <a:rPr lang="ar-SA" sz="3600" dirty="0" smtClean="0"/>
              <a:t>- </a:t>
            </a:r>
            <a:r>
              <a:rPr lang="ar-EG" sz="3600" dirty="0" smtClean="0"/>
              <a:t>تتميز الجماعة في خدمة الجماعة بسمات أساسية تجعلها قد تختلف عن الجماعات الأخرى </a:t>
            </a:r>
            <a:endParaRPr lang="en-US" sz="3600" dirty="0" smtClean="0"/>
          </a:p>
          <a:p>
            <a:pPr lvl="0"/>
            <a:r>
              <a:rPr lang="ar-EG" sz="3600" dirty="0" smtClean="0"/>
              <a:t>ومن تلك السمات ما يلي :</a:t>
            </a:r>
            <a:endParaRPr lang="en-US" sz="3600" dirty="0" smtClean="0"/>
          </a:p>
          <a:p>
            <a:pPr lvl="0">
              <a:buFont typeface="Arial" pitchFamily="34" charset="0"/>
              <a:buChar char="•"/>
            </a:pPr>
            <a:r>
              <a:rPr lang="ar-EG" sz="3600" dirty="0" smtClean="0"/>
              <a:t>سمات خاصة بالأهداف : تتميز الجماعة في خدمة الجماعة بأن لها أهداف واضحة مشتركة </a:t>
            </a:r>
            <a:endParaRPr lang="en-US" sz="3600" dirty="0" smtClean="0"/>
          </a:p>
          <a:p>
            <a:pPr lvl="0">
              <a:buFont typeface="Arial" pitchFamily="34" charset="0"/>
              <a:buChar char="•"/>
            </a:pPr>
            <a:r>
              <a:rPr lang="ar-EG" sz="3600" dirty="0" smtClean="0"/>
              <a:t>سمات خاصة بخصائص الأعضاء : ي</a:t>
            </a:r>
            <a:r>
              <a:rPr lang="ar-SA" sz="3600" dirty="0" smtClean="0"/>
              <a:t>ُ</a:t>
            </a:r>
            <a:r>
              <a:rPr lang="ar-EG" sz="3600" dirty="0" smtClean="0"/>
              <a:t>فضل عند تكوين الجماعة أن تكون هناك سمات مشتركة بين المستويات الثقافية والعمرية والصحية والاجتماعية حتى يمكن أن تحقق الجماعة الاستقرار </a:t>
            </a:r>
            <a:endParaRPr lang="en-US" sz="3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3600" b="1" dirty="0" smtClean="0"/>
              <a:t>ثانيا : السمات الأساسية للجماعة في خدمة الجماعة </a:t>
            </a:r>
            <a:endParaRPr lang="ar-SA" sz="3600" b="1" dirty="0" smtClean="0"/>
          </a:p>
        </p:txBody>
      </p:sp>
      <p:sp>
        <p:nvSpPr>
          <p:cNvPr id="3" name="Content Placeholder 2"/>
          <p:cNvSpPr>
            <a:spLocks noGrp="1"/>
          </p:cNvSpPr>
          <p:nvPr>
            <p:ph idx="1"/>
          </p:nvPr>
        </p:nvSpPr>
        <p:spPr>
          <a:xfrm>
            <a:off x="428625" y="1395059"/>
            <a:ext cx="8229600" cy="4533900"/>
          </a:xfrm>
        </p:spPr>
        <p:txBody>
          <a:bodyPr>
            <a:normAutofit fontScale="55000" lnSpcReduction="20000"/>
          </a:bodyPr>
          <a:lstStyle/>
          <a:p>
            <a:pPr lvl="0">
              <a:buFont typeface="Arial" pitchFamily="34" charset="0"/>
              <a:buChar char="•"/>
            </a:pPr>
            <a:r>
              <a:rPr lang="ar-SA" sz="3600" dirty="0" smtClean="0"/>
              <a:t> </a:t>
            </a:r>
            <a:r>
              <a:rPr lang="ar-EG" sz="5400" dirty="0" smtClean="0"/>
              <a:t>سمات خاصة بالتنظيم الوظيفي الجماعي : حيث تتميز الجماعات بوجود تكوين </a:t>
            </a:r>
            <a:r>
              <a:rPr lang="ar-SA" sz="5400" dirty="0" smtClean="0"/>
              <a:t>أو </a:t>
            </a:r>
            <a:r>
              <a:rPr lang="ar-EG" sz="5400" dirty="0" smtClean="0"/>
              <a:t>تنظيم وظيفي أي أن هناك أدوار</a:t>
            </a:r>
            <a:r>
              <a:rPr lang="ar-SA" sz="5400" dirty="0" err="1" smtClean="0"/>
              <a:t>اً</a:t>
            </a:r>
            <a:r>
              <a:rPr lang="ar-EG" sz="5400" dirty="0" smtClean="0"/>
              <a:t> أو مستويات محددة لكل عضو من الأعضاء</a:t>
            </a:r>
            <a:endParaRPr lang="en-US" sz="5400" dirty="0" smtClean="0"/>
          </a:p>
          <a:p>
            <a:pPr lvl="0">
              <a:buFont typeface="Arial" pitchFamily="34" charset="0"/>
              <a:buChar char="•"/>
            </a:pPr>
            <a:r>
              <a:rPr lang="ar-EG" sz="5400" dirty="0" smtClean="0"/>
              <a:t>سمات خاصة بالعلاقات الاجتماعية : حيث تتميز الجماعات بتكوين العلاقة المهنية بين الأخصائي والجماعة ثم العلاقات الاجتماعية بين الأعضاء</a:t>
            </a:r>
            <a:endParaRPr lang="en-US" sz="5400" dirty="0" smtClean="0"/>
          </a:p>
          <a:p>
            <a:pPr lvl="0">
              <a:buFont typeface="Arial" pitchFamily="34" charset="0"/>
              <a:buChar char="•"/>
            </a:pPr>
            <a:r>
              <a:rPr lang="ar-EG" sz="5400" dirty="0" smtClean="0"/>
              <a:t>نظام العمل الجماعي :</a:t>
            </a:r>
            <a:r>
              <a:rPr lang="ar-SA" sz="5400" dirty="0" smtClean="0"/>
              <a:t> </a:t>
            </a:r>
            <a:r>
              <a:rPr lang="ar-EG" sz="5400" dirty="0" smtClean="0"/>
              <a:t>يعد من السمات الأساسية حيث </a:t>
            </a:r>
            <a:r>
              <a:rPr lang="ar-SA" sz="5400" dirty="0" smtClean="0"/>
              <a:t>أن </a:t>
            </a:r>
            <a:r>
              <a:rPr lang="ar-EG" sz="5400" dirty="0" smtClean="0"/>
              <a:t>هناك ميعاد محدد لممارسة الأنشطة ، وعقد الاجتماعات ، وعقد المقابلات </a:t>
            </a:r>
            <a:endParaRPr lang="en-US" sz="5400" dirty="0" smtClean="0"/>
          </a:p>
          <a:p>
            <a:pPr lvl="0">
              <a:buFont typeface="Arial" pitchFamily="34" charset="0"/>
              <a:buChar char="•"/>
            </a:pPr>
            <a:r>
              <a:rPr lang="ar-EG" sz="5400" dirty="0" smtClean="0"/>
              <a:t>العلاقة مع المجتمع : حيث تتميز جماعات خدمة الجماعة بالعلاقة مع المجتمع من خلال مؤسسات </a:t>
            </a:r>
            <a:endParaRPr lang="en-US" sz="5400" dirty="0" smtClean="0"/>
          </a:p>
          <a:p>
            <a:pPr>
              <a:defRPr/>
            </a:pPr>
            <a:endParaRPr lang="ar-SA" sz="5400" dirty="0" smtClean="0"/>
          </a:p>
          <a:p>
            <a:pPr>
              <a:defRPr/>
            </a:pPr>
            <a:endParaRPr lang="ar-SA" sz="5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3600" b="1" dirty="0" smtClean="0"/>
              <a:t>ثالثا : المكونات الأساسية في بناء الجماعة في طريقة خدمة الجماعة :</a:t>
            </a:r>
            <a:endParaRPr lang="en-US" sz="3200" dirty="0" smtClean="0"/>
          </a:p>
        </p:txBody>
      </p:sp>
      <p:sp>
        <p:nvSpPr>
          <p:cNvPr id="3" name="Content Placeholder 2"/>
          <p:cNvSpPr>
            <a:spLocks noGrp="1"/>
          </p:cNvSpPr>
          <p:nvPr>
            <p:ph idx="1"/>
          </p:nvPr>
        </p:nvSpPr>
        <p:spPr>
          <a:xfrm>
            <a:off x="428625" y="1466868"/>
            <a:ext cx="8229600" cy="4533900"/>
          </a:xfrm>
        </p:spPr>
        <p:txBody>
          <a:bodyPr/>
          <a:lstStyle/>
          <a:p>
            <a:pPr lvl="0"/>
            <a:r>
              <a:rPr lang="ar-SA" dirty="0" smtClean="0"/>
              <a:t>- </a:t>
            </a:r>
            <a:r>
              <a:rPr lang="ar-EG" dirty="0" smtClean="0"/>
              <a:t>هناك مكونات أساسية يجب توفرها حتى يمكن بناء وتكوين الجماعات في خدمة الجماعة :</a:t>
            </a:r>
            <a:endParaRPr lang="en-US" dirty="0" smtClean="0"/>
          </a:p>
          <a:p>
            <a:pPr lvl="0"/>
            <a:r>
              <a:rPr lang="ar-SA" dirty="0" smtClean="0"/>
              <a:t>1- </a:t>
            </a:r>
            <a:r>
              <a:rPr lang="ar-EG" dirty="0" smtClean="0"/>
              <a:t>الأهداف الأساسية للجماعة : ويجب توفر شروط أساسية في </a:t>
            </a:r>
            <a:r>
              <a:rPr lang="ar-SA" dirty="0" smtClean="0"/>
              <a:t>الأهداف </a:t>
            </a:r>
            <a:r>
              <a:rPr lang="ar-EG" dirty="0" smtClean="0"/>
              <a:t>وهى :</a:t>
            </a:r>
            <a:endParaRPr lang="en-US" dirty="0" smtClean="0"/>
          </a:p>
          <a:p>
            <a:pPr lvl="1">
              <a:buFont typeface="Wingdings" pitchFamily="2" charset="2"/>
              <a:buChar char="ü"/>
            </a:pPr>
            <a:r>
              <a:rPr lang="ar-EG" dirty="0" smtClean="0"/>
              <a:t>أن يكون الهدف معلنا لجميع الراغبين للانضمام للجماعة</a:t>
            </a:r>
            <a:endParaRPr lang="en-US" dirty="0" smtClean="0"/>
          </a:p>
          <a:p>
            <a:pPr lvl="1">
              <a:buFont typeface="Wingdings" pitchFamily="2" charset="2"/>
              <a:buChar char="ü"/>
            </a:pPr>
            <a:r>
              <a:rPr lang="ar-EG" dirty="0" smtClean="0"/>
              <a:t>أن يكون الهدف واضحا أمام جميع الأعضاء </a:t>
            </a:r>
            <a:endParaRPr lang="en-US" dirty="0" smtClean="0"/>
          </a:p>
          <a:p>
            <a:pPr lvl="1">
              <a:buFont typeface="Wingdings" pitchFamily="2" charset="2"/>
              <a:buChar char="ü"/>
            </a:pPr>
            <a:r>
              <a:rPr lang="ar-EG" dirty="0" smtClean="0"/>
              <a:t>أن يكون الهدف محدد</a:t>
            </a:r>
            <a:r>
              <a:rPr lang="ar-SA" dirty="0" err="1" smtClean="0"/>
              <a:t>اً</a:t>
            </a:r>
            <a:r>
              <a:rPr lang="ar-EG" dirty="0" smtClean="0"/>
              <a:t> وليس مرتبطا بجوانب غامضة غير مرتبطة بالأعضاء</a:t>
            </a:r>
            <a:endParaRPr lang="ar-SA" dirty="0" smtClean="0"/>
          </a:p>
          <a:p>
            <a:pPr lvl="1">
              <a:buFont typeface="Wingdings" pitchFamily="2" charset="2"/>
              <a:buChar char="ü"/>
            </a:pPr>
            <a:r>
              <a:rPr lang="ar-EG" dirty="0" smtClean="0"/>
              <a:t> أن يكون الهدف متميزا بالجاذبية لأعضاء الجماعة</a:t>
            </a:r>
            <a:endParaRPr lang="ar-SA" dirty="0" smtClean="0"/>
          </a:p>
          <a:p>
            <a:pPr lvl="1">
              <a:buFont typeface="Wingdings" pitchFamily="2" charset="2"/>
              <a:buChar char="ü"/>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3600" b="1" dirty="0" smtClean="0"/>
              <a:t>ثالثا : المكونات الأساسية في بناء الجماعة في طريقة خدمة الجماعة </a:t>
            </a:r>
            <a:endParaRPr lang="ar-SA" sz="3600" b="1" dirty="0" smtClean="0"/>
          </a:p>
        </p:txBody>
      </p:sp>
      <p:sp>
        <p:nvSpPr>
          <p:cNvPr id="3" name="Content Placeholder 2"/>
          <p:cNvSpPr>
            <a:spLocks noGrp="1"/>
          </p:cNvSpPr>
          <p:nvPr>
            <p:ph idx="1"/>
          </p:nvPr>
        </p:nvSpPr>
        <p:spPr>
          <a:xfrm>
            <a:off x="457200" y="1357299"/>
            <a:ext cx="8229600" cy="4768866"/>
          </a:xfrm>
        </p:spPr>
        <p:txBody>
          <a:bodyPr>
            <a:normAutofit/>
          </a:bodyPr>
          <a:lstStyle/>
          <a:p>
            <a:pPr lvl="1"/>
            <a:r>
              <a:rPr lang="ar-SA" dirty="0" smtClean="0"/>
              <a:t>2-</a:t>
            </a:r>
            <a:r>
              <a:rPr lang="ar-EG" dirty="0" smtClean="0"/>
              <a:t>أعضاء الجماعة حيث أن الأفراد الذين يكونون الجماعة يمثلون الهدف الذي تسعى إليه لحل مشكلاتهم ، ويجب مراعاة الجوانب الآتية </a:t>
            </a:r>
            <a:r>
              <a:rPr lang="ar-SA" dirty="0" smtClean="0"/>
              <a:t>في أعضاء الجماعة</a:t>
            </a:r>
            <a:r>
              <a:rPr lang="ar-EG" dirty="0" smtClean="0"/>
              <a:t>:</a:t>
            </a:r>
            <a:endParaRPr lang="en-US" dirty="0" smtClean="0"/>
          </a:p>
          <a:p>
            <a:pPr lvl="0">
              <a:buFont typeface="Wingdings" pitchFamily="2" charset="2"/>
              <a:buChar char="§"/>
            </a:pPr>
            <a:r>
              <a:rPr lang="ar-EG" dirty="0" smtClean="0"/>
              <a:t>تحديد الفئات العمرية المناسبة للانضمام للجماعة </a:t>
            </a:r>
            <a:endParaRPr lang="en-US" dirty="0" smtClean="0"/>
          </a:p>
          <a:p>
            <a:pPr lvl="0">
              <a:buFont typeface="Wingdings" pitchFamily="2" charset="2"/>
              <a:buChar char="§"/>
            </a:pPr>
            <a:r>
              <a:rPr lang="ar-EG" dirty="0" smtClean="0"/>
              <a:t>تحديد خصائص تلك الفئات العمرية </a:t>
            </a:r>
            <a:endParaRPr lang="en-US" dirty="0" smtClean="0"/>
          </a:p>
          <a:p>
            <a:pPr lvl="0">
              <a:buFont typeface="Wingdings" pitchFamily="2" charset="2"/>
              <a:buChar char="§"/>
            </a:pPr>
            <a:r>
              <a:rPr lang="ar-EG" dirty="0" smtClean="0"/>
              <a:t>أحيانا يشترط توافر خبرات معينة في الأفراد الذين سوف ينضمون للجماعات</a:t>
            </a:r>
            <a:endParaRPr lang="en-US" dirty="0" smtClean="0"/>
          </a:p>
          <a:p>
            <a:pPr lvl="0">
              <a:buFont typeface="Wingdings" pitchFamily="2" charset="2"/>
              <a:buChar char="§"/>
            </a:pPr>
            <a:r>
              <a:rPr lang="ar-EG" dirty="0" smtClean="0"/>
              <a:t>التعبير الذاتي عن الرغبات الصادقة من الأعضاء في الانضمام لتلك الجماعات </a:t>
            </a:r>
            <a:endParaRPr lang="en-US" dirty="0" smtClean="0"/>
          </a:p>
          <a:p>
            <a:pPr lv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sz="3600" b="1" dirty="0" smtClean="0"/>
              <a:t>ثالثا : المكونات الأساسية في بناء الجماعة في طريقة خدمة الجماعة :</a:t>
            </a:r>
            <a:endParaRPr lang="ar-SA" sz="3600" dirty="0" smtClean="0">
              <a:solidFill>
                <a:srgbClr val="C00000"/>
              </a:solidFill>
            </a:endParaRPr>
          </a:p>
        </p:txBody>
      </p:sp>
      <p:sp>
        <p:nvSpPr>
          <p:cNvPr id="3" name="Content Placeholder 2"/>
          <p:cNvSpPr>
            <a:spLocks noGrp="1"/>
          </p:cNvSpPr>
          <p:nvPr>
            <p:ph idx="1"/>
          </p:nvPr>
        </p:nvSpPr>
        <p:spPr>
          <a:xfrm>
            <a:off x="142844" y="1428750"/>
            <a:ext cx="8543956" cy="4533900"/>
          </a:xfrm>
        </p:spPr>
        <p:txBody>
          <a:bodyPr>
            <a:normAutofit fontScale="77500" lnSpcReduction="20000"/>
          </a:bodyPr>
          <a:lstStyle/>
          <a:p>
            <a:pPr lvl="0"/>
            <a:r>
              <a:rPr lang="ar-SA" sz="3600" dirty="0" smtClean="0"/>
              <a:t>3- </a:t>
            </a:r>
            <a:r>
              <a:rPr lang="ar-EG" sz="3600" dirty="0" smtClean="0"/>
              <a:t>يعد الأخصائي الاجتماعي من المكونات الأساسية لبناء الجماعات في طريقة خدمة الجماعة </a:t>
            </a:r>
            <a:endParaRPr lang="ar-SA" sz="3600" dirty="0" smtClean="0"/>
          </a:p>
          <a:p>
            <a:pPr lvl="0"/>
            <a:r>
              <a:rPr lang="ar-SA" sz="3600" dirty="0" smtClean="0"/>
              <a:t>4- </a:t>
            </a:r>
            <a:r>
              <a:rPr lang="ar-EG" sz="3600" dirty="0" smtClean="0"/>
              <a:t>من المكونات الأساسية لبناء الجماعة هو وضع التنظيم الوظيفي المناسب ويشترط في تكوين التنظيم الوظيفي عند بناء الجماعة ما يلي : </a:t>
            </a:r>
            <a:endParaRPr lang="en-US" sz="3600" dirty="0" smtClean="0"/>
          </a:p>
          <a:p>
            <a:pPr lvl="0">
              <a:buFont typeface="Courier New" pitchFamily="49" charset="0"/>
              <a:buChar char="o"/>
            </a:pPr>
            <a:r>
              <a:rPr lang="ar-EG" sz="3600" dirty="0" smtClean="0"/>
              <a:t>ملائمة التنظيم </a:t>
            </a:r>
            <a:r>
              <a:rPr lang="ar-SA" sz="3600" dirty="0" smtClean="0"/>
              <a:t>ل</a:t>
            </a:r>
            <a:r>
              <a:rPr lang="ar-EG" sz="3600" dirty="0" smtClean="0"/>
              <a:t>أهداف الجماعة من كافة الجوانب </a:t>
            </a:r>
            <a:endParaRPr lang="en-US" sz="3600" dirty="0" smtClean="0"/>
          </a:p>
          <a:p>
            <a:pPr lvl="0">
              <a:buFont typeface="Courier New" pitchFamily="49" charset="0"/>
              <a:buChar char="o"/>
            </a:pPr>
            <a:r>
              <a:rPr lang="ar-EG" sz="3600" dirty="0" smtClean="0"/>
              <a:t>أن يكون التنظيم معلنا لجميع الأعضاء منذ بداية وضع التنظيم الوظيفي في الجماعة </a:t>
            </a:r>
            <a:endParaRPr lang="en-US" sz="3600" dirty="0" smtClean="0"/>
          </a:p>
          <a:p>
            <a:pPr lvl="0">
              <a:buFont typeface="Courier New" pitchFamily="49" charset="0"/>
              <a:buChar char="o"/>
            </a:pPr>
            <a:r>
              <a:rPr lang="ar-EG" sz="3600" dirty="0" smtClean="0"/>
              <a:t>أن يكون التنظيم مناسبا لقدرات وإمكانيات الأعضاء </a:t>
            </a:r>
            <a:endParaRPr lang="en-US" sz="3600" dirty="0" smtClean="0"/>
          </a:p>
          <a:p>
            <a:pPr lvl="0">
              <a:buFont typeface="Courier New" pitchFamily="49" charset="0"/>
              <a:buChar char="o"/>
            </a:pPr>
            <a:r>
              <a:rPr lang="ar-EG" sz="3600" dirty="0" smtClean="0"/>
              <a:t>أن يتميز التنظيم بالمرونة كلما أمكن ذلك</a:t>
            </a:r>
            <a:endParaRPr lang="en-US" sz="3600" dirty="0" smtClean="0"/>
          </a:p>
          <a:p>
            <a:pPr lvl="0">
              <a:buFont typeface="Courier New" pitchFamily="49" charset="0"/>
              <a:buChar char="o"/>
            </a:pPr>
            <a:r>
              <a:rPr lang="ar-EG" sz="3600" dirty="0" smtClean="0"/>
              <a:t>تحديد الأدوار والوظائف من خلال التنظيم </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sz="3600" b="1" dirty="0" smtClean="0"/>
              <a:t>ثالثا : المكونات الأساسية في بناء الجماعة في طريقة خدمة الجماعة :</a:t>
            </a:r>
            <a:endParaRPr lang="ar-SA" sz="3600"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pPr lvl="0"/>
            <a:r>
              <a:rPr lang="ar-SA" dirty="0" smtClean="0"/>
              <a:t> 5- </a:t>
            </a:r>
            <a:r>
              <a:rPr lang="ar-EG" dirty="0" smtClean="0"/>
              <a:t>من المكونات الأساسية لبناء الجماعة واستقرارها هو نظام العمل وممارسة الأنشطة والأعمال الخاصة بالحياة الجماعية </a:t>
            </a:r>
            <a:endParaRPr lang="en-US" dirty="0" smtClean="0"/>
          </a:p>
          <a:p>
            <a:pPr lvl="0"/>
            <a:r>
              <a:rPr lang="ar-SA" dirty="0" smtClean="0"/>
              <a:t>6- </a:t>
            </a:r>
            <a:r>
              <a:rPr lang="ar-EG" dirty="0" smtClean="0"/>
              <a:t>من المكونات الهامة في الحياة الجماعية وضع شروط وإجراءات واضحة للعضوية واستمراريتها بالحياة الجماعية حيث أن تلك الشروط هى الموجه نحو الحياة الجماعية وهى التي تساعد الأفراد على اتخاذ القرارات المناسبة للانضمام للجماعة والمحافظة على العضوية بها وعدم مخالفة أي قواعد تؤثر في الحياة الجماعية بطرق سلبية ،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57158" y="115888"/>
            <a:ext cx="8358246" cy="1039812"/>
          </a:xfrm>
        </p:spPr>
        <p:txBody>
          <a:bodyPr/>
          <a:lstStyle/>
          <a:p>
            <a:pPr>
              <a:defRPr/>
            </a:pPr>
            <a:r>
              <a:rPr lang="ar-EG" sz="3600" b="1" dirty="0" smtClean="0"/>
              <a:t>ثالثا : المكونات الأساسية في بناء الجماعة في طريقة خدمة الجماعة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92500" lnSpcReduction="10000"/>
          </a:bodyPr>
          <a:lstStyle/>
          <a:p>
            <a:pPr lvl="0"/>
            <a:r>
              <a:rPr lang="ar-EG" dirty="0" smtClean="0"/>
              <a:t>ويمكن أن نحدد أن الشروط </a:t>
            </a:r>
            <a:r>
              <a:rPr lang="ar-SA" dirty="0" smtClean="0"/>
              <a:t>(العضوية) </a:t>
            </a:r>
            <a:r>
              <a:rPr lang="ar-EG" dirty="0" smtClean="0"/>
              <a:t>والإجراءات </a:t>
            </a:r>
            <a:r>
              <a:rPr lang="ar-EG" dirty="0" err="1" smtClean="0"/>
              <a:t>ت</a:t>
            </a:r>
            <a:r>
              <a:rPr lang="ar-SA" dirty="0" smtClean="0"/>
              <a:t>ن</a:t>
            </a:r>
            <a:r>
              <a:rPr lang="ar-EG" dirty="0" smtClean="0"/>
              <a:t>بع من المصادر الآتية :</a:t>
            </a:r>
            <a:endParaRPr lang="en-US" dirty="0" smtClean="0"/>
          </a:p>
          <a:p>
            <a:pPr lvl="0">
              <a:buFont typeface="Arial" pitchFamily="34" charset="0"/>
              <a:buChar char="•"/>
            </a:pPr>
            <a:r>
              <a:rPr lang="ar-EG" dirty="0" smtClean="0"/>
              <a:t>لائحة المؤسسة التي تكونت بها الجماعة </a:t>
            </a:r>
            <a:endParaRPr lang="en-US" dirty="0" smtClean="0"/>
          </a:p>
          <a:p>
            <a:pPr lvl="0">
              <a:buFont typeface="Arial" pitchFamily="34" charset="0"/>
              <a:buChar char="•"/>
            </a:pPr>
            <a:r>
              <a:rPr lang="ar-EG" dirty="0" smtClean="0"/>
              <a:t>خبرات الأعضاء</a:t>
            </a:r>
            <a:endParaRPr lang="en-US" dirty="0" smtClean="0"/>
          </a:p>
          <a:p>
            <a:pPr lvl="0">
              <a:buFont typeface="Arial" pitchFamily="34" charset="0"/>
              <a:buChar char="•"/>
            </a:pPr>
            <a:r>
              <a:rPr lang="ar-EG" dirty="0" smtClean="0"/>
              <a:t>الاستعانة بالخبراء</a:t>
            </a:r>
            <a:endParaRPr lang="en-US" dirty="0" smtClean="0"/>
          </a:p>
          <a:p>
            <a:pPr lvl="0">
              <a:buFont typeface="Arial" pitchFamily="34" charset="0"/>
              <a:buChar char="•"/>
            </a:pPr>
            <a:r>
              <a:rPr lang="ar-EG" dirty="0" smtClean="0"/>
              <a:t>ارتباط الإجراءات بطبيعة الجماعة ونوع الفئة العمرية التي تتكون منها </a:t>
            </a:r>
            <a:endParaRPr lang="en-US" dirty="0" smtClean="0"/>
          </a:p>
          <a:p>
            <a:pPr lvl="0"/>
            <a:r>
              <a:rPr lang="ar-SA" dirty="0" smtClean="0"/>
              <a:t>7- </a:t>
            </a:r>
            <a:r>
              <a:rPr lang="ar-SA" dirty="0" err="1" smtClean="0"/>
              <a:t>ا</a:t>
            </a:r>
            <a:r>
              <a:rPr lang="ar-EG" dirty="0" smtClean="0"/>
              <a:t>لعلاقة المهنية بين الأخصائي الاجتماعي وأعضاء الجماعة من المكونات الأساسية التي تساهم في استقرار الجماعة </a:t>
            </a:r>
            <a:endParaRPr lang="en-US" dirty="0" smtClean="0"/>
          </a:p>
          <a:p>
            <a:r>
              <a:rPr lang="ar-EG"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2771">
                                            <p:txEl>
                                              <p:pRg st="4" end="4"/>
                                            </p:txEl>
                                          </p:spTgt>
                                        </p:tgtEl>
                                        <p:attrNameLst>
                                          <p:attrName>style.visibility</p:attrName>
                                        </p:attrNameLst>
                                      </p:cBhvr>
                                      <p:to>
                                        <p:strVal val="visible"/>
                                      </p:to>
                                    </p:set>
                                    <p:anim calcmode="lin" valueType="num">
                                      <p:cBhvr additive="base">
                                        <p:cTn id="37" dur="500" fill="hold"/>
                                        <p:tgtEl>
                                          <p:spTgt spid="3277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27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2771">
                                            <p:txEl>
                                              <p:pRg st="5" end="5"/>
                                            </p:txEl>
                                          </p:spTgt>
                                        </p:tgtEl>
                                        <p:attrNameLst>
                                          <p:attrName>style.visibility</p:attrName>
                                        </p:attrNameLst>
                                      </p:cBhvr>
                                      <p:to>
                                        <p:strVal val="visible"/>
                                      </p:to>
                                    </p:set>
                                    <p:anim calcmode="lin" valueType="num">
                                      <p:cBhvr additive="base">
                                        <p:cTn id="43" dur="500" fill="hold"/>
                                        <p:tgtEl>
                                          <p:spTgt spid="3277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277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2771">
                                            <p:txEl>
                                              <p:pRg st="6" end="6"/>
                                            </p:txEl>
                                          </p:spTgt>
                                        </p:tgtEl>
                                        <p:attrNameLst>
                                          <p:attrName>style.visibility</p:attrName>
                                        </p:attrNameLst>
                                      </p:cBhvr>
                                      <p:to>
                                        <p:strVal val="visible"/>
                                      </p:to>
                                    </p:set>
                                    <p:anim calcmode="lin" valueType="num">
                                      <p:cBhvr additive="base">
                                        <p:cTn id="49" dur="500" fill="hold"/>
                                        <p:tgtEl>
                                          <p:spTgt spid="32771">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277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sz="3600" b="1" dirty="0" smtClean="0"/>
              <a:t>رابعا : الدوافع المؤدية للانضمام إلى الجماعات </a:t>
            </a:r>
            <a:endParaRPr lang="en-US" sz="3600" dirty="0" smtClean="0"/>
          </a:p>
        </p:txBody>
      </p:sp>
      <p:sp>
        <p:nvSpPr>
          <p:cNvPr id="3" name="Content Placeholder 2"/>
          <p:cNvSpPr>
            <a:spLocks noGrp="1"/>
          </p:cNvSpPr>
          <p:nvPr>
            <p:ph idx="1"/>
          </p:nvPr>
        </p:nvSpPr>
        <p:spPr>
          <a:xfrm>
            <a:off x="0" y="1357298"/>
            <a:ext cx="9001156" cy="4929222"/>
          </a:xfrm>
        </p:spPr>
        <p:txBody>
          <a:bodyPr/>
          <a:lstStyle/>
          <a:p>
            <a:pPr lvl="0"/>
            <a:r>
              <a:rPr lang="ar-SA" b="1" dirty="0" smtClean="0">
                <a:solidFill>
                  <a:srgbClr val="FF0000"/>
                </a:solidFill>
              </a:rPr>
              <a:t>1-</a:t>
            </a:r>
            <a:r>
              <a:rPr lang="ar-EG" b="1" dirty="0" smtClean="0">
                <a:solidFill>
                  <a:srgbClr val="FF0000"/>
                </a:solidFill>
              </a:rPr>
              <a:t>دوافع شخصية خاصة بإشباع الحاجات النفسية والاجتماعية :</a:t>
            </a:r>
            <a:endParaRPr lang="en-US" dirty="0" smtClean="0">
              <a:solidFill>
                <a:srgbClr val="FF0000"/>
              </a:solidFill>
            </a:endParaRPr>
          </a:p>
          <a:p>
            <a:pPr lvl="0"/>
            <a:r>
              <a:rPr lang="ar-EG" sz="3600" dirty="0" smtClean="0"/>
              <a:t>ومن أهم الحاجات التي يمكن إشباعها عن طريق الجماعات :</a:t>
            </a:r>
            <a:endParaRPr lang="en-US" sz="3600" dirty="0" smtClean="0"/>
          </a:p>
          <a:p>
            <a:pPr lvl="0">
              <a:buFont typeface="Wingdings" pitchFamily="2" charset="2"/>
              <a:buChar char="§"/>
            </a:pPr>
            <a:r>
              <a:rPr lang="ar-EG" dirty="0" smtClean="0"/>
              <a:t>الحاجة للانتماء للجماعة بمعنى وجود الارتباط الذي قد يستمر فترة طويلة </a:t>
            </a:r>
            <a:endParaRPr lang="en-US" dirty="0" smtClean="0"/>
          </a:p>
          <a:p>
            <a:pPr lvl="0">
              <a:buFont typeface="Wingdings" pitchFamily="2" charset="2"/>
              <a:buChar char="§"/>
            </a:pPr>
            <a:r>
              <a:rPr lang="ar-EG" dirty="0" smtClean="0"/>
              <a:t>الحاجة للشعور بالأمن والاستقرار من خلال التفاعل الجماعي </a:t>
            </a:r>
            <a:endParaRPr lang="en-US" dirty="0" smtClean="0"/>
          </a:p>
          <a:p>
            <a:pPr lvl="0">
              <a:buFont typeface="Wingdings" pitchFamily="2" charset="2"/>
              <a:buChar char="§"/>
            </a:pPr>
            <a:r>
              <a:rPr lang="ar-EG" dirty="0" smtClean="0"/>
              <a:t>الحاجة للتقدير ويتحقق من خلال التفاعل الجماعي </a:t>
            </a:r>
            <a:endParaRPr lang="en-US" dirty="0" smtClean="0"/>
          </a:p>
          <a:p>
            <a:pPr lvl="0">
              <a:buFont typeface="Wingdings" pitchFamily="2" charset="2"/>
              <a:buChar char="§"/>
            </a:pPr>
            <a:r>
              <a:rPr lang="ar-EG" dirty="0" smtClean="0"/>
              <a:t>الحاجة للتحصيل والنجاح فالعضو دائما يسعى إلى أن يحصل على المعارف والخبرات والمهارات </a:t>
            </a:r>
            <a:r>
              <a:rPr lang="ar-EG" sz="3600" dirty="0" smtClean="0"/>
              <a:t>وغيرها</a:t>
            </a:r>
            <a:r>
              <a:rPr lang="ar-SA" sz="3600" dirty="0" smtClean="0"/>
              <a:t> </a:t>
            </a:r>
            <a:endParaRPr lang="en-US"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الى الجماعات </a:t>
            </a:r>
            <a:endParaRPr lang="en-US" dirty="0" smtClean="0"/>
          </a:p>
        </p:txBody>
      </p:sp>
      <p:sp>
        <p:nvSpPr>
          <p:cNvPr id="3" name="عنصر نائب للمحتوى 2"/>
          <p:cNvSpPr>
            <a:spLocks noGrp="1"/>
          </p:cNvSpPr>
          <p:nvPr>
            <p:ph idx="1"/>
          </p:nvPr>
        </p:nvSpPr>
        <p:spPr>
          <a:xfrm>
            <a:off x="142844" y="1428737"/>
            <a:ext cx="8858312" cy="4697428"/>
          </a:xfrm>
        </p:spPr>
        <p:txBody>
          <a:bodyPr/>
          <a:lstStyle/>
          <a:p>
            <a:pPr lvl="0"/>
            <a:r>
              <a:rPr lang="ar-SA" b="1" dirty="0" smtClean="0">
                <a:solidFill>
                  <a:srgbClr val="FF0000"/>
                </a:solidFill>
              </a:rPr>
              <a:t>2-</a:t>
            </a:r>
            <a:r>
              <a:rPr lang="ar-EG" b="1" dirty="0" smtClean="0">
                <a:solidFill>
                  <a:srgbClr val="FF0000"/>
                </a:solidFill>
              </a:rPr>
              <a:t>دوافع تتعلق بمواجهة المشكلات الذاتية والاجتماعية :</a:t>
            </a:r>
            <a:endParaRPr lang="en-US" dirty="0" smtClean="0">
              <a:solidFill>
                <a:srgbClr val="FF0000"/>
              </a:solidFill>
            </a:endParaRPr>
          </a:p>
          <a:p>
            <a:pPr lvl="0"/>
            <a:r>
              <a:rPr lang="ar-SA" dirty="0" smtClean="0"/>
              <a:t>- </a:t>
            </a:r>
            <a:r>
              <a:rPr lang="ar-EG" sz="3600" dirty="0" smtClean="0"/>
              <a:t>يتجه الأفراد للانضمام رغبة في حل مشكلات ذاتية أو اجتماعية </a:t>
            </a:r>
            <a:endParaRPr lang="en-US" sz="3600" dirty="0" smtClean="0"/>
          </a:p>
          <a:p>
            <a:pPr lvl="0"/>
            <a:r>
              <a:rPr lang="ar-EG" sz="3600" dirty="0" smtClean="0"/>
              <a:t>ومن المشكلات الذاتية ما يلي :</a:t>
            </a:r>
            <a:endParaRPr lang="en-US" sz="3600" dirty="0" smtClean="0"/>
          </a:p>
          <a:p>
            <a:pPr lvl="0">
              <a:buFont typeface="Wingdings" pitchFamily="2" charset="2"/>
              <a:buChar char="q"/>
            </a:pPr>
            <a:r>
              <a:rPr lang="ar-EG" sz="3600" dirty="0" smtClean="0"/>
              <a:t>مشكلات الشعور بالعزلة والاغتراب</a:t>
            </a:r>
            <a:endParaRPr lang="en-US" sz="3600" dirty="0" smtClean="0"/>
          </a:p>
          <a:p>
            <a:pPr lvl="0">
              <a:buFont typeface="Wingdings" pitchFamily="2" charset="2"/>
              <a:buChar char="q"/>
            </a:pPr>
            <a:r>
              <a:rPr lang="ar-EG" sz="3600" dirty="0" smtClean="0"/>
              <a:t>مشكلات الشعور</a:t>
            </a:r>
            <a:r>
              <a:rPr lang="ar-SA" sz="3600" dirty="0" smtClean="0"/>
              <a:t> </a:t>
            </a:r>
            <a:r>
              <a:rPr lang="ar-EG" sz="3600" dirty="0" smtClean="0"/>
              <a:t>بعدم القدرة على التعامل مع الآخرين في مجالات المجتمع المختلفة </a:t>
            </a:r>
            <a:endParaRPr lang="en-US" sz="36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إلى الجماعات </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2-</a:t>
            </a:r>
            <a:r>
              <a:rPr lang="ar-EG" b="1" dirty="0" smtClean="0">
                <a:solidFill>
                  <a:srgbClr val="FF0000"/>
                </a:solidFill>
              </a:rPr>
              <a:t>دوافع تتعلق بمواجهة المشكلات الذاتية والاجتماعية :</a:t>
            </a:r>
            <a:endParaRPr lang="ar-SA" b="1" dirty="0" smtClean="0">
              <a:solidFill>
                <a:srgbClr val="FF0000"/>
              </a:solidFill>
            </a:endParaRPr>
          </a:p>
          <a:p>
            <a:pPr lvl="0"/>
            <a:r>
              <a:rPr lang="ar-EG" b="1" dirty="0" smtClean="0">
                <a:solidFill>
                  <a:srgbClr val="FF0000"/>
                </a:solidFill>
              </a:rPr>
              <a:t>ومن المشكلات الذاتية ما يلي :</a:t>
            </a:r>
            <a:endParaRPr lang="en-US" b="1" dirty="0" smtClean="0">
              <a:solidFill>
                <a:srgbClr val="FF0000"/>
              </a:solidFill>
            </a:endParaRPr>
          </a:p>
          <a:p>
            <a:pPr lvl="0">
              <a:buFont typeface="Wingdings" pitchFamily="2" charset="2"/>
              <a:buChar char="q"/>
            </a:pPr>
            <a:r>
              <a:rPr lang="ar-EG" sz="4400" dirty="0" smtClean="0"/>
              <a:t>مشكلات الأفكار الذاتية الخاطئة عن الشخصية ومكوناتها </a:t>
            </a:r>
            <a:endParaRPr lang="en-US" sz="4400" dirty="0" smtClean="0"/>
          </a:p>
          <a:p>
            <a:pPr lvl="0">
              <a:buFont typeface="Wingdings" pitchFamily="2" charset="2"/>
              <a:buChar char="q"/>
            </a:pPr>
            <a:r>
              <a:rPr lang="ar-EG" sz="4400" dirty="0" smtClean="0"/>
              <a:t>مشكلات عدم القدرة على مواجهة الآخرين نتيجة الانطواء </a:t>
            </a:r>
            <a:endParaRPr lang="en-US" sz="44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إلى الجماعات </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2-</a:t>
            </a:r>
            <a:r>
              <a:rPr lang="ar-EG" b="1" dirty="0" smtClean="0">
                <a:solidFill>
                  <a:srgbClr val="FF0000"/>
                </a:solidFill>
              </a:rPr>
              <a:t>دوافع تتعلق بمواجهة المشكلات الذاتية والاجتماعية :</a:t>
            </a:r>
            <a:endParaRPr lang="ar-SA" b="1" dirty="0" smtClean="0">
              <a:solidFill>
                <a:srgbClr val="FF0000"/>
              </a:solidFill>
            </a:endParaRPr>
          </a:p>
          <a:p>
            <a:pPr lvl="0"/>
            <a:r>
              <a:rPr lang="ar-EG" b="1" dirty="0" smtClean="0">
                <a:solidFill>
                  <a:srgbClr val="FF0000"/>
                </a:solidFill>
              </a:rPr>
              <a:t>من المشكلات الاجتماعية ما يلي :</a:t>
            </a:r>
            <a:endParaRPr lang="en-US" b="1" dirty="0" smtClean="0">
              <a:solidFill>
                <a:srgbClr val="FF0000"/>
              </a:solidFill>
            </a:endParaRPr>
          </a:p>
          <a:p>
            <a:pPr lvl="0">
              <a:buFont typeface="Wingdings" pitchFamily="2" charset="2"/>
              <a:buChar char="Ø"/>
            </a:pPr>
            <a:r>
              <a:rPr lang="ar-EG" dirty="0" smtClean="0"/>
              <a:t>عدم القدرة على تكوين علاقات اجتماعية ناجحة مع الآخرين </a:t>
            </a:r>
            <a:endParaRPr lang="en-US" dirty="0" smtClean="0"/>
          </a:p>
          <a:p>
            <a:pPr lvl="0">
              <a:buFont typeface="Wingdings" pitchFamily="2" charset="2"/>
              <a:buChar char="Ø"/>
            </a:pPr>
            <a:r>
              <a:rPr lang="ar-EG" dirty="0" smtClean="0"/>
              <a:t>عدم القدرة على إيجاد الفرص المناسبة للقيادة أو القيام بأدوار قيادية </a:t>
            </a:r>
            <a:endParaRPr lang="en-US" dirty="0" smtClean="0"/>
          </a:p>
          <a:p>
            <a:pPr lvl="0">
              <a:buFont typeface="Wingdings" pitchFamily="2" charset="2"/>
              <a:buChar char="Ø"/>
            </a:pPr>
            <a:r>
              <a:rPr lang="ar-EG" dirty="0" smtClean="0"/>
              <a:t>الرغبة في </a:t>
            </a:r>
            <a:r>
              <a:rPr lang="ar-EG" dirty="0" err="1" smtClean="0"/>
              <a:t>اخت</a:t>
            </a:r>
            <a:r>
              <a:rPr lang="ar-SA" dirty="0" smtClean="0"/>
              <a:t>ب</a:t>
            </a:r>
            <a:r>
              <a:rPr lang="ar-EG" dirty="0" err="1" smtClean="0"/>
              <a:t>ار</a:t>
            </a:r>
            <a:r>
              <a:rPr lang="ar-EG" dirty="0" smtClean="0"/>
              <a:t> ما لدى الفرد من قدرات ومهارات </a:t>
            </a:r>
            <a:r>
              <a:rPr lang="ar-SA" dirty="0" smtClean="0"/>
              <a:t>في </a:t>
            </a:r>
            <a:r>
              <a:rPr lang="ar-EG" dirty="0" smtClean="0"/>
              <a:t>تعامله مع الآخرين </a:t>
            </a:r>
            <a:endParaRPr lang="en-US" dirty="0" smtClean="0"/>
          </a:p>
          <a:p>
            <a:pPr>
              <a:buFont typeface="Wingdings" pitchFamily="2" charset="2"/>
              <a:buChar char="Ø"/>
            </a:pPr>
            <a:r>
              <a:rPr lang="ar-EG" dirty="0" smtClean="0"/>
              <a:t>مشكلات تتعلق بالرغبة في الحصول على مكانة اجتماعية </a:t>
            </a:r>
            <a:endParaRPr lang="en-US"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إلى الجماعات :</a:t>
            </a:r>
            <a:endParaRPr lang="en-US" dirty="0" smtClean="0"/>
          </a:p>
        </p:txBody>
      </p:sp>
      <p:sp>
        <p:nvSpPr>
          <p:cNvPr id="3" name="عنصر نائب للمحتوى 2"/>
          <p:cNvSpPr>
            <a:spLocks noGrp="1"/>
          </p:cNvSpPr>
          <p:nvPr>
            <p:ph idx="1"/>
          </p:nvPr>
        </p:nvSpPr>
        <p:spPr>
          <a:xfrm>
            <a:off x="0" y="1600201"/>
            <a:ext cx="8686800" cy="4525963"/>
          </a:xfrm>
        </p:spPr>
        <p:txBody>
          <a:bodyPr/>
          <a:lstStyle/>
          <a:p>
            <a:r>
              <a:rPr lang="ar-SA" b="1" dirty="0" smtClean="0">
                <a:solidFill>
                  <a:srgbClr val="FF0000"/>
                </a:solidFill>
              </a:rPr>
              <a:t>3-</a:t>
            </a:r>
            <a:r>
              <a:rPr lang="ar-EG" b="1" dirty="0" smtClean="0">
                <a:solidFill>
                  <a:srgbClr val="FF0000"/>
                </a:solidFill>
              </a:rPr>
              <a:t> دوافع تتعلق بتشجيع الأسرة :</a:t>
            </a:r>
            <a:endParaRPr lang="en-US" dirty="0" smtClean="0">
              <a:solidFill>
                <a:srgbClr val="FF0000"/>
              </a:solidFill>
            </a:endParaRPr>
          </a:p>
          <a:p>
            <a:pPr lvl="0">
              <a:buFont typeface="Wingdings" pitchFamily="2" charset="2"/>
              <a:buChar char="q"/>
            </a:pPr>
            <a:r>
              <a:rPr lang="ar-EG" dirty="0" smtClean="0"/>
              <a:t>تقوم الأسرة التي ينتمي إليها الفرد بدور أساسي في تشجيع الأفراد لانضمامهم إلى بعض الجماعات </a:t>
            </a:r>
            <a:endParaRPr lang="en-US" dirty="0" smtClean="0"/>
          </a:p>
          <a:p>
            <a:pPr lvl="0">
              <a:buFont typeface="Wingdings" pitchFamily="2" charset="2"/>
              <a:buChar char="q"/>
            </a:pPr>
            <a:r>
              <a:rPr lang="ar-EG" dirty="0" smtClean="0"/>
              <a:t>ومن بين الجماعات التي تشجع الأسرة أفرادها على الانضمام </a:t>
            </a:r>
            <a:r>
              <a:rPr lang="ar-SA" dirty="0" smtClean="0"/>
              <a:t>لها</a:t>
            </a:r>
            <a:r>
              <a:rPr lang="ar-EG" dirty="0" smtClean="0"/>
              <a:t>:</a:t>
            </a:r>
            <a:endParaRPr lang="en-US" dirty="0" smtClean="0"/>
          </a:p>
          <a:p>
            <a:pPr lvl="0"/>
            <a:r>
              <a:rPr lang="ar-EG" dirty="0" smtClean="0"/>
              <a:t>جماعات الهوايات على اختلاف أنواعها </a:t>
            </a:r>
            <a:endParaRPr lang="en-US" dirty="0" smtClean="0"/>
          </a:p>
          <a:p>
            <a:pPr lvl="0"/>
            <a:r>
              <a:rPr lang="ar-EG" dirty="0" smtClean="0"/>
              <a:t>جماعات الأنشطة الرياضية </a:t>
            </a:r>
            <a:endParaRPr lang="en-US" dirty="0" smtClean="0"/>
          </a:p>
          <a:p>
            <a:r>
              <a:rPr lang="ar-EG" dirty="0" smtClean="0"/>
              <a:t>جماعات التدريب التكنولوجي </a:t>
            </a:r>
            <a:endParaRPr lang="en-US" dirty="0" smtClean="0"/>
          </a:p>
          <a:p>
            <a:r>
              <a:rPr lang="ar-EG" dirty="0" smtClean="0"/>
              <a:t> </a:t>
            </a:r>
            <a:endParaRPr lang="en-US" dirty="0" smtClean="0"/>
          </a:p>
          <a:p>
            <a:r>
              <a:rPr lang="ar-SA" sz="4400" dirty="0" smtClean="0"/>
              <a:t>   </a:t>
            </a:r>
            <a:endParaRPr lang="ar-SA" sz="4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إلى الجماعات</a:t>
            </a:r>
            <a:endParaRPr lang="en-US" dirty="0" smtClean="0"/>
          </a:p>
        </p:txBody>
      </p:sp>
      <p:sp>
        <p:nvSpPr>
          <p:cNvPr id="3" name="عنصر نائب للمحتوى 2"/>
          <p:cNvSpPr>
            <a:spLocks noGrp="1"/>
          </p:cNvSpPr>
          <p:nvPr>
            <p:ph idx="1"/>
          </p:nvPr>
        </p:nvSpPr>
        <p:spPr/>
        <p:txBody>
          <a:bodyPr/>
          <a:lstStyle/>
          <a:p>
            <a:r>
              <a:rPr lang="ar-SA" b="1" dirty="0" smtClean="0">
                <a:solidFill>
                  <a:srgbClr val="FF0000"/>
                </a:solidFill>
              </a:rPr>
              <a:t>4</a:t>
            </a:r>
            <a:r>
              <a:rPr lang="ar-SA" sz="3600" b="1" dirty="0" smtClean="0">
                <a:solidFill>
                  <a:srgbClr val="FF0000"/>
                </a:solidFill>
              </a:rPr>
              <a:t>-</a:t>
            </a:r>
            <a:r>
              <a:rPr lang="ar-EG" sz="3600" b="1" dirty="0" smtClean="0">
                <a:solidFill>
                  <a:srgbClr val="FF0000"/>
                </a:solidFill>
              </a:rPr>
              <a:t>دوافع الانضمام للجماعة نتيجة تشجيع الأصدقاء ورغبة في تكوين العلاقات الاجتماعية :</a:t>
            </a:r>
            <a:endParaRPr lang="en-US" sz="3600" dirty="0" smtClean="0">
              <a:solidFill>
                <a:srgbClr val="FF0000"/>
              </a:solidFill>
            </a:endParaRPr>
          </a:p>
          <a:p>
            <a:pPr lvl="0"/>
            <a:r>
              <a:rPr lang="ar-EG" sz="3600" dirty="0" smtClean="0"/>
              <a:t>يتجه أعضاء الجماعة للانضمام للجماعات نتيجة لدفع الأصدقاء</a:t>
            </a:r>
            <a:r>
              <a:rPr lang="ar-SA" sz="3600" dirty="0" smtClean="0"/>
              <a:t> لهم </a:t>
            </a:r>
            <a:r>
              <a:rPr lang="ar-EG" sz="3600" dirty="0" smtClean="0"/>
              <a:t> للانضمام إلى تلك الجماعة وتكوين الدافع داخل هؤلاء الأفراد للاتجاه إلى الانضمام نتيجة حديث الأصدقاء معهم </a:t>
            </a:r>
            <a:endParaRPr lang="en-US" sz="3600" dirty="0" smtClean="0"/>
          </a:p>
          <a:p>
            <a:r>
              <a:rPr lang="ar-EG" sz="3600" dirty="0" smtClean="0"/>
              <a:t> </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إلى الجماعات</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5-</a:t>
            </a:r>
            <a:r>
              <a:rPr lang="ar-EG" sz="4400" b="1" dirty="0" smtClean="0">
                <a:solidFill>
                  <a:srgbClr val="FF0000"/>
                </a:solidFill>
              </a:rPr>
              <a:t>دوافع التعليم والاكتساب للمهارات والخبرات الجماعية والاجتماعية المختلفة :</a:t>
            </a:r>
            <a:endParaRPr lang="en-US" sz="4400" dirty="0" smtClean="0">
              <a:solidFill>
                <a:srgbClr val="FF0000"/>
              </a:solidFill>
            </a:endParaRPr>
          </a:p>
          <a:p>
            <a:pPr lvl="0"/>
            <a:r>
              <a:rPr lang="ar-EG" sz="4400" dirty="0" smtClean="0"/>
              <a:t>يرتبط انضمام الأفراد للجماعات بدافع الاكتساب للخبرات والمهارات مما يؤدي إلى الاتجاه للمجالات التي تساهم في اكتساب الخبرات والمهارات</a:t>
            </a:r>
            <a:endParaRPr lang="en-US" sz="44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إلى الجماعات</a:t>
            </a:r>
            <a:endParaRPr lang="ar-SA" dirty="0"/>
          </a:p>
        </p:txBody>
      </p:sp>
      <p:sp>
        <p:nvSpPr>
          <p:cNvPr id="3" name="عنصر نائب للمحتوى 2"/>
          <p:cNvSpPr>
            <a:spLocks noGrp="1"/>
          </p:cNvSpPr>
          <p:nvPr>
            <p:ph idx="1"/>
          </p:nvPr>
        </p:nvSpPr>
        <p:spPr>
          <a:xfrm>
            <a:off x="214282" y="1600201"/>
            <a:ext cx="8786874" cy="4525963"/>
          </a:xfrm>
        </p:spPr>
        <p:txBody>
          <a:bodyPr/>
          <a:lstStyle/>
          <a:p>
            <a:pPr lvl="0"/>
            <a:r>
              <a:rPr lang="ar-EG" sz="4000" dirty="0" smtClean="0">
                <a:solidFill>
                  <a:srgbClr val="FF0000"/>
                </a:solidFill>
              </a:rPr>
              <a:t>ومن أهم الخبرات والمهارات التي يمكن اكتسابها عن طريق الجماعات ما يلي :</a:t>
            </a:r>
            <a:endParaRPr lang="en-US" sz="4000" dirty="0" smtClean="0">
              <a:solidFill>
                <a:srgbClr val="FF0000"/>
              </a:solidFill>
            </a:endParaRPr>
          </a:p>
          <a:p>
            <a:pPr lvl="0"/>
            <a:r>
              <a:rPr lang="ar-SA" sz="4000" dirty="0" smtClean="0"/>
              <a:t>أ)</a:t>
            </a:r>
            <a:r>
              <a:rPr lang="ar-EG" sz="4000" dirty="0" smtClean="0"/>
              <a:t>الخبرات الخاصة بالتعامل مع مجموعة من الأفراد</a:t>
            </a:r>
            <a:endParaRPr lang="en-US" sz="4000" dirty="0" smtClean="0"/>
          </a:p>
          <a:p>
            <a:pPr lvl="0"/>
            <a:r>
              <a:rPr lang="ar-SA" sz="4000" dirty="0" smtClean="0"/>
              <a:t>ب)</a:t>
            </a:r>
            <a:r>
              <a:rPr lang="ar-EG" sz="4000" dirty="0" smtClean="0"/>
              <a:t>الخبرات التي تتعلق بإعداد البرامج والمشروعات</a:t>
            </a:r>
            <a:endParaRPr lang="en-US" sz="4000" dirty="0" smtClean="0"/>
          </a:p>
          <a:p>
            <a:r>
              <a:rPr lang="ar-EG" sz="4000" dirty="0" smtClean="0"/>
              <a:t>ج)  الخبرات التي تتعلق بكيفية استخدام الإمكانيات الذاتية والمجتمعية من أجل تحقيق الأهداف </a:t>
            </a:r>
            <a:endParaRPr lang="en-US" sz="4000" dirty="0" smtClean="0"/>
          </a:p>
          <a:p>
            <a:endParaRPr lang="ar-SA" sz="4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رابعا : الدوافع المؤدية للانضمام إلى الجماعات</a:t>
            </a:r>
            <a:endParaRPr lang="ar-SA" dirty="0"/>
          </a:p>
        </p:txBody>
      </p:sp>
      <p:sp>
        <p:nvSpPr>
          <p:cNvPr id="3" name="عنصر نائب للمحتوى 2"/>
          <p:cNvSpPr>
            <a:spLocks noGrp="1"/>
          </p:cNvSpPr>
          <p:nvPr>
            <p:ph idx="1"/>
          </p:nvPr>
        </p:nvSpPr>
        <p:spPr>
          <a:xfrm>
            <a:off x="0" y="1428737"/>
            <a:ext cx="8929718" cy="4697428"/>
          </a:xfrm>
        </p:spPr>
        <p:txBody>
          <a:bodyPr/>
          <a:lstStyle/>
          <a:p>
            <a:pPr lvl="0"/>
            <a:r>
              <a:rPr lang="ar-EG" sz="3600" dirty="0" smtClean="0">
                <a:solidFill>
                  <a:srgbClr val="FF0000"/>
                </a:solidFill>
              </a:rPr>
              <a:t>ومن أهم الخبرات والمهارات التي يمكن اكتسابها عن طريق الجماعات ما يلي :</a:t>
            </a:r>
            <a:endParaRPr lang="ar-SA" sz="3600" dirty="0" smtClean="0"/>
          </a:p>
          <a:p>
            <a:r>
              <a:rPr lang="ar-EG" sz="3600" dirty="0" smtClean="0"/>
              <a:t>د) مهارات الاتصال مع الآخرين في مواقف محددة وواضحة </a:t>
            </a:r>
            <a:endParaRPr lang="en-US" sz="3600" dirty="0" smtClean="0"/>
          </a:p>
          <a:p>
            <a:r>
              <a:rPr lang="ar-SA" sz="3600" dirty="0" smtClean="0"/>
              <a:t>هـ</a:t>
            </a:r>
            <a:r>
              <a:rPr lang="ar-EG" sz="3600" dirty="0" smtClean="0"/>
              <a:t>)   مهارات القيادة والتفاعل مع الآخرين في الجماعات الصغيرة </a:t>
            </a:r>
            <a:endParaRPr lang="en-US" sz="3600" dirty="0" smtClean="0"/>
          </a:p>
          <a:p>
            <a:r>
              <a:rPr lang="ar-EG" sz="3600" dirty="0" smtClean="0"/>
              <a:t>و)  مهارات التنظيم والإدارة نتيجة المشاركة في المواقف الجماعية  </a:t>
            </a:r>
            <a:endParaRPr lang="en-US" sz="3600" dirty="0" smtClean="0"/>
          </a:p>
          <a:p>
            <a:r>
              <a:rPr lang="ar-EG"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1746</TotalTime>
  <Words>1283</Words>
  <Application>Microsoft Office PowerPoint</Application>
  <PresentationFormat>عرض على الشاشة (3:4)‏</PresentationFormat>
  <Paragraphs>141</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المحاضرة التمهيدية</vt:lpstr>
      <vt:lpstr>الشريحة 1</vt:lpstr>
      <vt:lpstr>المحاضرة العاشرة </vt:lpstr>
      <vt:lpstr>عناصر المحاضرة</vt:lpstr>
      <vt:lpstr>أولا : تعريف الجماعة في طريقة خدمة الجماعة </vt:lpstr>
      <vt:lpstr>أولا : تعريف الجماعة في طريقة خدمة الجماعة </vt:lpstr>
      <vt:lpstr>أولا : تعريف الجماعة في طريقة خدمة الجماعة </vt:lpstr>
      <vt:lpstr>أولا : تعريف الجماعة في طريقة خدمة الجماعة </vt:lpstr>
      <vt:lpstr>ثانيا : السمات الأساسية للجماعة في خدمة الجماعة </vt:lpstr>
      <vt:lpstr>ثانيا : السمات الأساسية للجماعة في خدمة الجماعة </vt:lpstr>
      <vt:lpstr>ثالثا : المكونات الأساسية في بناء الجماعة في طريقة خدمة الجماعة :</vt:lpstr>
      <vt:lpstr>ثالثا : المكونات الأساسية في بناء الجماعة في طريقة خدمة الجماعة </vt:lpstr>
      <vt:lpstr>ثالثا : المكونات الأساسية في بناء الجماعة في طريقة خدمة الجماعة :</vt:lpstr>
      <vt:lpstr>ثالثا : المكونات الأساسية في بناء الجماعة في طريقة خدمة الجماعة :</vt:lpstr>
      <vt:lpstr>ثالثا : المكونات الأساسية في بناء الجماعة في طريقة خدمة الجماعة :</vt:lpstr>
      <vt:lpstr>رابعا : الدوافع المؤدية للانضمام إلى الجماعات </vt:lpstr>
      <vt:lpstr>رابعا : الدوافع المؤدية للانضمام الى الجماعات </vt:lpstr>
      <vt:lpstr>رابعا : الدوافع المؤدية للانضمام إلى الجماعات </vt:lpstr>
      <vt:lpstr>رابعا : الدوافع المؤدية للانضمام إلى الجماعات </vt:lpstr>
      <vt:lpstr>رابعا : الدوافع المؤدية للانضمام إلى الجماعات :</vt:lpstr>
      <vt:lpstr>رابعا : الدوافع المؤدية للانضمام إلى الجماعات</vt:lpstr>
      <vt:lpstr>رابعا : الدوافع المؤدية للانضمام إلى الجماعات</vt:lpstr>
      <vt:lpstr>رابعا : الدوافع المؤدية للانضمام إلى الجماعات</vt:lpstr>
      <vt:lpstr>رابعا : الدوافع المؤدية للانضمام إلى الجماعات</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190</cp:revision>
  <dcterms:created xsi:type="dcterms:W3CDTF">1601-01-01T00:00:00Z</dcterms:created>
  <dcterms:modified xsi:type="dcterms:W3CDTF">2012-11-08T10:05:01Z</dcterms:modified>
</cp:coreProperties>
</file>