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31"/>
  </p:notesMasterIdLst>
  <p:handoutMasterIdLst>
    <p:handoutMasterId r:id="rId32"/>
  </p:handoutMasterIdLst>
  <p:sldIdLst>
    <p:sldId id="286" r:id="rId5"/>
    <p:sldId id="287" r:id="rId6"/>
    <p:sldId id="289" r:id="rId7"/>
    <p:sldId id="276" r:id="rId8"/>
    <p:sldId id="269" r:id="rId9"/>
    <p:sldId id="295" r:id="rId10"/>
    <p:sldId id="277" r:id="rId11"/>
    <p:sldId id="279" r:id="rId12"/>
    <p:sldId id="280" r:id="rId13"/>
    <p:sldId id="281" r:id="rId14"/>
    <p:sldId id="282" r:id="rId15"/>
    <p:sldId id="278" r:id="rId16"/>
    <p:sldId id="283" r:id="rId17"/>
    <p:sldId id="284" r:id="rId18"/>
    <p:sldId id="273" r:id="rId19"/>
    <p:sldId id="285" r:id="rId20"/>
    <p:sldId id="290" r:id="rId21"/>
    <p:sldId id="291" r:id="rId22"/>
    <p:sldId id="292" r:id="rId23"/>
    <p:sldId id="293" r:id="rId24"/>
    <p:sldId id="294" r:id="rId25"/>
    <p:sldId id="296" r:id="rId26"/>
    <p:sldId id="297" r:id="rId27"/>
    <p:sldId id="298" r:id="rId28"/>
    <p:sldId id="299" r:id="rId29"/>
    <p:sldId id="288" r:id="rId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varScale="1">
        <p:scale>
          <a:sx n="74" d="100"/>
          <a:sy n="74" d="100"/>
        </p:scale>
        <p:origin x="-39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2800" b="1" dirty="0" smtClean="0"/>
              <a:t>خدمة الفرد والجماعة</a:t>
            </a:r>
          </a:p>
          <a:p>
            <a:pPr algn="ctr">
              <a:defRPr/>
            </a:pPr>
            <a:r>
              <a:rPr lang="ar-SA" sz="2600" b="1" dirty="0" smtClean="0">
                <a:solidFill>
                  <a:srgbClr val="7F7F7F"/>
                </a:solidFill>
                <a:latin typeface="Calibri" pitchFamily="34" charset="0"/>
                <a:cs typeface="Times New Roman" pitchFamily="18" charset="0"/>
              </a:rPr>
              <a:t>د. </a:t>
            </a:r>
            <a:r>
              <a:rPr lang="ar-EG" sz="2600" b="1" dirty="0" smtClean="0">
                <a:solidFill>
                  <a:srgbClr val="7F7F7F"/>
                </a:solidFill>
                <a:latin typeface="Calibri" pitchFamily="34" charset="0"/>
                <a:cs typeface="Times New Roman" pitchFamily="18" charset="0"/>
              </a:rPr>
              <a:t>حسن ابوزيد</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الحادية عشر </a:t>
            </a:r>
            <a:endParaRPr lang="en-US" spc="-150" dirty="0" smtClean="0">
              <a:solidFill>
                <a:srgbClr val="376092"/>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ar-SA" b="1" dirty="0" smtClean="0"/>
              <a:t>وظائف الجماعات وأنواعها ومراحل نموها</a:t>
            </a: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4" name="Content Placeholder 3"/>
          <p:cNvSpPr>
            <a:spLocks noGrp="1"/>
          </p:cNvSpPr>
          <p:nvPr>
            <p:ph idx="1"/>
          </p:nvPr>
        </p:nvSpPr>
        <p:spPr>
          <a:xfrm>
            <a:off x="214282" y="1500174"/>
            <a:ext cx="8715436" cy="4819025"/>
          </a:xfrm>
        </p:spPr>
        <p:txBody>
          <a:bodyPr numCol="1">
            <a:normAutofit lnSpcReduction="10000"/>
          </a:bodyPr>
          <a:lstStyle/>
          <a:p>
            <a:pPr>
              <a:buFont typeface="Wingdings" pitchFamily="2" charset="2"/>
              <a:buChar char="q"/>
            </a:pPr>
            <a:r>
              <a:rPr lang="ar-SA" sz="4800" b="1" dirty="0" smtClean="0"/>
              <a:t>وظائف الجماعات</a:t>
            </a:r>
          </a:p>
          <a:p>
            <a:pPr>
              <a:buFont typeface="Wingdings" pitchFamily="2" charset="2"/>
              <a:buChar char="q"/>
            </a:pPr>
            <a:r>
              <a:rPr lang="ar-SA" sz="4800" b="1" dirty="0" smtClean="0"/>
              <a:t>أنواع الجماعات</a:t>
            </a:r>
          </a:p>
          <a:p>
            <a:pPr>
              <a:buFont typeface="Wingdings" pitchFamily="2" charset="2"/>
              <a:buChar char="q"/>
            </a:pPr>
            <a:r>
              <a:rPr lang="ar-SA" sz="4800" b="1" dirty="0" smtClean="0"/>
              <a:t>المراحل الأساسية لنمو الجماعات </a:t>
            </a:r>
          </a:p>
          <a:p>
            <a:endParaRPr lang="ar-SA" sz="4800" b="1" dirty="0" smtClean="0"/>
          </a:p>
          <a:p>
            <a:r>
              <a:rPr lang="en-US" dirty="0" smtClean="0"/>
              <a:t/>
            </a:r>
            <a:br>
              <a:rPr lang="en-US" dirty="0" smtClean="0"/>
            </a:br>
            <a:r>
              <a:rPr lang="ar-SA" b="1" dirty="0" smtClean="0"/>
              <a:t> </a:t>
            </a:r>
            <a:r>
              <a:rPr lang="en-US" dirty="0" smtClean="0"/>
              <a:t/>
            </a:r>
            <a:br>
              <a:rPr lang="en-US" dirty="0" smtClean="0"/>
            </a:br>
            <a:endParaRPr lang="ar-SA" b="1" dirty="0" smtClean="0">
              <a:cs typeface="+mn-cs"/>
            </a:endParaRPr>
          </a:p>
          <a:p>
            <a:pPr algn="r">
              <a:buFont typeface="Arial" pitchFamily="34" charset="0"/>
              <a:buChar char="•"/>
            </a:pPr>
            <a:endParaRPr lang="ar-SA" b="1" dirty="0" smtClean="0"/>
          </a:p>
          <a:p>
            <a:pPr>
              <a:buFont typeface="Arial" pitchFamily="34" charset="0"/>
              <a:buChar char="•"/>
            </a:pPr>
            <a:endParaRPr lang="ar-SA" b="1" dirty="0" smtClean="0"/>
          </a:p>
          <a:p>
            <a:pPr>
              <a:buFont typeface="Arial" pitchFamily="34" charset="0"/>
              <a:buChar char="•"/>
            </a:pPr>
            <a:endParaRPr lang="ar-SA" b="1" dirty="0" smtClean="0"/>
          </a:p>
          <a:p>
            <a:pPr algn="r">
              <a:buFont typeface="Arial" pitchFamily="34" charset="0"/>
              <a:buChar char="•"/>
            </a:pPr>
            <a:endParaRPr lang="ar-EG" b="1" dirty="0" smtClean="0">
              <a:cs typeface="+mn-cs"/>
            </a:endParaRPr>
          </a:p>
          <a:p>
            <a:pPr algn="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b="1" dirty="0" smtClean="0"/>
              <a:t>وظائف الجماعات  </a:t>
            </a:r>
            <a:endParaRPr lang="en-US" dirty="0" smtClean="0"/>
          </a:p>
        </p:txBody>
      </p:sp>
      <p:sp>
        <p:nvSpPr>
          <p:cNvPr id="3" name="Content Placeholder 2"/>
          <p:cNvSpPr>
            <a:spLocks noGrp="1"/>
          </p:cNvSpPr>
          <p:nvPr>
            <p:ph idx="1"/>
          </p:nvPr>
        </p:nvSpPr>
        <p:spPr/>
        <p:txBody>
          <a:bodyPr>
            <a:noAutofit/>
          </a:bodyPr>
          <a:lstStyle/>
          <a:p>
            <a:pPr lvl="0"/>
            <a:r>
              <a:rPr lang="ar-SA" sz="2800" b="1" dirty="0" smtClean="0">
                <a:solidFill>
                  <a:srgbClr val="FF0000"/>
                </a:solidFill>
              </a:rPr>
              <a:t>1-الوظائف المؤسسية : </a:t>
            </a:r>
            <a:endParaRPr lang="ar-SA" sz="2800" dirty="0" smtClean="0">
              <a:solidFill>
                <a:srgbClr val="FF0000"/>
              </a:solidFill>
            </a:endParaRPr>
          </a:p>
          <a:p>
            <a:pPr lvl="0"/>
            <a:r>
              <a:rPr lang="ar-SA" sz="2400" b="1" dirty="0" smtClean="0"/>
              <a:t>ويقصد بها أن المؤسسة تحقق وظائف أساسية مرتبطة بنظامها الأساسي وأهدافها التي قامت من أجلها وقد تكون الجماعات هى الوسيلة الأساسية في تحقيق أهداف تلك المؤسسة </a:t>
            </a:r>
            <a:endParaRPr lang="en-US" sz="2400" b="1" dirty="0" smtClean="0"/>
          </a:p>
          <a:p>
            <a:pPr lvl="0"/>
            <a:r>
              <a:rPr lang="ar-SA" sz="2400" b="1" dirty="0" smtClean="0"/>
              <a:t>ومن الوظائف الأساسية التي تسعى إلى تحقيقها ما يلي : -</a:t>
            </a:r>
            <a:endParaRPr lang="en-US" sz="2400" b="1" dirty="0" smtClean="0"/>
          </a:p>
          <a:p>
            <a:pPr lvl="0"/>
            <a:r>
              <a:rPr lang="ar-SA" sz="2400" b="1" dirty="0" smtClean="0"/>
              <a:t>أ- الوظائف التعليمية : </a:t>
            </a:r>
            <a:endParaRPr lang="en-US" sz="2400" b="1" dirty="0" smtClean="0"/>
          </a:p>
          <a:p>
            <a:pPr lvl="0"/>
            <a:r>
              <a:rPr lang="ar-SA" sz="2400" b="1" dirty="0" smtClean="0"/>
              <a:t>خاصة عندما تكون المؤسسات متخصصة في المجال التعليمي الرسمي كالمدارس فإنها لا تستطيع تحقيق ذلك إلا عن طريق الجماعات وبالتالي يوجد ما يسمى جماعة الفصل </a:t>
            </a:r>
            <a:endParaRPr lang="en-US" sz="2400" b="1" dirty="0" smtClean="0"/>
          </a:p>
          <a:p>
            <a:pPr lvl="0"/>
            <a:r>
              <a:rPr lang="ar-SA" sz="2400" b="1" dirty="0" smtClean="0"/>
              <a:t>وتنظر المدرسة كمؤسسة تعليمية وتربوية إلى الجماعات على أنها الوسائل الأساسية للتعليم غير الرسمي أيضا بما تمارسه من أنشطة وما تعده من برامج</a:t>
            </a:r>
            <a:endParaRPr lang="en-US" sz="2400" b="1" dirty="0" smtClean="0"/>
          </a:p>
          <a:p>
            <a:r>
              <a:rPr lang="ar-SA" sz="2400" b="1" dirty="0" smtClean="0"/>
              <a:t> </a:t>
            </a:r>
            <a:endParaRPr lang="en-US" sz="24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304800"/>
            <a:ext cx="7772400" cy="685800"/>
          </a:xfrm>
        </p:spPr>
        <p:txBody>
          <a:bodyPr/>
          <a:lstStyle/>
          <a:p>
            <a:r>
              <a:rPr lang="ar-SA" b="1" dirty="0" smtClean="0"/>
              <a:t>وظائف الجماعات </a:t>
            </a:r>
            <a:endParaRPr lang="en-US" dirty="0" smtClean="0"/>
          </a:p>
        </p:txBody>
      </p:sp>
      <p:sp>
        <p:nvSpPr>
          <p:cNvPr id="28675" name="Rectangle 3"/>
          <p:cNvSpPr>
            <a:spLocks noGrp="1" noChangeArrowheads="1"/>
          </p:cNvSpPr>
          <p:nvPr>
            <p:ph idx="1"/>
          </p:nvPr>
        </p:nvSpPr>
        <p:spPr>
          <a:xfrm>
            <a:off x="0" y="1524000"/>
            <a:ext cx="9144000" cy="4572000"/>
          </a:xfrm>
        </p:spPr>
        <p:txBody>
          <a:bodyPr/>
          <a:lstStyle/>
          <a:p>
            <a:pPr lvl="0"/>
            <a:r>
              <a:rPr lang="ar-SA" sz="2800" b="1" dirty="0" smtClean="0"/>
              <a:t> ب- الوظائف المتعلقة بإشباع الحاجات :</a:t>
            </a:r>
            <a:endParaRPr lang="en-US" sz="2800" dirty="0" smtClean="0"/>
          </a:p>
          <a:p>
            <a:pPr lvl="0"/>
            <a:r>
              <a:rPr lang="ar-SA" sz="2800" dirty="0" smtClean="0"/>
              <a:t>تعتبر الحاجات الإنسانية السيكولوجية والاجتماعية خاصة من المعوقات الأساسية للبناء النفسي للشخصية حيث أن أعضاء الجماعات ينضمون للجماعات ومعهم حاجاتهم المتنوعة التي يرغبون في إشباعها ومن أهم تلك الحاجات التي يمكن للجماعات تحقيق إشباعها</a:t>
            </a:r>
            <a:endParaRPr lang="en-US" sz="2800" dirty="0" smtClean="0"/>
          </a:p>
          <a:p>
            <a:pPr lvl="0"/>
            <a:r>
              <a:rPr lang="ar-SA" sz="2800" dirty="0" smtClean="0"/>
              <a:t> الحاجات السيكولوجية الحاجة للحب ؛ فالإنسان يرغب أن يكون مقبولا ، مرغوبا في علاقته مع الآخرين ، مشاركا في الحياة الجماعية ويشعر أنه يستطيع اختيار أصدقاء من الجماعة التي ينتمي إليها </a:t>
            </a:r>
            <a:endParaRPr lang="en-US" sz="2800" dirty="0" smtClean="0"/>
          </a:p>
          <a:p>
            <a:pPr lvl="0"/>
            <a:r>
              <a:rPr lang="ar-SA" sz="2800" dirty="0" smtClean="0"/>
              <a:t>ومن العناصر الأساسية المكونة للحاجة للحب هو وجود عناصر متشابهة لدى الأفراد سواء في الأفكار أو الإمكانيات أو العلاقات أو الجوانب الشكلية </a:t>
            </a:r>
            <a:endParaRPr lang="en-US" sz="2800" dirty="0" smtClean="0"/>
          </a:p>
          <a:p>
            <a:r>
              <a:rPr lang="en-US" sz="3600" dirty="0" smtClean="0"/>
              <a:t> </a:t>
            </a:r>
          </a:p>
          <a:p>
            <a:pPr lvl="0"/>
            <a:r>
              <a:rPr lang="en-US" sz="3600" dirty="0" smtClean="0"/>
              <a:t> </a:t>
            </a:r>
          </a:p>
          <a:p>
            <a:pPr lvl="0"/>
            <a:endParaRPr lang="ar-SA" sz="3600" dirty="0" smtClean="0"/>
          </a:p>
          <a:p>
            <a:pPr>
              <a:buClr>
                <a:schemeClr val="tx1"/>
              </a:buClr>
              <a:defRPr/>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وظائف الجماعات </a:t>
            </a:r>
            <a:endParaRPr lang="ar-SA" dirty="0"/>
          </a:p>
        </p:txBody>
      </p:sp>
      <p:sp>
        <p:nvSpPr>
          <p:cNvPr id="3" name="عنصر نائب للمحتوى 2"/>
          <p:cNvSpPr>
            <a:spLocks noGrp="1"/>
          </p:cNvSpPr>
          <p:nvPr>
            <p:ph idx="1"/>
          </p:nvPr>
        </p:nvSpPr>
        <p:spPr/>
        <p:txBody>
          <a:bodyPr/>
          <a:lstStyle/>
          <a:p>
            <a:pPr lvl="0"/>
            <a:r>
              <a:rPr lang="ar-SA" dirty="0" smtClean="0"/>
              <a:t>- ومن الحاجات السيكولوجية التي تحققها الجماعات للعضو الذي ينتمي إليها وينضم إلى عضويتها الانتماء </a:t>
            </a:r>
            <a:endParaRPr lang="en-US" dirty="0" smtClean="0"/>
          </a:p>
          <a:p>
            <a:pPr lvl="0"/>
            <a:r>
              <a:rPr lang="ar-SA" dirty="0" smtClean="0"/>
              <a:t>وهناك علامات واضحة توضح وتؤكد مدى انتماء الإنسان إلى جماعة من الجماعات ومن بينها استخدام شعارات ووضعها في مكان واضح أمام الآخرين مثل شعارات الجماعات الكشفية وجماعات المرشدات </a:t>
            </a:r>
            <a:endParaRPr lang="en-US" dirty="0" smtClean="0"/>
          </a:p>
          <a:p>
            <a:pPr lvl="0"/>
            <a:r>
              <a:rPr lang="ar-SA" dirty="0" smtClean="0"/>
              <a:t>ونلاحظ ترديد اسم الجماعة والتحدث عنها بكل افتخار وتكرار التحدث عن الجماعة وتناول مواقف عن حياتها يؤكد أن العضو ينتمي للجماعة ويرتبط بها </a:t>
            </a:r>
            <a:endParaRPr lang="en-US" dirty="0" smtClean="0"/>
          </a:p>
          <a:p>
            <a:r>
              <a:rPr lang="ar-SA" sz="4000" b="1" dirty="0" smtClean="0"/>
              <a:t> </a:t>
            </a:r>
            <a:endParaRPr lang="en-US" sz="4000" dirty="0" smtClean="0"/>
          </a:p>
          <a:p>
            <a:r>
              <a:rPr lang="ar-SA" sz="4000" b="1" dirty="0" smtClean="0"/>
              <a:t> </a:t>
            </a:r>
            <a:endParaRPr lang="en-US" sz="4000" dirty="0" smtClean="0"/>
          </a:p>
          <a:p>
            <a:r>
              <a:rPr lang="ar-SA" sz="4000" b="1" dirty="0" smtClean="0"/>
              <a:t> </a:t>
            </a:r>
            <a:endParaRPr lang="en-US" sz="4000" dirty="0" smtClean="0"/>
          </a:p>
          <a:p>
            <a:r>
              <a:rPr lang="ar-SA" sz="4000" b="1" dirty="0" smtClean="0"/>
              <a:t> </a:t>
            </a:r>
            <a:endParaRPr lang="en-US" sz="4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t>وظائف الجماعات </a:t>
            </a:r>
            <a:endParaRPr lang="ar-SA" dirty="0" smtClean="0">
              <a:solidFill>
                <a:srgbClr val="C00000"/>
              </a:solidFill>
            </a:endParaRPr>
          </a:p>
        </p:txBody>
      </p:sp>
      <p:sp>
        <p:nvSpPr>
          <p:cNvPr id="3" name="Content Placeholder 2"/>
          <p:cNvSpPr>
            <a:spLocks noGrp="1"/>
          </p:cNvSpPr>
          <p:nvPr>
            <p:ph idx="1"/>
          </p:nvPr>
        </p:nvSpPr>
        <p:spPr/>
        <p:txBody>
          <a:bodyPr/>
          <a:lstStyle/>
          <a:p>
            <a:r>
              <a:rPr lang="ar-SA" sz="3600" b="1" dirty="0" smtClean="0">
                <a:solidFill>
                  <a:srgbClr val="FF0000"/>
                </a:solidFill>
              </a:rPr>
              <a:t>2- وظائف متعلقة بحل المشكلات : </a:t>
            </a:r>
            <a:endParaRPr lang="en-US" sz="3600" dirty="0" smtClean="0">
              <a:solidFill>
                <a:srgbClr val="FF0000"/>
              </a:solidFill>
            </a:endParaRPr>
          </a:p>
          <a:p>
            <a:pPr lvl="0"/>
            <a:r>
              <a:rPr lang="ar-SA" sz="3600" dirty="0" smtClean="0"/>
              <a:t>يواجه الإنسان العديد من المشكلات التي تعوق قيامه بأدواره الاجتماعية أو تكوينه للعلاقات الإنسانية أو إشباع حاجاته المتعددة سواء البيولوجية ، أو السيكولوجية أو الاجتماعية </a:t>
            </a:r>
            <a:endParaRPr lang="en-US" sz="3600" dirty="0" smtClean="0"/>
          </a:p>
          <a:p>
            <a:r>
              <a:rPr lang="ar-SA" sz="3600" dirty="0" smtClean="0"/>
              <a:t> </a:t>
            </a:r>
            <a:endParaRPr lang="en-US" sz="3600" dirty="0" smtClean="0"/>
          </a:p>
          <a:p>
            <a:endParaRPr lang="ar-SA" sz="36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a:t>
            </a:r>
            <a:r>
              <a:rPr lang="ar-SA" b="1" dirty="0" smtClean="0"/>
              <a:t>أنواع الجماعات في طريقة خدمة الجماعة : </a:t>
            </a:r>
            <a:endParaRPr lang="en-US" dirty="0" smtClean="0"/>
          </a:p>
        </p:txBody>
      </p:sp>
      <p:sp>
        <p:nvSpPr>
          <p:cNvPr id="3" name="Content Placeholder 2"/>
          <p:cNvSpPr>
            <a:spLocks noGrp="1"/>
          </p:cNvSpPr>
          <p:nvPr>
            <p:ph idx="1"/>
          </p:nvPr>
        </p:nvSpPr>
        <p:spPr>
          <a:xfrm>
            <a:off x="428625" y="1428750"/>
            <a:ext cx="8229600" cy="4533900"/>
          </a:xfrm>
        </p:spPr>
        <p:txBody>
          <a:bodyPr>
            <a:normAutofit fontScale="85000" lnSpcReduction="20000"/>
          </a:bodyPr>
          <a:lstStyle/>
          <a:p>
            <a:pPr lvl="0"/>
            <a:r>
              <a:rPr lang="ar-SA" dirty="0" smtClean="0"/>
              <a:t>هناك عدة أنواع للجماعات التي يمكن أن نحددها ويعمل معها أخصائي الجماعة كما يلي : </a:t>
            </a:r>
            <a:endParaRPr lang="en-US" dirty="0" smtClean="0"/>
          </a:p>
          <a:p>
            <a:r>
              <a:rPr lang="ar-SA" dirty="0" smtClean="0"/>
              <a:t>1- </a:t>
            </a:r>
            <a:r>
              <a:rPr lang="ar-SA" b="1" dirty="0" smtClean="0"/>
              <a:t>جماعات النمو</a:t>
            </a:r>
            <a:r>
              <a:rPr lang="ar-SA" dirty="0" smtClean="0"/>
              <a:t> : تهدف جماعات النمو إلى تنمية الشخصية من الجوانب النفسية ، الاجتماعية ، الصحية والثقافية وغيرها من جوانب ولذلك قد تأخذ تلك الجماعات أشكال مختلفة ومن أهمها :</a:t>
            </a:r>
            <a:endParaRPr lang="en-US" dirty="0" smtClean="0"/>
          </a:p>
          <a:p>
            <a:r>
              <a:rPr lang="ar-SA" dirty="0" smtClean="0"/>
              <a:t>أ) جماعات الأنشطة المتعددة </a:t>
            </a:r>
            <a:endParaRPr lang="en-US" dirty="0" smtClean="0"/>
          </a:p>
          <a:p>
            <a:r>
              <a:rPr lang="ar-SA" dirty="0" smtClean="0"/>
              <a:t>ب) جماعات النشاط المحدد بكافة عوامله </a:t>
            </a:r>
            <a:endParaRPr lang="en-US" dirty="0" smtClean="0"/>
          </a:p>
          <a:p>
            <a:r>
              <a:rPr lang="ar-SA" dirty="0" smtClean="0"/>
              <a:t>ج) جماعات تدريبية سواء رياضية ، ثقافية ، نفسية ، تكنولوجية وغيرها </a:t>
            </a:r>
            <a:endParaRPr lang="en-US" dirty="0" smtClean="0"/>
          </a:p>
          <a:p>
            <a:r>
              <a:rPr lang="ar-SA" dirty="0" smtClean="0"/>
              <a:t>د) جماعات التعليم والتثقيف من أجل حصول العضو على معلومات ، معارف ، خبرات جديدة تساهم في تنمية الشخصية مثل جماعات التثقيف الصحي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a:t>
            </a:r>
            <a:r>
              <a:rPr lang="ar-SA" b="1" dirty="0" smtClean="0"/>
              <a:t>أنواع الجماعات في طريقة خدمة الجماعة : </a:t>
            </a:r>
            <a:endParaRPr lang="en-US" dirty="0" smtClean="0"/>
          </a:p>
        </p:txBody>
      </p:sp>
      <p:sp>
        <p:nvSpPr>
          <p:cNvPr id="3" name="Content Placeholder 2"/>
          <p:cNvSpPr>
            <a:spLocks noGrp="1"/>
          </p:cNvSpPr>
          <p:nvPr>
            <p:ph idx="1"/>
          </p:nvPr>
        </p:nvSpPr>
        <p:spPr>
          <a:xfrm>
            <a:off x="428625" y="1415960"/>
            <a:ext cx="8229600" cy="4533900"/>
          </a:xfrm>
        </p:spPr>
        <p:txBody>
          <a:bodyPr>
            <a:normAutofit fontScale="55000" lnSpcReduction="20000"/>
          </a:bodyPr>
          <a:lstStyle/>
          <a:p>
            <a:r>
              <a:rPr lang="ar-SA" sz="3600" dirty="0" smtClean="0"/>
              <a:t>2- </a:t>
            </a:r>
            <a:r>
              <a:rPr lang="ar-SA" sz="3600" b="1" dirty="0" smtClean="0"/>
              <a:t>جماعات المشاركة والمواجهة لمشكلات المجتمع :</a:t>
            </a:r>
            <a:r>
              <a:rPr lang="ar-SA" sz="3600" dirty="0" smtClean="0"/>
              <a:t> </a:t>
            </a:r>
            <a:endParaRPr lang="en-US" sz="3600" dirty="0" smtClean="0"/>
          </a:p>
          <a:p>
            <a:pPr lvl="0"/>
            <a:r>
              <a:rPr lang="ar-SA" sz="3600" dirty="0" smtClean="0"/>
              <a:t>يهتم المجتمع في الوقت المعاصر بمشاركة الأفراد في حل مشكلات المجتمع ومواجهة صعوبات الحياة المعاصرة مثل جماعات الأهالي في مواجهة مشكلات النظافة ، وتهتم تلك الجماعات بتكوين أفراد لديهم قدرات واهتمامات خاصة بالمجتمع الذي يعيشون فيه</a:t>
            </a:r>
            <a:endParaRPr lang="en-US" sz="3600" dirty="0" smtClean="0"/>
          </a:p>
          <a:p>
            <a:pPr lvl="0"/>
            <a:r>
              <a:rPr lang="ar-SA" sz="3600" dirty="0" smtClean="0"/>
              <a:t>ومن أنواع تلك الجماعات في الوقت الحالي :</a:t>
            </a:r>
            <a:endParaRPr lang="en-US" sz="3600" dirty="0" smtClean="0"/>
          </a:p>
          <a:p>
            <a:pPr lvl="0"/>
            <a:r>
              <a:rPr lang="ar-SA" sz="3600" u="sng" dirty="0" smtClean="0"/>
              <a:t>جماعات التأهيل المرتكز على المجتمع :</a:t>
            </a:r>
            <a:r>
              <a:rPr lang="ar-SA" sz="3600" dirty="0" smtClean="0"/>
              <a:t> والمقصود بها تكوين جماعات من مختلف فئات المجتمع ومنظماته من أجل مواجهة مشكلات تواجه المجتمع؛ مثل تكوين جماعات من ممثلي الجمعيات الأهلية ، وأولياء الأمور أصحاب المشكلة ، ومديري بعض المؤسسات المهنية ، وبعض الخبراء في المجتمع من أجل حل مشكلة الأبناء المعاقين ذهنيا والسعي نحو مواجهة مشكلاتهم باستخدام إمكانيات المجتمع </a:t>
            </a:r>
            <a:endParaRPr lang="en-US" sz="3600" dirty="0" smtClean="0"/>
          </a:p>
          <a:p>
            <a:r>
              <a:rPr lang="ar-SA" sz="3600" u="sng" dirty="0" smtClean="0"/>
              <a:t>جماعات المواجهة العلاجية</a:t>
            </a:r>
            <a:r>
              <a:rPr lang="ar-SA" sz="3600" dirty="0" smtClean="0"/>
              <a:t> : وتعبر تلك الجماعات عن أسلوب علاجي يتقابل فيه الأعضاء غير الأسوياء لإدراك أبعاد المشكلة المحددة واكتساب المزيد من الخبرات والمهارات الخاصة بمواجهة مشكلاتهم مثل الأعضاء الذين يتعثرون في استكمال دراساتهم بالأسلوب المنظم </a:t>
            </a:r>
            <a:endParaRPr lang="en-US" sz="4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a:t>
            </a:r>
            <a:r>
              <a:rPr lang="ar-SA" b="1" dirty="0" smtClean="0"/>
              <a:t>أنواع الجماعات في طريقة خدمة الجماعة  </a:t>
            </a:r>
            <a:endParaRPr lang="en-US" dirty="0" smtClean="0"/>
          </a:p>
        </p:txBody>
      </p:sp>
      <p:sp>
        <p:nvSpPr>
          <p:cNvPr id="3" name="Content Placeholder 2"/>
          <p:cNvSpPr>
            <a:spLocks noGrp="1"/>
          </p:cNvSpPr>
          <p:nvPr>
            <p:ph idx="1"/>
          </p:nvPr>
        </p:nvSpPr>
        <p:spPr>
          <a:xfrm>
            <a:off x="0" y="1395059"/>
            <a:ext cx="9144000" cy="4533900"/>
          </a:xfrm>
        </p:spPr>
        <p:txBody>
          <a:bodyPr>
            <a:noAutofit/>
          </a:bodyPr>
          <a:lstStyle/>
          <a:p>
            <a:pPr lvl="0"/>
            <a:r>
              <a:rPr lang="ar-SA" sz="2800" b="1" dirty="0" smtClean="0"/>
              <a:t> 3-</a:t>
            </a:r>
            <a:r>
              <a:rPr lang="ar-SA" sz="2800" b="1" u="sng" dirty="0" smtClean="0"/>
              <a:t> </a:t>
            </a:r>
            <a:r>
              <a:rPr lang="ar-SA" sz="2800" b="1" dirty="0" smtClean="0"/>
              <a:t>جماعات الرعاية والمساندة الاجتماعية :</a:t>
            </a:r>
            <a:endParaRPr lang="en-US" sz="2800" dirty="0" smtClean="0"/>
          </a:p>
          <a:p>
            <a:pPr lvl="0"/>
            <a:r>
              <a:rPr lang="ar-SA" sz="2800" dirty="0" smtClean="0"/>
              <a:t>تعد جماعات الرعاية والمساندة من الجماعات التي ظهرت أهميتها في الوقت المعاصر بشكل واضح  </a:t>
            </a:r>
            <a:endParaRPr lang="en-US" sz="2800" dirty="0" smtClean="0"/>
          </a:p>
          <a:p>
            <a:pPr lvl="0"/>
            <a:r>
              <a:rPr lang="ar-SA" sz="2800" dirty="0" smtClean="0"/>
              <a:t>وعن الأهداف التي تحققها تلك الجماعة فهى كمايلي :-</a:t>
            </a:r>
            <a:endParaRPr lang="en-US" sz="2800" dirty="0" smtClean="0"/>
          </a:p>
          <a:p>
            <a:pPr lvl="0"/>
            <a:r>
              <a:rPr lang="ar-SA" sz="2800" dirty="0" smtClean="0"/>
              <a:t>أ) العمل مع الفئات التي تتطلب تضافر الجهود لرعايتها </a:t>
            </a:r>
            <a:endParaRPr lang="en-US" sz="2800" dirty="0" smtClean="0"/>
          </a:p>
          <a:p>
            <a:r>
              <a:rPr lang="ar-SA" sz="2800" dirty="0" smtClean="0"/>
              <a:t>ب) الرغبة في مساعدة الفئات الضعيفة التي تواجه مشكلات لها طابع خاص </a:t>
            </a:r>
            <a:endParaRPr lang="en-US" sz="2800" dirty="0" smtClean="0"/>
          </a:p>
          <a:p>
            <a:pPr lvl="0"/>
            <a:r>
              <a:rPr lang="ar-SA" sz="2800" dirty="0" smtClean="0"/>
              <a:t>ج)إمكانية الحصول على الإمكانيات والمساعدات سواء المالية أو المادية أو الفنية </a:t>
            </a:r>
            <a:endParaRPr lang="en-US" sz="2800" dirty="0" smtClean="0"/>
          </a:p>
          <a:p>
            <a:pPr lvl="0"/>
            <a:r>
              <a:rPr lang="ar-SA" sz="2800" dirty="0" smtClean="0"/>
              <a:t>د)تهدف تلك الجماعات إلى إتاحة الفرصة للمتطوعين أو الراغبين في التطوع</a:t>
            </a:r>
            <a:endParaRPr lang="en-US" sz="2800" dirty="0" smtClean="0"/>
          </a:p>
          <a:p>
            <a:r>
              <a:rPr lang="ar-SA" sz="2800" dirty="0" smtClean="0"/>
              <a:t> </a:t>
            </a:r>
            <a:endParaRPr lang="en-US" sz="2800" dirty="0" smtClean="0"/>
          </a:p>
          <a:p>
            <a:pPr lvl="0"/>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a:t>
            </a:r>
            <a:r>
              <a:rPr lang="ar-SA" b="1" dirty="0" smtClean="0"/>
              <a:t>أنواع الجماعات في طريقة خدمة الجماعة </a:t>
            </a:r>
            <a:endParaRPr lang="en-US" dirty="0" smtClean="0"/>
          </a:p>
        </p:txBody>
      </p:sp>
      <p:sp>
        <p:nvSpPr>
          <p:cNvPr id="3" name="Content Placeholder 2"/>
          <p:cNvSpPr>
            <a:spLocks noGrp="1"/>
          </p:cNvSpPr>
          <p:nvPr>
            <p:ph idx="1"/>
          </p:nvPr>
        </p:nvSpPr>
        <p:spPr>
          <a:xfrm>
            <a:off x="142844" y="1428736"/>
            <a:ext cx="8515381" cy="4572032"/>
          </a:xfrm>
        </p:spPr>
        <p:txBody>
          <a:bodyPr/>
          <a:lstStyle/>
          <a:p>
            <a:pPr lvl="0"/>
            <a:r>
              <a:rPr lang="ar-SA" sz="2800" b="1" dirty="0" smtClean="0"/>
              <a:t>4- جماعات العمل والمهام :</a:t>
            </a:r>
            <a:endParaRPr lang="en-US" sz="2800" dirty="0" smtClean="0"/>
          </a:p>
          <a:p>
            <a:pPr lvl="0"/>
            <a:r>
              <a:rPr lang="ar-SA" sz="2400" dirty="0" smtClean="0"/>
              <a:t>ويمكن تصنيف تلك الجماعات على النحو التالي :</a:t>
            </a:r>
            <a:endParaRPr lang="en-US" sz="2400" dirty="0" smtClean="0"/>
          </a:p>
          <a:p>
            <a:pPr lvl="0"/>
            <a:r>
              <a:rPr lang="ar-SA" sz="2400" u="sng" dirty="0" smtClean="0"/>
              <a:t>أ-جماعات التطوع وخدمة البيئة : </a:t>
            </a:r>
            <a:endParaRPr lang="en-US" sz="2400" dirty="0" smtClean="0"/>
          </a:p>
          <a:p>
            <a:pPr lvl="0"/>
            <a:r>
              <a:rPr lang="ar-SA" sz="2400" dirty="0" smtClean="0"/>
              <a:t>والمقصود بتلك الجماعات القيام بعمل محدود وواضح في مواقف محددة ومن أمثلتها : جماعات العمل الاجتماعي ، وجماعات خدمة البيئة </a:t>
            </a:r>
            <a:endParaRPr lang="en-US" sz="2400" dirty="0" smtClean="0"/>
          </a:p>
          <a:p>
            <a:pPr lvl="0"/>
            <a:r>
              <a:rPr lang="ar-SA" sz="2400" dirty="0" smtClean="0"/>
              <a:t>وتهدف تلك الجماعات إلى :</a:t>
            </a:r>
            <a:endParaRPr lang="en-US" sz="2400" dirty="0" smtClean="0"/>
          </a:p>
          <a:p>
            <a:pPr lvl="2">
              <a:buFont typeface="Wingdings" pitchFamily="2" charset="2"/>
              <a:buChar char="ü"/>
            </a:pPr>
            <a:r>
              <a:rPr lang="ar-SA" sz="2000" dirty="0" smtClean="0"/>
              <a:t>إتاحة الفرصة لكي يقوم الأفراد بالمشاركة </a:t>
            </a:r>
            <a:endParaRPr lang="en-US" sz="2000" dirty="0" smtClean="0"/>
          </a:p>
          <a:p>
            <a:pPr lvl="2">
              <a:buFont typeface="Wingdings" pitchFamily="2" charset="2"/>
              <a:buChar char="ü"/>
            </a:pPr>
            <a:r>
              <a:rPr lang="ar-SA" sz="2000" dirty="0" smtClean="0"/>
              <a:t>مشاركة الأفراد في مجالات تتطلب الاهتمام بها وتضافر الجهود مثل المحافظة على البيئة وتحسينها </a:t>
            </a:r>
            <a:endParaRPr lang="en-US" sz="2000" dirty="0" smtClean="0"/>
          </a:p>
          <a:p>
            <a:pPr lvl="2">
              <a:buFont typeface="Wingdings" pitchFamily="2" charset="2"/>
              <a:buChar char="ü"/>
            </a:pPr>
            <a:r>
              <a:rPr lang="ar-SA" sz="2000" dirty="0" smtClean="0"/>
              <a:t>تأكيد روح الانتماء للمجتمع الذي تعيش فيه </a:t>
            </a:r>
            <a:endParaRPr lang="en-US" sz="2000" dirty="0" smtClean="0"/>
          </a:p>
          <a:p>
            <a:pPr lvl="2">
              <a:buFont typeface="Wingdings" pitchFamily="2" charset="2"/>
              <a:buChar char="ü"/>
            </a:pPr>
            <a:r>
              <a:rPr lang="ar-SA" sz="2000" dirty="0" smtClean="0"/>
              <a:t>يمكن أن تحقق جماعات التطوع وخدمة البيئة أهداف متعددة طبقا لتوجه الأخصائي الاجتماعي</a:t>
            </a:r>
            <a:endParaRPr lang="en-US"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a:t>
            </a:r>
            <a:r>
              <a:rPr lang="ar-SA" b="1" dirty="0" smtClean="0"/>
              <a:t>أنواع الجماعات في طريقة خدمة الجماعة </a:t>
            </a:r>
            <a:endParaRPr lang="en-US" dirty="0" smtClean="0"/>
          </a:p>
        </p:txBody>
      </p:sp>
      <p:sp>
        <p:nvSpPr>
          <p:cNvPr id="3" name="Content Placeholder 2"/>
          <p:cNvSpPr>
            <a:spLocks noGrp="1"/>
          </p:cNvSpPr>
          <p:nvPr>
            <p:ph idx="1"/>
          </p:nvPr>
        </p:nvSpPr>
        <p:spPr/>
        <p:txBody>
          <a:bodyPr>
            <a:normAutofit fontScale="92500" lnSpcReduction="20000"/>
          </a:bodyPr>
          <a:lstStyle/>
          <a:p>
            <a:r>
              <a:rPr lang="ar-SA" u="sng" dirty="0" smtClean="0"/>
              <a:t>ب)جماعات المهام : </a:t>
            </a:r>
            <a:endParaRPr lang="en-US" dirty="0" smtClean="0"/>
          </a:p>
          <a:p>
            <a:pPr lvl="0"/>
            <a:r>
              <a:rPr lang="ar-SA" dirty="0" smtClean="0"/>
              <a:t>ومنها اللجان باختلاف أنواعها مثل : لجنة بحث شئون العضوية بالمؤسسة ، لجنة زيادة الموارد المالية ، لجنة الاتصال بالمؤسسات المجتمعية ، لجنة القيام بحفل خيري لصالح المعاقين ، لجنة فحص أنشطة مؤسسة خاصة برعاية الشباب </a:t>
            </a:r>
            <a:endParaRPr lang="en-US" dirty="0" smtClean="0"/>
          </a:p>
          <a:p>
            <a:pPr lvl="0"/>
            <a:r>
              <a:rPr lang="ar-SA" dirty="0" smtClean="0"/>
              <a:t>وتهدف تلك اللجان إلى تحقيق الأهداف التالية :</a:t>
            </a:r>
            <a:endParaRPr lang="en-US" dirty="0" smtClean="0"/>
          </a:p>
          <a:p>
            <a:pPr lvl="0">
              <a:buFont typeface="Arial" pitchFamily="34" charset="0"/>
              <a:buChar char="•"/>
            </a:pPr>
            <a:r>
              <a:rPr lang="ar-SA" dirty="0" smtClean="0"/>
              <a:t>اكتشاف إمكانيات وقدرات الأعضاء </a:t>
            </a:r>
            <a:endParaRPr lang="en-US" dirty="0" smtClean="0"/>
          </a:p>
          <a:p>
            <a:pPr lvl="0">
              <a:buFont typeface="Arial" pitchFamily="34" charset="0"/>
              <a:buChar char="•"/>
            </a:pPr>
            <a:r>
              <a:rPr lang="ar-SA" dirty="0" smtClean="0"/>
              <a:t>تحقيق الانتماء للمؤسسة والمجتمع </a:t>
            </a:r>
            <a:endParaRPr lang="en-US" dirty="0" smtClean="0"/>
          </a:p>
          <a:p>
            <a:pPr lvl="0">
              <a:buFont typeface="Arial" pitchFamily="34" charset="0"/>
              <a:buChar char="•"/>
            </a:pPr>
            <a:r>
              <a:rPr lang="ar-SA" dirty="0" smtClean="0"/>
              <a:t>تنظيم العمل وتركيز المناقشات وإعداد الموضوعات وتنظيمها بالأساليب العلمية المنظمة </a:t>
            </a:r>
            <a:endParaRPr lang="en-US" dirty="0" smtClean="0"/>
          </a:p>
          <a:p>
            <a:pPr>
              <a:buFont typeface="Arial" pitchFamily="34" charset="0"/>
              <a:buChar char="•"/>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a:t>
            </a:r>
            <a:r>
              <a:rPr lang="ar-SA" b="1" dirty="0" smtClean="0"/>
              <a:t>أنواع الجماعات في طريقة خدمة الجماعة </a:t>
            </a:r>
            <a:endParaRPr lang="en-US" dirty="0" smtClean="0"/>
          </a:p>
        </p:txBody>
      </p:sp>
      <p:sp>
        <p:nvSpPr>
          <p:cNvPr id="3" name="Content Placeholder 2"/>
          <p:cNvSpPr>
            <a:spLocks noGrp="1"/>
          </p:cNvSpPr>
          <p:nvPr>
            <p:ph idx="1"/>
          </p:nvPr>
        </p:nvSpPr>
        <p:spPr>
          <a:xfrm>
            <a:off x="457200" y="1428750"/>
            <a:ext cx="8229600" cy="4533900"/>
          </a:xfrm>
        </p:spPr>
        <p:txBody>
          <a:bodyPr>
            <a:normAutofit fontScale="77500" lnSpcReduction="20000"/>
          </a:bodyPr>
          <a:lstStyle/>
          <a:p>
            <a:r>
              <a:rPr lang="ar-SA" sz="4000" dirty="0" smtClean="0"/>
              <a:t>ج) </a:t>
            </a:r>
            <a:r>
              <a:rPr lang="ar-SA" sz="4000" u="sng" dirty="0" smtClean="0"/>
              <a:t>جماعة فريق العمل :</a:t>
            </a:r>
            <a:r>
              <a:rPr lang="ar-SA" sz="4000" dirty="0" smtClean="0"/>
              <a:t> </a:t>
            </a:r>
            <a:endParaRPr lang="en-US" sz="4000" dirty="0" smtClean="0"/>
          </a:p>
          <a:p>
            <a:r>
              <a:rPr lang="ar-SA" sz="4000" dirty="0" smtClean="0"/>
              <a:t>     -    وتنتشر في معظم مؤسسات الرعاية الاجتماعية ، والصحية ، والاقتصادية وغيرها من المؤسسات.</a:t>
            </a:r>
            <a:endParaRPr lang="en-US" sz="4000" dirty="0" smtClean="0"/>
          </a:p>
          <a:p>
            <a:r>
              <a:rPr lang="ar-SA" sz="4000" dirty="0" smtClean="0"/>
              <a:t> - وأهم أهداف فريق العمل : </a:t>
            </a:r>
            <a:endParaRPr lang="en-US" sz="4000" dirty="0" smtClean="0"/>
          </a:p>
          <a:p>
            <a:pPr lvl="0">
              <a:buFont typeface="Wingdings" pitchFamily="2" charset="2"/>
              <a:buChar char="§"/>
            </a:pPr>
            <a:r>
              <a:rPr lang="ar-SA" sz="4000" dirty="0" smtClean="0"/>
              <a:t>السعي للتكامل بين الجوانب المختلفة </a:t>
            </a:r>
            <a:endParaRPr lang="en-US" sz="4000" dirty="0" smtClean="0"/>
          </a:p>
          <a:p>
            <a:pPr lvl="0">
              <a:buFont typeface="Wingdings" pitchFamily="2" charset="2"/>
              <a:buChar char="§"/>
            </a:pPr>
            <a:r>
              <a:rPr lang="ar-SA" sz="4000" dirty="0" smtClean="0"/>
              <a:t>تحديد الأدوار التي يمكن أن يقوم بها كل متخصص </a:t>
            </a:r>
            <a:endParaRPr lang="en-US" sz="4000" dirty="0" smtClean="0"/>
          </a:p>
          <a:p>
            <a:pPr lvl="0">
              <a:buFont typeface="Wingdings" pitchFamily="2" charset="2"/>
              <a:buChar char="§"/>
            </a:pPr>
            <a:r>
              <a:rPr lang="ar-SA" sz="4000" dirty="0" smtClean="0"/>
              <a:t>توفير الخبرات المختلفة التي يمكن تبادلها بين أفراد الفريق </a:t>
            </a:r>
            <a:endParaRPr lang="en-US" sz="4000" dirty="0" smtClean="0"/>
          </a:p>
          <a:p>
            <a:pPr lvl="0">
              <a:buFont typeface="Wingdings" pitchFamily="2" charset="2"/>
              <a:buChar char="§"/>
            </a:pPr>
            <a:r>
              <a:rPr lang="ar-SA" sz="4000" dirty="0" smtClean="0"/>
              <a:t>تأكيد الاهتمام بكافة الجوانب خاصة في الأعمال التي تتطلب تخصصات مختلفة </a:t>
            </a:r>
            <a:endParaRPr lang="en-US" sz="4000" dirty="0" smtClean="0"/>
          </a:p>
          <a:p>
            <a:pPr>
              <a:buFontTx/>
              <a:buChar char="-"/>
              <a:defRPr/>
            </a:pPr>
            <a:endParaRPr lang="ar-SA" dirty="0" smtClean="0"/>
          </a:p>
          <a:p>
            <a:pPr>
              <a:defRPr/>
            </a:pPr>
            <a:endParaRPr lang="ar-SA"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 </a:t>
            </a:r>
            <a:r>
              <a:rPr lang="ar-SA" b="1" dirty="0" smtClean="0"/>
              <a:t>أنواع الجماعات في طريقة خدمة الجماعة </a:t>
            </a:r>
            <a:endParaRPr lang="ar-SA" dirty="0" smtClean="0">
              <a:solidFill>
                <a:srgbClr val="C00000"/>
              </a:solidFill>
            </a:endParaRPr>
          </a:p>
        </p:txBody>
      </p:sp>
      <p:sp>
        <p:nvSpPr>
          <p:cNvPr id="3" name="Content Placeholder 2"/>
          <p:cNvSpPr>
            <a:spLocks noGrp="1"/>
          </p:cNvSpPr>
          <p:nvPr>
            <p:ph idx="1"/>
          </p:nvPr>
        </p:nvSpPr>
        <p:spPr>
          <a:xfrm>
            <a:off x="457200" y="1428750"/>
            <a:ext cx="8229600" cy="4533900"/>
          </a:xfrm>
        </p:spPr>
        <p:txBody>
          <a:bodyPr/>
          <a:lstStyle/>
          <a:p>
            <a:pPr lvl="0"/>
            <a:r>
              <a:rPr lang="ar-SA" dirty="0" smtClean="0"/>
              <a:t>5- </a:t>
            </a:r>
            <a:r>
              <a:rPr lang="ar-SA" sz="2800" b="1" dirty="0" smtClean="0"/>
              <a:t>الجماعات العلاجية للأمراض والاضطرابات النفسية :</a:t>
            </a:r>
            <a:endParaRPr lang="en-US" sz="2800" dirty="0" smtClean="0"/>
          </a:p>
          <a:p>
            <a:pPr lvl="0"/>
            <a:r>
              <a:rPr lang="ar-SA" sz="2400" dirty="0" smtClean="0"/>
              <a:t>وتقوم بعض المؤسسات بتكوين جماعات علاجية رغبة في علاج مرض معين أو مواجهة اضطرابات نفسية محددة وتنتشر تلك الجماعات في مجال علاج المدمنين وعلاج المضطربين نفسيا </a:t>
            </a:r>
            <a:endParaRPr lang="en-US" sz="2400" dirty="0" smtClean="0"/>
          </a:p>
          <a:p>
            <a:pPr lvl="0"/>
            <a:r>
              <a:rPr lang="ar-SA" sz="2400" dirty="0" smtClean="0"/>
              <a:t>وتهدف تلك الجماعة إلى مايلي : </a:t>
            </a:r>
            <a:endParaRPr lang="en-US" sz="2400" dirty="0" smtClean="0"/>
          </a:p>
          <a:p>
            <a:pPr lvl="0">
              <a:buFont typeface="Arial" pitchFamily="34" charset="0"/>
              <a:buChar char="•"/>
            </a:pPr>
            <a:r>
              <a:rPr lang="ar-SA" sz="2400" dirty="0" smtClean="0"/>
              <a:t>قيام الأخصائي الاجتماعي بمساعدة الأفراد كأعضاء في جماعة على التعبير عن مشاعرهم واتجاهاتهم نحو مشكلاتهم </a:t>
            </a:r>
            <a:endParaRPr lang="en-US" sz="2400" dirty="0" smtClean="0"/>
          </a:p>
          <a:p>
            <a:pPr lvl="0">
              <a:buFont typeface="Arial" pitchFamily="34" charset="0"/>
              <a:buChar char="•"/>
            </a:pPr>
            <a:r>
              <a:rPr lang="ar-SA" sz="2400" dirty="0" smtClean="0"/>
              <a:t>مساعدة الأعضاء على إدراك أنهم يشتركون مع غيرهم في نفس المشكلة </a:t>
            </a:r>
            <a:endParaRPr lang="en-US" sz="2400" dirty="0" smtClean="0"/>
          </a:p>
          <a:p>
            <a:pPr lvl="0">
              <a:buFont typeface="Arial" pitchFamily="34" charset="0"/>
              <a:buChar char="•"/>
            </a:pPr>
            <a:r>
              <a:rPr lang="ar-SA" sz="2400" dirty="0" smtClean="0"/>
              <a:t>توفير الوقت والجهد لدى الأخصائي </a:t>
            </a:r>
            <a:endParaRPr lang="en-US" sz="2400" dirty="0" smtClean="0"/>
          </a:p>
          <a:p>
            <a:pPr lvl="0">
              <a:buFont typeface="Arial" pitchFamily="34" charset="0"/>
              <a:buChar char="•"/>
            </a:pPr>
            <a:r>
              <a:rPr lang="ar-SA" sz="2400" dirty="0" smtClean="0"/>
              <a:t>تحقق الجماعة العلاجية المساعدة للأعضاء  في الحياة الجماعية </a:t>
            </a:r>
            <a:endParaRPr lang="en-US" sz="2400" dirty="0" smtClean="0"/>
          </a:p>
          <a:p>
            <a:pPr>
              <a:buFontTx/>
              <a:buChar char="-"/>
              <a:defRPr/>
            </a:pPr>
            <a:endParaRPr lang="ar-SA" sz="2800" b="1" dirty="0" smtClean="0"/>
          </a:p>
          <a:p>
            <a:pPr>
              <a:defRPr/>
            </a:pPr>
            <a:r>
              <a:rPr lang="ar-SA" sz="2800" b="1" dirty="0" smtClean="0"/>
              <a:t> </a:t>
            </a:r>
            <a:endParaRPr lang="ar-SA" sz="2800" b="1" dirty="0" smtClean="0">
              <a:cs typeface="Arial"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115888"/>
            <a:ext cx="7772400" cy="1039812"/>
          </a:xfrm>
        </p:spPr>
        <p:txBody>
          <a:bodyPr/>
          <a:lstStyle/>
          <a:p>
            <a:pPr>
              <a:defRPr/>
            </a:pPr>
            <a:r>
              <a:rPr lang="ar-SA" sz="3600" dirty="0" smtClean="0"/>
              <a:t> </a:t>
            </a:r>
            <a:r>
              <a:rPr lang="ar-SA" sz="3600" b="1" dirty="0" smtClean="0"/>
              <a:t>أنواع الجماعات في طريقة خدمة الجماعة </a:t>
            </a:r>
            <a:endParaRPr lang="en-US" sz="3600" dirty="0" smtClean="0">
              <a:solidFill>
                <a:srgbClr val="C00000"/>
              </a:solidFill>
            </a:endParaRPr>
          </a:p>
        </p:txBody>
      </p:sp>
      <p:sp>
        <p:nvSpPr>
          <p:cNvPr id="32771" name="Rectangle 3"/>
          <p:cNvSpPr>
            <a:spLocks noGrp="1" noChangeArrowheads="1"/>
          </p:cNvSpPr>
          <p:nvPr>
            <p:ph idx="1"/>
          </p:nvPr>
        </p:nvSpPr>
        <p:spPr>
          <a:xfrm>
            <a:off x="228600" y="1393494"/>
            <a:ext cx="8610600" cy="4884762"/>
          </a:xfrm>
        </p:spPr>
        <p:txBody>
          <a:bodyPr>
            <a:normAutofit fontScale="85000" lnSpcReduction="10000"/>
          </a:bodyPr>
          <a:lstStyle/>
          <a:p>
            <a:r>
              <a:rPr lang="ar-SA" sz="4400" b="1" dirty="0" smtClean="0"/>
              <a:t>6-الجماعات التلقائية :</a:t>
            </a:r>
            <a:endParaRPr lang="en-US" sz="4400" dirty="0" smtClean="0"/>
          </a:p>
          <a:p>
            <a:pPr lvl="0"/>
            <a:r>
              <a:rPr lang="ar-SA" sz="4400" dirty="0" smtClean="0"/>
              <a:t>يعمل الأخصائي الاجتماعي مع الجماعات التلقائية التي تتكون من تلقاء نفسها طبقا لظروف البيئة والأفراد ونتيجة للعوامل النفسية والاجتماعية التي تواجه بعض الأفراد مثل جماعات النواصي في الأحياء الشعبية </a:t>
            </a:r>
            <a:endParaRPr lang="en-US" sz="4400" dirty="0" smtClean="0"/>
          </a:p>
          <a:p>
            <a:pPr lvl="0"/>
            <a:r>
              <a:rPr lang="ar-SA" sz="4400" dirty="0" smtClean="0"/>
              <a:t>ويسعى أخصائي الجماعة إلى تكوين علاقة مهنية مع هؤلاء الأفراد للتعرف على حاجاتهم ومشكلاتهم </a:t>
            </a:r>
            <a:endParaRPr lang="en-US" sz="4400" dirty="0" smtClean="0"/>
          </a:p>
          <a:p>
            <a:r>
              <a:rPr lang="ar-SA" sz="4400" b="1" dirty="0" smtClean="0"/>
              <a:t> </a:t>
            </a:r>
            <a:endParaRPr lang="en-US" sz="4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500" fill="hold"/>
                                        <p:tgtEl>
                                          <p:spTgt spid="32770"/>
                                        </p:tgtEl>
                                        <p:attrNameLst>
                                          <p:attrName>ppt_x</p:attrName>
                                        </p:attrNameLst>
                                      </p:cBhvr>
                                      <p:tavLst>
                                        <p:tav tm="0">
                                          <p:val>
                                            <p:strVal val="0-#ppt_w/2"/>
                                          </p:val>
                                        </p:tav>
                                        <p:tav tm="100000">
                                          <p:val>
                                            <p:strVal val="#ppt_x"/>
                                          </p:val>
                                        </p:tav>
                                      </p:tavLst>
                                    </p:anim>
                                    <p:anim calcmode="lin" valueType="num">
                                      <p:cBhvr additive="base">
                                        <p:cTn id="8" dur="500" fill="hold"/>
                                        <p:tgtEl>
                                          <p:spTgt spid="327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771">
                                            <p:txEl>
                                              <p:pRg st="0" end="0"/>
                                            </p:txEl>
                                          </p:spTgt>
                                        </p:tgtEl>
                                        <p:attrNameLst>
                                          <p:attrName>style.visibility</p:attrName>
                                        </p:attrNameLst>
                                      </p:cBhvr>
                                      <p:to>
                                        <p:strVal val="visible"/>
                                      </p:to>
                                    </p:set>
                                    <p:anim calcmode="lin" valueType="num">
                                      <p:cBhvr additive="base">
                                        <p:cTn id="13" dur="500" fill="hold"/>
                                        <p:tgtEl>
                                          <p:spTgt spid="3277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27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2771">
                                            <p:txEl>
                                              <p:pRg st="1" end="1"/>
                                            </p:txEl>
                                          </p:spTgt>
                                        </p:tgtEl>
                                        <p:attrNameLst>
                                          <p:attrName>style.visibility</p:attrName>
                                        </p:attrNameLst>
                                      </p:cBhvr>
                                      <p:to>
                                        <p:strVal val="visible"/>
                                      </p:to>
                                    </p:set>
                                    <p:anim calcmode="lin" valueType="num">
                                      <p:cBhvr additive="base">
                                        <p:cTn id="19" dur="500" fill="hold"/>
                                        <p:tgtEl>
                                          <p:spTgt spid="3277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27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2771">
                                            <p:txEl>
                                              <p:pRg st="2" end="2"/>
                                            </p:txEl>
                                          </p:spTgt>
                                        </p:tgtEl>
                                        <p:attrNameLst>
                                          <p:attrName>style.visibility</p:attrName>
                                        </p:attrNameLst>
                                      </p:cBhvr>
                                      <p:to>
                                        <p:strVal val="visible"/>
                                      </p:to>
                                    </p:set>
                                    <p:anim calcmode="lin" valueType="num">
                                      <p:cBhvr additive="base">
                                        <p:cTn id="25" dur="500" fill="hold"/>
                                        <p:tgtEl>
                                          <p:spTgt spid="32771">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277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2771">
                                            <p:txEl>
                                              <p:pRg st="3" end="3"/>
                                            </p:txEl>
                                          </p:spTgt>
                                        </p:tgtEl>
                                        <p:attrNameLst>
                                          <p:attrName>style.visibility</p:attrName>
                                        </p:attrNameLst>
                                      </p:cBhvr>
                                      <p:to>
                                        <p:strVal val="visible"/>
                                      </p:to>
                                    </p:set>
                                    <p:anim calcmode="lin" valueType="num">
                                      <p:cBhvr additive="base">
                                        <p:cTn id="31" dur="500" fill="hold"/>
                                        <p:tgtEl>
                                          <p:spTgt spid="32771">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2771">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P spid="32771" grpId="0" build="p" bldLvl="2"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المراحل الأساسية لنمو الجماعة :</a:t>
            </a:r>
            <a:endParaRPr lang="en-US" sz="2800" dirty="0" smtClean="0"/>
          </a:p>
        </p:txBody>
      </p:sp>
      <p:sp>
        <p:nvSpPr>
          <p:cNvPr id="3" name="Content Placeholder 2"/>
          <p:cNvSpPr>
            <a:spLocks noGrp="1"/>
          </p:cNvSpPr>
          <p:nvPr>
            <p:ph idx="1"/>
          </p:nvPr>
        </p:nvSpPr>
        <p:spPr>
          <a:xfrm>
            <a:off x="0" y="1428736"/>
            <a:ext cx="9001156" cy="4857784"/>
          </a:xfrm>
        </p:spPr>
        <p:txBody>
          <a:bodyPr/>
          <a:lstStyle/>
          <a:p>
            <a:r>
              <a:rPr lang="ar-SA" b="1" dirty="0" smtClean="0"/>
              <a:t>المرحلة الأولى : مرحلة التكوين والقبول </a:t>
            </a:r>
            <a:endParaRPr lang="en-US" sz="1800" dirty="0" smtClean="0"/>
          </a:p>
          <a:p>
            <a:pPr lvl="0"/>
            <a:r>
              <a:rPr lang="ar-SA" b="1" dirty="0" smtClean="0"/>
              <a:t>وتتميز تلك المرحلة بقلة التفاعل والتركيز على ما يعرفه الأفراد عن الجماعة ومن السمات الأساسية لتلك المرحلة : </a:t>
            </a:r>
            <a:endParaRPr lang="en-US" sz="1800" b="1" dirty="0" smtClean="0"/>
          </a:p>
          <a:p>
            <a:pPr lvl="1">
              <a:buFont typeface="Wingdings" pitchFamily="2" charset="2"/>
              <a:buChar char="§"/>
            </a:pPr>
            <a:r>
              <a:rPr lang="ar-SA" b="1" dirty="0" smtClean="0"/>
              <a:t>محاولة الأعضاء اكتشاف جوانب متعددة في حياة الجماعة </a:t>
            </a:r>
            <a:endParaRPr lang="en-US" sz="1600" b="1" dirty="0" smtClean="0"/>
          </a:p>
          <a:p>
            <a:pPr lvl="1">
              <a:buFont typeface="Wingdings" pitchFamily="2" charset="2"/>
              <a:buChar char="§"/>
            </a:pPr>
            <a:r>
              <a:rPr lang="ar-SA" b="1" dirty="0" smtClean="0"/>
              <a:t>التردد والمخاوف لدى بعض الأعضاء </a:t>
            </a:r>
            <a:endParaRPr lang="en-US" sz="1600" b="1" dirty="0" smtClean="0"/>
          </a:p>
          <a:p>
            <a:pPr lvl="1">
              <a:buFont typeface="Wingdings" pitchFamily="2" charset="2"/>
              <a:buChar char="§"/>
            </a:pPr>
            <a:r>
              <a:rPr lang="ar-SA" b="1" dirty="0" smtClean="0"/>
              <a:t>قيام الأخصائي باستقبال الأعضاء </a:t>
            </a:r>
            <a:endParaRPr lang="en-US" sz="1600" b="1" dirty="0" smtClean="0"/>
          </a:p>
          <a:p>
            <a:pPr lvl="1">
              <a:buFont typeface="Wingdings" pitchFamily="2" charset="2"/>
              <a:buChar char="§"/>
            </a:pPr>
            <a:r>
              <a:rPr lang="ar-SA" b="1" dirty="0" smtClean="0"/>
              <a:t>الرغبة في تكوين العلاقات مع الأخصائي أو بين الأعضاء بعضهم البعض </a:t>
            </a:r>
            <a:endParaRPr lang="en-US" sz="1600" b="1" dirty="0" smtClean="0"/>
          </a:p>
          <a:p>
            <a:pPr lvl="1">
              <a:buFont typeface="Wingdings" pitchFamily="2" charset="2"/>
              <a:buChar char="§"/>
            </a:pPr>
            <a:r>
              <a:rPr lang="ar-SA" b="1" dirty="0" smtClean="0"/>
              <a:t>التعبير عن بعض مشاعر الود والقبول لانضمامهم إلى الجماعة </a:t>
            </a:r>
            <a:endParaRPr lang="en-US" sz="16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المراحل الأساسية لنمو الجماعة :</a:t>
            </a:r>
            <a:endParaRPr lang="ar-SA" dirty="0"/>
          </a:p>
        </p:txBody>
      </p:sp>
      <p:sp>
        <p:nvSpPr>
          <p:cNvPr id="3" name="عنصر نائب للمحتوى 2"/>
          <p:cNvSpPr>
            <a:spLocks noGrp="1"/>
          </p:cNvSpPr>
          <p:nvPr>
            <p:ph idx="1"/>
          </p:nvPr>
        </p:nvSpPr>
        <p:spPr/>
        <p:txBody>
          <a:bodyPr/>
          <a:lstStyle/>
          <a:p>
            <a:pPr lvl="0"/>
            <a:r>
              <a:rPr lang="ar-SA" sz="3600" dirty="0" smtClean="0"/>
              <a:t>أما عن دور أخصائي الجماعة في هذه المرحلة فهو على النحو التالي :</a:t>
            </a:r>
            <a:endParaRPr lang="en-US" sz="3600" dirty="0" smtClean="0"/>
          </a:p>
          <a:p>
            <a:pPr lvl="1">
              <a:buFont typeface="Wingdings" pitchFamily="2" charset="2"/>
              <a:buChar char="q"/>
            </a:pPr>
            <a:r>
              <a:rPr lang="ar-SA" sz="3600" dirty="0" smtClean="0"/>
              <a:t>الاستماع الجيد لما يقوله الأعضاء </a:t>
            </a:r>
            <a:endParaRPr lang="en-US" sz="3600" dirty="0" smtClean="0"/>
          </a:p>
          <a:p>
            <a:pPr lvl="1">
              <a:buFont typeface="Wingdings" pitchFamily="2" charset="2"/>
              <a:buChar char="q"/>
            </a:pPr>
            <a:r>
              <a:rPr lang="ar-SA" sz="3600" dirty="0" smtClean="0"/>
              <a:t>مناقشة الأعضاء في بعض ما يعبرون عنه </a:t>
            </a:r>
            <a:endParaRPr lang="en-US" sz="3600" dirty="0" smtClean="0"/>
          </a:p>
          <a:p>
            <a:pPr lvl="1">
              <a:buFont typeface="Wingdings" pitchFamily="2" charset="2"/>
              <a:buChar char="q"/>
            </a:pPr>
            <a:r>
              <a:rPr lang="ar-SA" sz="3600" dirty="0" smtClean="0"/>
              <a:t>توضيح أهداف الجماعة وتحديد مكوناتها </a:t>
            </a:r>
            <a:endParaRPr lang="en-US" sz="3600" dirty="0" smtClean="0"/>
          </a:p>
          <a:p>
            <a:pPr lvl="1">
              <a:buFont typeface="Wingdings" pitchFamily="2" charset="2"/>
              <a:buChar char="q"/>
            </a:pPr>
            <a:r>
              <a:rPr lang="ar-SA" sz="3600" dirty="0" smtClean="0"/>
              <a:t>تخفيف مشاعر القلق لدى البعض </a:t>
            </a:r>
          </a:p>
          <a:p>
            <a:pPr lvl="1">
              <a:buFont typeface="Wingdings" pitchFamily="2" charset="2"/>
              <a:buChar char="q"/>
            </a:pPr>
            <a:r>
              <a:rPr lang="ar-SA" sz="3600" dirty="0" smtClean="0"/>
              <a:t>القبول الفعلي لأفكار ورغبات البعض</a:t>
            </a:r>
            <a:endParaRPr lang="ar-SA" sz="36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المراحل الأساسية لنمو الجماعة :</a:t>
            </a:r>
            <a:endParaRPr lang="ar-SA" dirty="0"/>
          </a:p>
        </p:txBody>
      </p:sp>
      <p:sp>
        <p:nvSpPr>
          <p:cNvPr id="3" name="عنصر نائب للمحتوى 2"/>
          <p:cNvSpPr>
            <a:spLocks noGrp="1"/>
          </p:cNvSpPr>
          <p:nvPr>
            <p:ph idx="1"/>
          </p:nvPr>
        </p:nvSpPr>
        <p:spPr>
          <a:xfrm>
            <a:off x="457200" y="1428737"/>
            <a:ext cx="8229600" cy="4697428"/>
          </a:xfrm>
        </p:spPr>
        <p:txBody>
          <a:bodyPr/>
          <a:lstStyle/>
          <a:p>
            <a:r>
              <a:rPr lang="ar-SA" dirty="0" smtClean="0"/>
              <a:t>المرحلة الثانية : مرحلة التفاعل والمشاركة </a:t>
            </a:r>
            <a:endParaRPr lang="en-US" sz="1800" dirty="0" smtClean="0"/>
          </a:p>
          <a:p>
            <a:pPr lvl="0"/>
            <a:r>
              <a:rPr lang="ar-SA" dirty="0" smtClean="0"/>
              <a:t>من سمات تلك المرحلة ما يلي : </a:t>
            </a:r>
            <a:endParaRPr lang="en-US" sz="1800" dirty="0" smtClean="0"/>
          </a:p>
          <a:p>
            <a:pPr lvl="1">
              <a:buFont typeface="Wingdings" pitchFamily="2" charset="2"/>
              <a:buChar char="ü"/>
            </a:pPr>
            <a:r>
              <a:rPr lang="ar-SA" sz="3200" dirty="0" smtClean="0"/>
              <a:t>ظهور ملامح الحياة الجماعية من حيث جاذبية المراحل </a:t>
            </a:r>
            <a:endParaRPr lang="en-US" sz="3200" dirty="0" smtClean="0"/>
          </a:p>
          <a:p>
            <a:pPr lvl="1">
              <a:buFont typeface="Wingdings" pitchFamily="2" charset="2"/>
              <a:buChar char="ü"/>
            </a:pPr>
            <a:r>
              <a:rPr lang="ar-SA" sz="3200" dirty="0" smtClean="0"/>
              <a:t>الرغبة في تكوين العلاقات مع الأخصائي </a:t>
            </a:r>
            <a:endParaRPr lang="en-US" sz="3200" dirty="0" smtClean="0"/>
          </a:p>
          <a:p>
            <a:pPr lvl="1">
              <a:buFont typeface="Wingdings" pitchFamily="2" charset="2"/>
              <a:buChar char="ü"/>
            </a:pPr>
            <a:r>
              <a:rPr lang="ar-SA" sz="3200" dirty="0" smtClean="0"/>
              <a:t>يقوم الأعضاء ببعض الأدوار الواضحة </a:t>
            </a:r>
            <a:endParaRPr lang="en-US" sz="3200" dirty="0" smtClean="0"/>
          </a:p>
          <a:p>
            <a:pPr lvl="1">
              <a:buFont typeface="Wingdings" pitchFamily="2" charset="2"/>
              <a:buChar char="ü"/>
            </a:pPr>
            <a:r>
              <a:rPr lang="ar-SA" sz="3200" dirty="0" smtClean="0"/>
              <a:t>يقترح الأعضاء أنشطة متعددة مرتبطة بأهداف الجماعة </a:t>
            </a:r>
            <a:endParaRPr lang="en-US" sz="3200" dirty="0" smtClean="0"/>
          </a:p>
          <a:p>
            <a:pPr lvl="1">
              <a:buFont typeface="Wingdings" pitchFamily="2" charset="2"/>
              <a:buChar char="ü"/>
            </a:pPr>
            <a:r>
              <a:rPr lang="ar-SA" sz="3200" dirty="0" smtClean="0"/>
              <a:t>البدء في اكتشاف القادة ومن يتميزون بالمهارات المناسبة لتحقيق أهداف الجماعة </a:t>
            </a:r>
            <a:endParaRPr lang="en-US" sz="32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المراحل الأساسية لنمو الجماعة :</a:t>
            </a:r>
            <a:endParaRPr lang="ar-SA" dirty="0"/>
          </a:p>
        </p:txBody>
      </p:sp>
      <p:sp>
        <p:nvSpPr>
          <p:cNvPr id="3" name="عنصر نائب للمحتوى 2"/>
          <p:cNvSpPr>
            <a:spLocks noGrp="1"/>
          </p:cNvSpPr>
          <p:nvPr>
            <p:ph idx="1"/>
          </p:nvPr>
        </p:nvSpPr>
        <p:spPr>
          <a:xfrm>
            <a:off x="142844" y="1357299"/>
            <a:ext cx="8543956" cy="4768866"/>
          </a:xfrm>
        </p:spPr>
        <p:txBody>
          <a:bodyPr/>
          <a:lstStyle/>
          <a:p>
            <a:pPr lvl="0"/>
            <a:r>
              <a:rPr lang="ar-SA" dirty="0" smtClean="0"/>
              <a:t>أما عن دور أخصائي الجماعة فهو كمايلي :</a:t>
            </a:r>
            <a:endParaRPr lang="en-US" sz="1800" dirty="0" smtClean="0"/>
          </a:p>
          <a:p>
            <a:pPr lvl="1">
              <a:buFont typeface="Arial" pitchFamily="34" charset="0"/>
              <a:buChar char="•"/>
            </a:pPr>
            <a:r>
              <a:rPr lang="ar-SA" sz="3600" dirty="0" smtClean="0"/>
              <a:t>تشجيع الأعضاء على المشاركة في الحياة الجماعية </a:t>
            </a:r>
            <a:endParaRPr lang="en-US" sz="3600" dirty="0" smtClean="0"/>
          </a:p>
          <a:p>
            <a:pPr lvl="1">
              <a:buFont typeface="Arial" pitchFamily="34" charset="0"/>
              <a:buChar char="•"/>
            </a:pPr>
            <a:r>
              <a:rPr lang="ar-SA" sz="3600" dirty="0" smtClean="0"/>
              <a:t>استخدام بعض المقترحات العلمية </a:t>
            </a:r>
            <a:endParaRPr lang="en-US" sz="3600" dirty="0" smtClean="0"/>
          </a:p>
          <a:p>
            <a:pPr lvl="1">
              <a:buFont typeface="Arial" pitchFamily="34" charset="0"/>
              <a:buChar char="•"/>
            </a:pPr>
            <a:r>
              <a:rPr lang="ar-SA" sz="3600" dirty="0" smtClean="0"/>
              <a:t>العمل على إيجاد مواقف تسهم في تنمية التفاعل الجماعي</a:t>
            </a:r>
            <a:endParaRPr lang="en-US" sz="3600" dirty="0" smtClean="0"/>
          </a:p>
          <a:p>
            <a:pPr lvl="1">
              <a:buFont typeface="Arial" pitchFamily="34" charset="0"/>
              <a:buChar char="•"/>
            </a:pPr>
            <a:r>
              <a:rPr lang="ar-SA" sz="3600" dirty="0" smtClean="0"/>
              <a:t>تدريب الأعضاء على القيادة والتبعية </a:t>
            </a:r>
            <a:endParaRPr lang="en-US" sz="3600" dirty="0" smtClean="0"/>
          </a:p>
          <a:p>
            <a:pPr lvl="1">
              <a:buFont typeface="Arial" pitchFamily="34" charset="0"/>
              <a:buChar char="•"/>
            </a:pPr>
            <a:r>
              <a:rPr lang="ar-SA" sz="3600" dirty="0" smtClean="0"/>
              <a:t>تنمية العلاقة المهنية</a:t>
            </a:r>
            <a:endParaRPr lang="en-US" sz="3600" dirty="0" smtClean="0"/>
          </a:p>
          <a:p>
            <a:pPr>
              <a:buFont typeface="Arial" pitchFamily="34" charset="0"/>
              <a:buChar char="•"/>
            </a:pPr>
            <a:r>
              <a:rPr lang="ar-SA" sz="3600" dirty="0" smtClean="0"/>
              <a:t> </a:t>
            </a:r>
            <a:endParaRPr lang="en-US" sz="3600" dirty="0" smtClean="0"/>
          </a:p>
          <a:p>
            <a:r>
              <a:rPr lang="ar-SA" dirty="0" smtClean="0"/>
              <a:t> </a:t>
            </a:r>
            <a:endParaRPr lang="en-US" sz="1800" dirty="0" smtClean="0"/>
          </a:p>
          <a:p>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المراحل الأساسية لنمو الجماعة :</a:t>
            </a:r>
            <a:endParaRPr lang="ar-SA" dirty="0"/>
          </a:p>
        </p:txBody>
      </p:sp>
      <p:sp>
        <p:nvSpPr>
          <p:cNvPr id="3" name="عنصر نائب للمحتوى 2"/>
          <p:cNvSpPr>
            <a:spLocks noGrp="1"/>
          </p:cNvSpPr>
          <p:nvPr>
            <p:ph idx="1"/>
          </p:nvPr>
        </p:nvSpPr>
        <p:spPr>
          <a:xfrm>
            <a:off x="142844" y="1428737"/>
            <a:ext cx="8543956" cy="4697428"/>
          </a:xfrm>
        </p:spPr>
        <p:txBody>
          <a:bodyPr/>
          <a:lstStyle/>
          <a:p>
            <a:r>
              <a:rPr lang="ar-SA" dirty="0" smtClean="0"/>
              <a:t>المرحلة الثالثة : مرحلة الانتماء والممارسة الفعلية للحياة الجماعية  </a:t>
            </a:r>
            <a:endParaRPr lang="en-US" sz="1800" dirty="0" smtClean="0"/>
          </a:p>
          <a:p>
            <a:pPr lvl="0"/>
            <a:r>
              <a:rPr lang="ar-SA" dirty="0" smtClean="0"/>
              <a:t>يمكن تحديد سمات تلك المرحلة على النحو التالي :</a:t>
            </a:r>
            <a:endParaRPr lang="en-US" sz="1800" dirty="0" smtClean="0"/>
          </a:p>
          <a:p>
            <a:pPr lvl="1"/>
            <a:r>
              <a:rPr lang="ar-SA" b="1" dirty="0" smtClean="0"/>
              <a:t>رغبة الأعضاء في ممارسة المزيد من الأنشطة </a:t>
            </a:r>
            <a:endParaRPr lang="en-US" b="1" dirty="0" smtClean="0"/>
          </a:p>
          <a:p>
            <a:pPr lvl="1">
              <a:buFont typeface="Arial" pitchFamily="34" charset="0"/>
              <a:buChar char="•"/>
            </a:pPr>
            <a:r>
              <a:rPr lang="ar-SA" b="1" dirty="0" smtClean="0"/>
              <a:t>استخدام الأعضاء لقدراتهم وخبراتهم </a:t>
            </a:r>
            <a:endParaRPr lang="en-US" b="1" dirty="0" smtClean="0"/>
          </a:p>
          <a:p>
            <a:pPr lvl="1">
              <a:buFont typeface="Arial" pitchFamily="34" charset="0"/>
              <a:buChar char="•"/>
            </a:pPr>
            <a:r>
              <a:rPr lang="ar-SA" b="1" dirty="0" smtClean="0"/>
              <a:t>وضوح عدم التركيز على الرغبات الذاتية </a:t>
            </a:r>
            <a:endParaRPr lang="en-US" b="1" dirty="0" smtClean="0"/>
          </a:p>
          <a:p>
            <a:pPr lvl="1">
              <a:buFont typeface="Arial" pitchFamily="34" charset="0"/>
              <a:buChar char="•"/>
            </a:pPr>
            <a:r>
              <a:rPr lang="ar-SA" b="1" dirty="0" smtClean="0"/>
              <a:t>يقوم الأعضاء بالأفعال والأعمال المؤكدة لاهتمامهم بالحياة الجماعية </a:t>
            </a:r>
            <a:endParaRPr lang="en-US" b="1" dirty="0" smtClean="0"/>
          </a:p>
          <a:p>
            <a:pPr lvl="1">
              <a:buFont typeface="Arial" pitchFamily="34" charset="0"/>
              <a:buChar char="•"/>
            </a:pPr>
            <a:r>
              <a:rPr lang="ar-SA" b="1" dirty="0" smtClean="0"/>
              <a:t>قيام الأعضاء بالمشاركة مع الأخصائي في تطوير الحياة الجماعية </a:t>
            </a:r>
            <a:endParaRPr lang="en-US" b="1" dirty="0" smtClean="0"/>
          </a:p>
          <a:p>
            <a:pPr lvl="1">
              <a:buFont typeface="Arial" pitchFamily="34" charset="0"/>
              <a:buChar char="•"/>
            </a:pPr>
            <a:r>
              <a:rPr lang="ar-SA" b="1" dirty="0" smtClean="0"/>
              <a:t>تمثيل الجماعة أمام الجماعات الأخرى</a:t>
            </a:r>
            <a:endParaRPr lang="en-US" b="1" dirty="0" smtClean="0"/>
          </a:p>
          <a:p>
            <a:r>
              <a:rPr lang="en-US" sz="2800" b="1" dirty="0" smtClean="0"/>
              <a:t> </a:t>
            </a:r>
            <a:endParaRPr lang="en-US" sz="2800"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المراحل الأساسية لنمو الجماعة :</a:t>
            </a:r>
            <a:endParaRPr lang="ar-SA" dirty="0"/>
          </a:p>
        </p:txBody>
      </p:sp>
      <p:sp>
        <p:nvSpPr>
          <p:cNvPr id="3" name="عنصر نائب للمحتوى 2"/>
          <p:cNvSpPr>
            <a:spLocks noGrp="1"/>
          </p:cNvSpPr>
          <p:nvPr>
            <p:ph idx="1"/>
          </p:nvPr>
        </p:nvSpPr>
        <p:spPr/>
        <p:txBody>
          <a:bodyPr/>
          <a:lstStyle/>
          <a:p>
            <a:pPr lvl="0"/>
            <a:r>
              <a:rPr lang="ar-SA" sz="4000" b="1" dirty="0" smtClean="0"/>
              <a:t>أما عن دور أخصائي الجماعة في هذه المرحلة فهو كما يلي :</a:t>
            </a:r>
            <a:endParaRPr lang="en-US" sz="4000" b="1" dirty="0" smtClean="0"/>
          </a:p>
          <a:p>
            <a:pPr lvl="1">
              <a:buFont typeface="Wingdings" pitchFamily="2" charset="2"/>
              <a:buChar char="Ø"/>
            </a:pPr>
            <a:r>
              <a:rPr lang="ar-SA" sz="3600" dirty="0" smtClean="0"/>
              <a:t>تدعيم أدوار الأعضاء </a:t>
            </a:r>
            <a:endParaRPr lang="en-US" sz="3600" dirty="0" smtClean="0"/>
          </a:p>
          <a:p>
            <a:pPr lvl="1">
              <a:buFont typeface="Wingdings" pitchFamily="2" charset="2"/>
              <a:buChar char="Ø"/>
            </a:pPr>
            <a:r>
              <a:rPr lang="ar-SA" sz="3600" dirty="0" smtClean="0"/>
              <a:t>إتاحة الفرص والمواقف التي يمكن أن يشترك فيها الأعضاء </a:t>
            </a:r>
            <a:endParaRPr lang="en-US" sz="3600" dirty="0" smtClean="0"/>
          </a:p>
          <a:p>
            <a:pPr lvl="1">
              <a:buFont typeface="Wingdings" pitchFamily="2" charset="2"/>
              <a:buChar char="Ø"/>
            </a:pPr>
            <a:r>
              <a:rPr lang="ar-SA" sz="3600" dirty="0" smtClean="0"/>
              <a:t>عدم التركيز على المتميزين بالمهارات العالية فقط</a:t>
            </a:r>
            <a:endParaRPr lang="en-US" sz="3600" dirty="0" smtClean="0"/>
          </a:p>
          <a:p>
            <a:pPr lvl="1">
              <a:buFont typeface="Wingdings" pitchFamily="2" charset="2"/>
              <a:buChar char="Ø"/>
            </a:pPr>
            <a:r>
              <a:rPr lang="ar-SA" sz="3600" dirty="0" smtClean="0"/>
              <a:t>العمل على حل الصعوبات والمشكلات</a:t>
            </a:r>
            <a:endParaRPr lang="en-US" sz="3600" dirty="0" smtClean="0"/>
          </a:p>
          <a:p>
            <a:r>
              <a:rPr lang="en-US" sz="3600" dirty="0" smtClean="0"/>
              <a:t> </a:t>
            </a:r>
          </a:p>
          <a:p>
            <a:endParaRPr lang="ar-S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المراحل الأساسية لنمو الجماعة :</a:t>
            </a:r>
            <a:endParaRPr lang="ar-SA" dirty="0"/>
          </a:p>
        </p:txBody>
      </p:sp>
      <p:sp>
        <p:nvSpPr>
          <p:cNvPr id="3" name="Content Placeholder 2"/>
          <p:cNvSpPr>
            <a:spLocks noGrp="1"/>
          </p:cNvSpPr>
          <p:nvPr>
            <p:ph idx="1"/>
          </p:nvPr>
        </p:nvSpPr>
        <p:spPr>
          <a:xfrm>
            <a:off x="571472" y="1357298"/>
            <a:ext cx="8229600" cy="4525963"/>
          </a:xfrm>
        </p:spPr>
        <p:txBody>
          <a:bodyPr/>
          <a:lstStyle/>
          <a:p>
            <a:r>
              <a:rPr lang="ar-SA" dirty="0" smtClean="0"/>
              <a:t>المرحلة الرابعة : مرحلة النضج والإنجاز </a:t>
            </a:r>
            <a:endParaRPr lang="en-US" dirty="0" smtClean="0"/>
          </a:p>
          <a:p>
            <a:pPr lvl="0"/>
            <a:r>
              <a:rPr lang="ar-SA" dirty="0" smtClean="0"/>
              <a:t>ويمكن تحديد سمات تلك المرحلة كما يلي : </a:t>
            </a:r>
            <a:endParaRPr lang="en-US" dirty="0" smtClean="0"/>
          </a:p>
          <a:p>
            <a:pPr lvl="0">
              <a:buFont typeface="Wingdings" pitchFamily="2" charset="2"/>
              <a:buChar char="ü"/>
            </a:pPr>
            <a:r>
              <a:rPr lang="ar-SA" sz="3600" b="1" dirty="0" smtClean="0"/>
              <a:t>ظهور مؤشرات وعلامات التماسك بين أعضاء الجماعة </a:t>
            </a:r>
            <a:endParaRPr lang="en-US" sz="3600" b="1" dirty="0" smtClean="0"/>
          </a:p>
          <a:p>
            <a:pPr lvl="0">
              <a:buFont typeface="Wingdings" pitchFamily="2" charset="2"/>
              <a:buChar char="ü"/>
            </a:pPr>
            <a:r>
              <a:rPr lang="ar-SA" sz="3600" b="1" dirty="0" smtClean="0"/>
              <a:t>المحافظة على تنظيم الجماعة </a:t>
            </a:r>
            <a:endParaRPr lang="en-US" sz="3600" b="1" dirty="0" smtClean="0"/>
          </a:p>
          <a:p>
            <a:pPr lvl="0">
              <a:buFont typeface="Wingdings" pitchFamily="2" charset="2"/>
              <a:buChar char="ü"/>
            </a:pPr>
            <a:r>
              <a:rPr lang="ar-SA" sz="3600" b="1" dirty="0" smtClean="0"/>
              <a:t>نموالعلاقة المهنية بين الأعضاء والجماعة والأخصائي </a:t>
            </a:r>
            <a:endParaRPr lang="en-US" sz="3600" b="1" dirty="0" smtClean="0"/>
          </a:p>
          <a:p>
            <a:pPr lvl="0">
              <a:buFont typeface="Wingdings" pitchFamily="2" charset="2"/>
              <a:buChar char="ü"/>
            </a:pPr>
            <a:r>
              <a:rPr lang="ar-SA" sz="3600" b="1" dirty="0" smtClean="0"/>
              <a:t>قدرات الأعضاء الواضحة على حل المشكلات</a:t>
            </a:r>
            <a:endParaRPr lang="en-US" sz="3600" b="1" dirty="0" smtClean="0"/>
          </a:p>
          <a:p>
            <a:r>
              <a:rPr lang="ar-SA" sz="3600" b="1" dirty="0" smtClean="0"/>
              <a:t> </a:t>
            </a:r>
            <a:endParaRPr lang="en-US" sz="3600" b="1" dirty="0" smtClean="0"/>
          </a:p>
          <a:p>
            <a:r>
              <a:rPr lang="ar-SA" dirty="0" smtClean="0"/>
              <a:t> </a:t>
            </a:r>
            <a:endParaRPr lang="en-US" dirty="0" smtClean="0"/>
          </a:p>
          <a:p>
            <a:r>
              <a:rPr lang="ar-SA" dirty="0" smtClean="0"/>
              <a:t> </a:t>
            </a:r>
            <a:endParaRPr lang="en-US" dirty="0" smtClean="0"/>
          </a:p>
          <a:p>
            <a:r>
              <a:rPr lang="ar-SA" dirty="0" smtClean="0"/>
              <a:t> </a:t>
            </a:r>
            <a:endParaRPr lang="en-US" dirty="0" smtClean="0"/>
          </a:p>
          <a:p>
            <a:endParaRPr lang="ar-S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المراحل الأساسية لنمو الجماعة :</a:t>
            </a:r>
            <a:endParaRPr lang="ar-SA" dirty="0"/>
          </a:p>
        </p:txBody>
      </p:sp>
      <p:sp>
        <p:nvSpPr>
          <p:cNvPr id="3" name="Content Placeholder 2"/>
          <p:cNvSpPr>
            <a:spLocks noGrp="1"/>
          </p:cNvSpPr>
          <p:nvPr>
            <p:ph idx="1"/>
          </p:nvPr>
        </p:nvSpPr>
        <p:spPr>
          <a:xfrm>
            <a:off x="142844" y="1600201"/>
            <a:ext cx="8858312" cy="4525963"/>
          </a:xfrm>
        </p:spPr>
        <p:txBody>
          <a:bodyPr/>
          <a:lstStyle/>
          <a:p>
            <a:pPr lvl="0"/>
            <a:r>
              <a:rPr lang="ar-SA" sz="4000" dirty="0" smtClean="0"/>
              <a:t>ويقوم أخصائي الجماعة بالأدوار الآتية :</a:t>
            </a:r>
            <a:endParaRPr lang="en-US" sz="4000" dirty="0" smtClean="0"/>
          </a:p>
          <a:p>
            <a:pPr lvl="0">
              <a:buFont typeface="Wingdings" pitchFamily="2" charset="2"/>
              <a:buChar char="§"/>
            </a:pPr>
            <a:r>
              <a:rPr lang="ar-SA" sz="3600" dirty="0" smtClean="0"/>
              <a:t>استخدام الأساليب المهنية التي تدفع الأعضاء للابتكار والتجديد</a:t>
            </a:r>
            <a:endParaRPr lang="en-US" sz="3600" dirty="0" smtClean="0"/>
          </a:p>
          <a:p>
            <a:pPr lvl="0">
              <a:buFont typeface="Wingdings" pitchFamily="2" charset="2"/>
              <a:buChar char="§"/>
            </a:pPr>
            <a:r>
              <a:rPr lang="ar-SA" sz="3600" dirty="0" smtClean="0"/>
              <a:t>مساعدة الجماعة على عدم الطموحات العالية التي تفوق قدراتهم </a:t>
            </a:r>
            <a:endParaRPr lang="en-US" sz="3600" dirty="0" smtClean="0"/>
          </a:p>
          <a:p>
            <a:pPr lvl="0">
              <a:buFont typeface="Wingdings" pitchFamily="2" charset="2"/>
              <a:buChar char="§"/>
            </a:pPr>
            <a:r>
              <a:rPr lang="ar-SA" sz="3600" dirty="0" smtClean="0"/>
              <a:t>مساعدة </a:t>
            </a:r>
            <a:r>
              <a:rPr lang="ar-EG" sz="3600" dirty="0" smtClean="0"/>
              <a:t>الجماعة على تقويم ما وصلت من انجاز</a:t>
            </a:r>
            <a:endParaRPr lang="en-US" sz="3600" dirty="0" smtClean="0"/>
          </a:p>
          <a:p>
            <a:pPr lvl="0">
              <a:buFont typeface="Wingdings" pitchFamily="2" charset="2"/>
              <a:buChar char="§"/>
            </a:pPr>
            <a:r>
              <a:rPr lang="ar-EG" sz="3600" dirty="0" smtClean="0"/>
              <a:t>مساعدة الجماعة على إيجاد مستويات مختلفة للعمل القيادي</a:t>
            </a:r>
            <a:endParaRPr lang="en-US" sz="3600" dirty="0" smtClean="0"/>
          </a:p>
          <a:p>
            <a:pPr>
              <a:buFont typeface="Wingdings" pitchFamily="2" charset="2"/>
              <a:buChar char="§"/>
            </a:pPr>
            <a:endParaRPr lang="en-US" sz="3600" dirty="0" smtClean="0"/>
          </a:p>
          <a:p>
            <a:endParaRPr lang="ar-SA"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المراحل الأساسية لنمو الجماعة :</a:t>
            </a:r>
            <a:endParaRPr lang="ar-SA" dirty="0"/>
          </a:p>
        </p:txBody>
      </p:sp>
      <p:sp>
        <p:nvSpPr>
          <p:cNvPr id="3" name="Content Placeholder 2"/>
          <p:cNvSpPr>
            <a:spLocks noGrp="1"/>
          </p:cNvSpPr>
          <p:nvPr>
            <p:ph idx="1"/>
          </p:nvPr>
        </p:nvSpPr>
        <p:spPr/>
        <p:txBody>
          <a:bodyPr/>
          <a:lstStyle/>
          <a:p>
            <a:r>
              <a:rPr lang="ar-EG" dirty="0" smtClean="0"/>
              <a:t>المرحلة الخامسة : مرحلة تحقيق الأهداف والإنهاء </a:t>
            </a:r>
            <a:endParaRPr lang="en-US" dirty="0" smtClean="0"/>
          </a:p>
          <a:p>
            <a:pPr lvl="0"/>
            <a:r>
              <a:rPr lang="ar-EG" dirty="0" smtClean="0"/>
              <a:t>ويمكن تحديد سمات تلك المرحلة كما يلي : </a:t>
            </a:r>
            <a:endParaRPr lang="en-US" dirty="0" smtClean="0"/>
          </a:p>
          <a:p>
            <a:pPr lvl="0">
              <a:buFont typeface="Arial" pitchFamily="34" charset="0"/>
              <a:buChar char="•"/>
            </a:pPr>
            <a:r>
              <a:rPr lang="ar-EG" dirty="0" smtClean="0"/>
              <a:t>الشعور بالرضا والإشباع نتيجة تحقيق الأهداف المرغوبة </a:t>
            </a:r>
            <a:endParaRPr lang="en-US" dirty="0" smtClean="0"/>
          </a:p>
          <a:p>
            <a:pPr lvl="0">
              <a:buFont typeface="Arial" pitchFamily="34" charset="0"/>
              <a:buChar char="•"/>
            </a:pPr>
            <a:r>
              <a:rPr lang="ar-EG" dirty="0" smtClean="0"/>
              <a:t>يعبر بعض الأعضاء عن رغبته في الانسحاب والانضمام </a:t>
            </a:r>
            <a:r>
              <a:rPr lang="ar-SA" dirty="0" smtClean="0"/>
              <a:t>إ</a:t>
            </a:r>
            <a:r>
              <a:rPr lang="ar-EG" dirty="0" smtClean="0"/>
              <a:t>لي جماعات أخرى </a:t>
            </a:r>
            <a:endParaRPr lang="en-US" dirty="0" smtClean="0"/>
          </a:p>
          <a:p>
            <a:pPr lvl="0">
              <a:buFont typeface="Arial" pitchFamily="34" charset="0"/>
              <a:buChar char="•"/>
            </a:pPr>
            <a:r>
              <a:rPr lang="ar-EG" dirty="0" smtClean="0"/>
              <a:t>رغبة بعض الأعضاء في تقويم ما وصلت إليها الجماعة من انجازات </a:t>
            </a:r>
            <a:endParaRPr lang="en-US" dirty="0" smtClean="0"/>
          </a:p>
          <a:p>
            <a:pPr lvl="0">
              <a:buFont typeface="Arial" pitchFamily="34" charset="0"/>
              <a:buChar char="•"/>
            </a:pPr>
            <a:r>
              <a:rPr lang="ar-EG" dirty="0" smtClean="0"/>
              <a:t>الشعور بالقلق والخوف من  إنهاء</a:t>
            </a:r>
            <a:r>
              <a:rPr lang="ar-SA" dirty="0" smtClean="0"/>
              <a:t> </a:t>
            </a:r>
            <a:r>
              <a:rPr lang="ar-EG" dirty="0" smtClean="0"/>
              <a:t>الحياة الجماعية </a:t>
            </a:r>
            <a:endParaRPr lang="en-US" dirty="0" smtClean="0"/>
          </a:p>
          <a:p>
            <a:pPr>
              <a:buFont typeface="Arial" pitchFamily="34" charset="0"/>
              <a:buChar char="•"/>
            </a:pPr>
            <a:r>
              <a:rPr lang="en-US" dirty="0" smtClean="0"/>
              <a:t> </a:t>
            </a:r>
          </a:p>
          <a:p>
            <a:endParaRPr lang="ar-SA"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المراحل الأساسية لنمو الجماعة :</a:t>
            </a:r>
            <a:endParaRPr lang="ar-SA" dirty="0"/>
          </a:p>
        </p:txBody>
      </p:sp>
      <p:sp>
        <p:nvSpPr>
          <p:cNvPr id="3" name="Content Placeholder 2"/>
          <p:cNvSpPr>
            <a:spLocks noGrp="1"/>
          </p:cNvSpPr>
          <p:nvPr>
            <p:ph idx="1"/>
          </p:nvPr>
        </p:nvSpPr>
        <p:spPr/>
        <p:txBody>
          <a:bodyPr/>
          <a:lstStyle/>
          <a:p>
            <a:pPr lvl="0"/>
            <a:r>
              <a:rPr lang="ar-EG" dirty="0" smtClean="0"/>
              <a:t>ويقوم الأخصائي في هذه المرحلة بالأدوار الآتية : </a:t>
            </a:r>
            <a:endParaRPr lang="en-US" dirty="0" smtClean="0"/>
          </a:p>
          <a:p>
            <a:pPr lvl="0">
              <a:buFont typeface="Wingdings" pitchFamily="2" charset="2"/>
              <a:buChar char="ü"/>
            </a:pPr>
            <a:r>
              <a:rPr lang="ar-EG" sz="3600" dirty="0" smtClean="0"/>
              <a:t>مساعدة الأعضاء على فهم ما توصلوا إليه </a:t>
            </a:r>
            <a:endParaRPr lang="en-US" sz="3600" dirty="0" smtClean="0"/>
          </a:p>
          <a:p>
            <a:pPr lvl="0">
              <a:buFont typeface="Wingdings" pitchFamily="2" charset="2"/>
              <a:buChar char="ü"/>
            </a:pPr>
            <a:r>
              <a:rPr lang="ar-EG" sz="3600" dirty="0" smtClean="0"/>
              <a:t>توجيه الأعضاء إلى إمكانية استمرارية الحياة الجماعية </a:t>
            </a:r>
            <a:endParaRPr lang="en-US" sz="3600" dirty="0" smtClean="0"/>
          </a:p>
          <a:p>
            <a:pPr lvl="0">
              <a:buFont typeface="Wingdings" pitchFamily="2" charset="2"/>
              <a:buChar char="ü"/>
            </a:pPr>
            <a:r>
              <a:rPr lang="ar-EG" sz="3600" dirty="0" smtClean="0"/>
              <a:t>تقبل مشاعر الغضب والقلق عند الإعلان عن انتهاء الحياة الجماعية </a:t>
            </a:r>
            <a:endParaRPr lang="en-US" sz="3600" dirty="0" smtClean="0"/>
          </a:p>
          <a:p>
            <a:pPr>
              <a:buFont typeface="Wingdings" pitchFamily="2" charset="2"/>
              <a:buChar char="ü"/>
            </a:pPr>
            <a:r>
              <a:rPr lang="ar-EG" sz="3600" dirty="0" smtClean="0"/>
              <a:t>القيام بتقويم شامل للحياة الجماعية </a:t>
            </a:r>
            <a:endParaRPr lang="ar-SA" sz="36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1708</TotalTime>
  <Words>1540</Words>
  <Application>Microsoft Office PowerPoint</Application>
  <PresentationFormat>عرض على الشاشة (3:4)‏</PresentationFormat>
  <Paragraphs>195</Paragraphs>
  <Slides>26</Slides>
  <Notes>1</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المحاضرة التمهيدية</vt:lpstr>
      <vt:lpstr>الشريحة 1</vt:lpstr>
      <vt:lpstr>المحاضرة الحادية عشر </vt:lpstr>
      <vt:lpstr>عناصر المحاضرة</vt:lpstr>
      <vt:lpstr>وظائف الجماعات  </vt:lpstr>
      <vt:lpstr>وظائف الجماعات </vt:lpstr>
      <vt:lpstr>وظائف الجماعات </vt:lpstr>
      <vt:lpstr>وظائف الجماعات </vt:lpstr>
      <vt:lpstr> أنواع الجماعات في طريقة خدمة الجماعة : </vt:lpstr>
      <vt:lpstr> أنواع الجماعات في طريقة خدمة الجماعة : </vt:lpstr>
      <vt:lpstr> أنواع الجماعات في طريقة خدمة الجماعة  </vt:lpstr>
      <vt:lpstr> أنواع الجماعات في طريقة خدمة الجماعة </vt:lpstr>
      <vt:lpstr> أنواع الجماعات في طريقة خدمة الجماعة </vt:lpstr>
      <vt:lpstr> أنواع الجماعات في طريقة خدمة الجماعة </vt:lpstr>
      <vt:lpstr> أنواع الجماعات في طريقة خدمة الجماعة </vt:lpstr>
      <vt:lpstr> أنواع الجماعات في طريقة خدمة الجماعة </vt:lpstr>
      <vt:lpstr>المراحل الأساسية لنمو الجماعة :</vt:lpstr>
      <vt:lpstr>المراحل الأساسية لنمو الجماعة :</vt:lpstr>
      <vt:lpstr>المراحل الأساسية لنمو الجماعة :</vt:lpstr>
      <vt:lpstr>المراحل الأساسية لنمو الجماعة :</vt:lpstr>
      <vt:lpstr>المراحل الأساسية لنمو الجماعة :</vt:lpstr>
      <vt:lpstr>المراحل الأساسية لنمو الجماعة :</vt:lpstr>
      <vt:lpstr>المراحل الأساسية لنمو الجماعة :</vt:lpstr>
      <vt:lpstr>المراحل الأساسية لنمو الجماعة :</vt:lpstr>
      <vt:lpstr>المراحل الأساسية لنمو الجماعة :</vt:lpstr>
      <vt:lpstr>المراحل الأساسية لنمو الجماعة :</vt:lpstr>
      <vt:lpstr>الشريحة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ANAS BARAKAT</cp:lastModifiedBy>
  <cp:revision>178</cp:revision>
  <dcterms:created xsi:type="dcterms:W3CDTF">1601-01-01T00:00:00Z</dcterms:created>
  <dcterms:modified xsi:type="dcterms:W3CDTF">2012-11-21T13:42:33Z</dcterms:modified>
</cp:coreProperties>
</file>