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4"/>
  </p:notesMasterIdLst>
  <p:handoutMasterIdLst>
    <p:handoutMasterId r:id="rId25"/>
  </p:handoutMasterIdLst>
  <p:sldIdLst>
    <p:sldId id="286" r:id="rId5"/>
    <p:sldId id="287" r:id="rId6"/>
    <p:sldId id="289" r:id="rId7"/>
    <p:sldId id="276" r:id="rId8"/>
    <p:sldId id="269" r:id="rId9"/>
    <p:sldId id="277" r:id="rId10"/>
    <p:sldId id="279" r:id="rId11"/>
    <p:sldId id="280" r:id="rId12"/>
    <p:sldId id="281" r:id="rId13"/>
    <p:sldId id="282" r:id="rId14"/>
    <p:sldId id="278" r:id="rId15"/>
    <p:sldId id="283" r:id="rId16"/>
    <p:sldId id="284" r:id="rId17"/>
    <p:sldId id="273" r:id="rId18"/>
    <p:sldId id="285" r:id="rId19"/>
    <p:sldId id="290" r:id="rId20"/>
    <p:sldId id="291" r:id="rId21"/>
    <p:sldId id="292" r:id="rId22"/>
    <p:sldId id="288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خدمة الفرد والجماعة</a:t>
            </a: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الثانية عشر 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EG" b="1" dirty="0" smtClean="0"/>
              <a:t>مشكلات الجماعات وكيفية مواج</a:t>
            </a:r>
            <a:r>
              <a:rPr lang="ar-SA" b="1" dirty="0" smtClean="0"/>
              <a:t>هت</a:t>
            </a:r>
            <a:r>
              <a:rPr lang="ar-EG" b="1" dirty="0" smtClean="0"/>
              <a:t>ه</a:t>
            </a:r>
            <a:r>
              <a:rPr lang="ar-SA" b="1" dirty="0" smtClean="0"/>
              <a:t>ا</a:t>
            </a:r>
            <a:endParaRPr lang="en-US" dirty="0" smtClean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4282" y="1500174"/>
            <a:ext cx="8715436" cy="481902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 مقدمة</a:t>
            </a:r>
          </a:p>
          <a:p>
            <a:pPr>
              <a:buFont typeface="Arial" pitchFamily="34" charset="0"/>
              <a:buChar char="•"/>
            </a:pPr>
            <a:r>
              <a:rPr lang="ar-EG" sz="4000" b="1" dirty="0" smtClean="0"/>
              <a:t>العوامل المؤدية للمشكلات الجماعية</a:t>
            </a:r>
            <a:endParaRPr lang="ar-SA" sz="4000" b="1" dirty="0" smtClean="0"/>
          </a:p>
          <a:p>
            <a:pPr>
              <a:buFont typeface="Arial" pitchFamily="34" charset="0"/>
              <a:buChar char="•"/>
            </a:pPr>
            <a:r>
              <a:rPr lang="ar-EG" sz="4000" b="1" dirty="0" smtClean="0"/>
              <a:t> </a:t>
            </a:r>
            <a:r>
              <a:rPr lang="ar-SA" sz="4000" b="1" dirty="0" smtClean="0"/>
              <a:t>الاعتبارات الأساسية لمواجهة المشكلات  الجماعية</a:t>
            </a:r>
          </a:p>
          <a:p>
            <a:pPr>
              <a:buFont typeface="Arial" pitchFamily="34" charset="0"/>
              <a:buChar char="•"/>
            </a:pPr>
            <a:r>
              <a:rPr lang="ar-EG" sz="4000" b="1" dirty="0" smtClean="0"/>
              <a:t> كيفية مواجهة مشكلات الجماعات</a:t>
            </a:r>
            <a:endParaRPr lang="ar-SA" sz="4000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algn="r">
              <a:buFont typeface="Arial" pitchFamily="34" charset="0"/>
              <a:buChar char="•"/>
            </a:pP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مقدمة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ar-SA" sz="3600" dirty="0" smtClean="0"/>
              <a:t> </a:t>
            </a:r>
            <a:r>
              <a:rPr lang="ar-EG" b="1" dirty="0" smtClean="0"/>
              <a:t>مشكلات الجماعات وكيفية مواجهة أخصائي الجماعة لها </a:t>
            </a:r>
            <a:endParaRPr lang="en-US" dirty="0" smtClean="0"/>
          </a:p>
          <a:p>
            <a:pPr lvl="0"/>
            <a:r>
              <a:rPr lang="ar-EG" dirty="0" smtClean="0"/>
              <a:t>تسعى الجماعات إلى تحقيق أهداف تشبع رغبات وحاجات الأعضاء والجماعة قدر الإمكان </a:t>
            </a:r>
            <a:endParaRPr lang="en-US" dirty="0" smtClean="0"/>
          </a:p>
          <a:p>
            <a:pPr lvl="0"/>
            <a:r>
              <a:rPr lang="ar-EG" dirty="0" smtClean="0"/>
              <a:t>وتواجه الجماعات بالمشكلات المتعددة التي قد تؤدي إلى تماسك الجماعة في بعض المواقف أو </a:t>
            </a:r>
            <a:r>
              <a:rPr lang="ar-SA" dirty="0" smtClean="0"/>
              <a:t>إ</a:t>
            </a:r>
            <a:r>
              <a:rPr lang="ar-EG" dirty="0" smtClean="0"/>
              <a:t>ل</a:t>
            </a:r>
            <a:r>
              <a:rPr lang="ar-SA" dirty="0" smtClean="0"/>
              <a:t>ى</a:t>
            </a:r>
            <a:r>
              <a:rPr lang="ar-EG" dirty="0" smtClean="0"/>
              <a:t> تفككها في مواقف أخرى تبعا لموضوع المشكلة والعوامل المؤثرة فيها كذلك تمشيا مع المهارات التي اكتسبها الأخصائي الاجتماعي ويمارسها من خلال ممارسته للعمل مع الجماعات </a:t>
            </a:r>
            <a:endParaRPr lang="en-US" dirty="0" smtClean="0"/>
          </a:p>
          <a:p>
            <a:r>
              <a:rPr lang="ar-EG" dirty="0" smtClean="0"/>
              <a:t> 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ar-EG" sz="3200" b="1" dirty="0" smtClean="0"/>
              <a:t>العوامل المؤدية للمشكلات الجماعية : </a:t>
            </a:r>
            <a:endParaRPr lang="en-US" sz="32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0" y="1571612"/>
            <a:ext cx="9144000" cy="4572000"/>
          </a:xfrm>
        </p:spPr>
        <p:txBody>
          <a:bodyPr/>
          <a:lstStyle/>
          <a:p>
            <a:pPr lvl="0"/>
            <a:r>
              <a:rPr lang="ar-EG" sz="4000" u="sng" dirty="0" smtClean="0"/>
              <a:t>العوامل الراجعة إلى خصائص الأعضاء :</a:t>
            </a:r>
            <a:r>
              <a:rPr lang="ar-EG" sz="4000" dirty="0" smtClean="0"/>
              <a:t> </a:t>
            </a:r>
            <a:endParaRPr lang="ar-SA" sz="4000" dirty="0" smtClean="0"/>
          </a:p>
          <a:p>
            <a:pPr lvl="0"/>
            <a:r>
              <a:rPr lang="ar-EG" sz="4000" b="1" dirty="0" smtClean="0"/>
              <a:t>وقد تكون بعض الخصائص واضحة مثل الجوانب الصحية وقد تكون جوانب أخرى غير واضحة مما يتطلب ضرورة إجراء الاخت</a:t>
            </a:r>
            <a:r>
              <a:rPr lang="ar-SA" sz="4000" b="1" dirty="0" smtClean="0"/>
              <a:t>ب</a:t>
            </a:r>
            <a:r>
              <a:rPr lang="ar-EG" sz="4000" b="1" dirty="0" smtClean="0"/>
              <a:t>ارات والمقاييس واستخدام أساليب التحليل المختلفة المقننة</a:t>
            </a:r>
            <a:endParaRPr lang="en-US" sz="4000" b="1" dirty="0" smtClean="0"/>
          </a:p>
          <a:p>
            <a:pPr>
              <a:defRPr/>
            </a:pPr>
            <a:endParaRPr lang="ar-SA" sz="3600" b="1" dirty="0" smtClean="0"/>
          </a:p>
          <a:p>
            <a:pPr>
              <a:buClr>
                <a:schemeClr val="tx1"/>
              </a:buClr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العوامل المؤدية للمشكلات الجماعية : 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1"/>
            <a:ext cx="8929718" cy="4525963"/>
          </a:xfrm>
        </p:spPr>
        <p:txBody>
          <a:bodyPr/>
          <a:lstStyle/>
          <a:p>
            <a:pPr lvl="0"/>
            <a:r>
              <a:rPr lang="ar-EG" sz="3400" u="sng" dirty="0" smtClean="0"/>
              <a:t>العوامل الراجعة إلى الجماعة كوحدة قائمة بذاتها : </a:t>
            </a:r>
            <a:r>
              <a:rPr lang="ar-EG" dirty="0" smtClean="0"/>
              <a:t>والجماعة تسعى منذ تكوينها إلى تحقيق أهدافها باستخدام الإمكانيات والموارد الممكنة التي يمكن الاستعانة بها وتوظيفها ،</a:t>
            </a:r>
            <a:endParaRPr lang="ar-SA" dirty="0" smtClean="0"/>
          </a:p>
          <a:p>
            <a:r>
              <a:rPr lang="ar-EG" dirty="0" smtClean="0"/>
              <a:t>ومن أهم </a:t>
            </a:r>
            <a:r>
              <a:rPr lang="ar-SA" dirty="0" smtClean="0"/>
              <a:t>تلك العوامل التي </a:t>
            </a:r>
            <a:r>
              <a:rPr lang="ar-EG" dirty="0" smtClean="0"/>
              <a:t>تؤدي </a:t>
            </a:r>
            <a:r>
              <a:rPr lang="ar-SA" dirty="0" smtClean="0"/>
              <a:t>إ</a:t>
            </a:r>
            <a:r>
              <a:rPr lang="ar-EG" dirty="0" smtClean="0"/>
              <a:t>لي حدوث المشكلات ما يلي :-</a:t>
            </a:r>
            <a:endParaRPr lang="en-US" dirty="0" smtClean="0"/>
          </a:p>
          <a:p>
            <a:pPr lvl="0"/>
            <a:r>
              <a:rPr lang="ar-SA" dirty="0" smtClean="0"/>
              <a:t>أ- </a:t>
            </a:r>
            <a:r>
              <a:rPr lang="ar-EG" dirty="0" smtClean="0"/>
              <a:t>عدم التنظيم الوظيفي المناسب للجماعة التي يعمل معها الأخصائي ، وقد يكون التنظيم بسيطا لا يتمشى مع الأهداف التي تسعى إليها الجماعة ، وقد يكون التنظيم معقدا لدرجة أنه لا يتمشى مع قدرات وأدوار الأعضاء التي يؤدونها خلال الحياة الجماعية </a:t>
            </a:r>
            <a:endParaRPr lang="en-US" dirty="0" smtClean="0"/>
          </a:p>
          <a:p>
            <a:pPr lvl="0"/>
            <a:endParaRPr lang="en-US" sz="4400" dirty="0" smtClean="0"/>
          </a:p>
          <a:p>
            <a:r>
              <a:rPr lang="ar-EG" sz="4400" dirty="0" smtClean="0"/>
              <a:t> </a:t>
            </a:r>
            <a:endParaRPr lang="en-US" sz="4400" dirty="0" smtClean="0"/>
          </a:p>
          <a:p>
            <a:pPr lvl="0"/>
            <a:endParaRPr lang="ar-SA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العوامل المؤدية للمشكلات الجماعية : 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750"/>
            <a:ext cx="8515381" cy="4533900"/>
          </a:xfrm>
        </p:spPr>
        <p:txBody>
          <a:bodyPr>
            <a:normAutofit fontScale="92500"/>
          </a:bodyPr>
          <a:lstStyle/>
          <a:p>
            <a:pPr lvl="0"/>
            <a:r>
              <a:rPr lang="ar-SA" dirty="0" smtClean="0"/>
              <a:t>ب- </a:t>
            </a:r>
            <a:r>
              <a:rPr lang="ar-EG" sz="4000" dirty="0" smtClean="0"/>
              <a:t>الصر</a:t>
            </a:r>
            <a:r>
              <a:rPr lang="ar-SA" sz="4000" dirty="0" smtClean="0"/>
              <a:t>ا</a:t>
            </a:r>
            <a:r>
              <a:rPr lang="ar-EG" sz="4000" dirty="0" smtClean="0"/>
              <a:t>عات والخلافات خلال الحياة الجماعية ومنها :</a:t>
            </a:r>
            <a:endParaRPr lang="en-US" sz="4000" dirty="0" smtClean="0"/>
          </a:p>
          <a:p>
            <a:pPr lvl="1">
              <a:buFont typeface="Wingdings" pitchFamily="2" charset="2"/>
              <a:buChar char="q"/>
            </a:pPr>
            <a:r>
              <a:rPr lang="ar-EG" sz="4000" dirty="0" smtClean="0"/>
              <a:t> </a:t>
            </a:r>
            <a:r>
              <a:rPr lang="ar-EG" sz="4300" dirty="0" smtClean="0"/>
              <a:t>صراعات حول المراكز والمكانات</a:t>
            </a:r>
            <a:endParaRPr lang="en-US" sz="4300" dirty="0" smtClean="0"/>
          </a:p>
          <a:p>
            <a:pPr lvl="1">
              <a:buFont typeface="Wingdings" pitchFamily="2" charset="2"/>
              <a:buChar char="q"/>
            </a:pPr>
            <a:r>
              <a:rPr lang="ar-EG" sz="4300" dirty="0" smtClean="0"/>
              <a:t>صراعات فرض الآراء والأفكار </a:t>
            </a:r>
            <a:endParaRPr lang="en-US" sz="4300" dirty="0" smtClean="0"/>
          </a:p>
          <a:p>
            <a:pPr lvl="1">
              <a:buFont typeface="Wingdings" pitchFamily="2" charset="2"/>
              <a:buChar char="q"/>
            </a:pPr>
            <a:r>
              <a:rPr lang="ar-EG" sz="4300" dirty="0" smtClean="0"/>
              <a:t>صر</a:t>
            </a:r>
            <a:r>
              <a:rPr lang="ar-SA" sz="4300" dirty="0" smtClean="0"/>
              <a:t>ا</a:t>
            </a:r>
            <a:r>
              <a:rPr lang="ar-EG" sz="4300" dirty="0" smtClean="0"/>
              <a:t>عات من أجل إشباع الحاجات والرغبات </a:t>
            </a:r>
            <a:endParaRPr lang="en-US" sz="4300" dirty="0" smtClean="0"/>
          </a:p>
          <a:p>
            <a:pPr lvl="1">
              <a:buFont typeface="Wingdings" pitchFamily="2" charset="2"/>
              <a:buChar char="q"/>
            </a:pPr>
            <a:r>
              <a:rPr lang="ar-EG" sz="4300" dirty="0" smtClean="0"/>
              <a:t>صر</a:t>
            </a:r>
            <a:r>
              <a:rPr lang="ar-SA" sz="4300" dirty="0" smtClean="0"/>
              <a:t>ا</a:t>
            </a:r>
            <a:r>
              <a:rPr lang="ar-EG" sz="4300" dirty="0" smtClean="0"/>
              <a:t>عات تحقيق الذات وتأكيد القدرات</a:t>
            </a:r>
            <a:endParaRPr lang="en-US" sz="4300" dirty="0" smtClean="0"/>
          </a:p>
          <a:p>
            <a:endParaRPr lang="en-US" sz="4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العوامل المؤدية للمشكلات الجماعية : 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15960"/>
            <a:ext cx="8229600" cy="453390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ar-EG" sz="4600" dirty="0" smtClean="0"/>
              <a:t>ومن أهم أنواع الجماعات التي يمكن أن تواجه تلك الصر</a:t>
            </a:r>
            <a:r>
              <a:rPr lang="ar-SA" sz="4600" dirty="0" smtClean="0"/>
              <a:t>ا</a:t>
            </a:r>
            <a:r>
              <a:rPr lang="ar-EG" sz="4600" dirty="0" smtClean="0"/>
              <a:t>عات ما يلي : </a:t>
            </a:r>
            <a:endParaRPr lang="en-US" sz="4600" dirty="0" smtClean="0"/>
          </a:p>
          <a:p>
            <a:pPr lvl="0">
              <a:buFont typeface="Wingdings" pitchFamily="2" charset="2"/>
              <a:buChar char="ü"/>
            </a:pPr>
            <a:r>
              <a:rPr lang="ar-EG" sz="3800" b="1" dirty="0" smtClean="0"/>
              <a:t>النوع الأول : جماعات الأحداث المنحرفين المودعين بالمؤسسات </a:t>
            </a:r>
            <a:endParaRPr lang="en-US" sz="3800" b="1" dirty="0" smtClean="0"/>
          </a:p>
          <a:p>
            <a:pPr lvl="0">
              <a:buFont typeface="Wingdings" pitchFamily="2" charset="2"/>
              <a:buChar char="ü"/>
            </a:pPr>
            <a:r>
              <a:rPr lang="ar-EG" sz="3800" b="1" dirty="0" smtClean="0"/>
              <a:t>النوع الثاني : جماعات أطفال الشوارع الذين تتعامل معها المؤسسات المتخصصة</a:t>
            </a:r>
            <a:endParaRPr lang="en-US" sz="3800" b="1" dirty="0" smtClean="0"/>
          </a:p>
          <a:p>
            <a:pPr lvl="0">
              <a:buFont typeface="Wingdings" pitchFamily="2" charset="2"/>
              <a:buChar char="ü"/>
            </a:pPr>
            <a:r>
              <a:rPr lang="ar-EG" sz="3800" b="1" dirty="0" smtClean="0"/>
              <a:t>النوع الثالث : جماعات الأنشطة بمراكز رعاية الشباب </a:t>
            </a:r>
            <a:endParaRPr lang="en-US" sz="3800" b="1" dirty="0" smtClean="0"/>
          </a:p>
          <a:p>
            <a:pPr lvl="0">
              <a:buFont typeface="Wingdings" pitchFamily="2" charset="2"/>
              <a:buChar char="ü"/>
            </a:pPr>
            <a:r>
              <a:rPr lang="ar-EG" sz="3800" b="1" dirty="0" smtClean="0"/>
              <a:t>النوع الرابع : جماعات الأسر الطلابية بالكليات والمعاهد العليا </a:t>
            </a:r>
            <a:endParaRPr lang="en-US" sz="3800" b="1" dirty="0" smtClean="0"/>
          </a:p>
          <a:p>
            <a:pPr lvl="0">
              <a:buFont typeface="Wingdings" pitchFamily="2" charset="2"/>
              <a:buChar char="ü"/>
            </a:pPr>
            <a:r>
              <a:rPr lang="ar-EG" sz="3800" b="1" dirty="0" smtClean="0"/>
              <a:t>النوع الخامس : جماعات خدمة البيئة والخدمة العامة التي تعمل من أجل تطوير المجتمع </a:t>
            </a:r>
            <a:endParaRPr lang="en-US" sz="3800" b="1" dirty="0" smtClean="0"/>
          </a:p>
          <a:p>
            <a:endParaRPr lang="en-US" sz="3600" dirty="0" smtClean="0"/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العوامل المؤدية للمشكلات الجماعية : 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 lnSpcReduction="10000"/>
          </a:bodyPr>
          <a:lstStyle/>
          <a:p>
            <a:pPr lvl="0"/>
            <a:r>
              <a:rPr lang="ar-EG" sz="3600" u="sng" dirty="0" smtClean="0"/>
              <a:t>العوامل الراجعة إلى البرنامج الذي تمارسه الجماعة : </a:t>
            </a:r>
            <a:endParaRPr lang="en-US" sz="3600" dirty="0" smtClean="0"/>
          </a:p>
          <a:p>
            <a:pPr lvl="0"/>
            <a:r>
              <a:rPr lang="ar-EG" sz="3600" dirty="0" smtClean="0"/>
              <a:t>ويتضمن البرنامج كافة الأفعال والعلاقات والأنشطة التي تمارسها الجماعة بمساعدة الأخصائي الاجتماعي في إطار سياسة ووظيفة المؤسسة </a:t>
            </a:r>
            <a:endParaRPr lang="en-US" sz="3600" dirty="0" smtClean="0"/>
          </a:p>
          <a:p>
            <a:pPr lvl="0"/>
            <a:r>
              <a:rPr lang="ar-EG" sz="3600" dirty="0" smtClean="0"/>
              <a:t> وقد يصبح البرنامج أحد العوامل المؤدية إلى المشكلات التي تواجه الجماعة ومصدرا لمشكلاتها وهو ما</a:t>
            </a:r>
            <a:r>
              <a:rPr lang="ar-SA" sz="3600" dirty="0" smtClean="0"/>
              <a:t> </a:t>
            </a:r>
            <a:r>
              <a:rPr lang="ar-EG" sz="3600" dirty="0" smtClean="0"/>
              <a:t>يتضح مما يلي :</a:t>
            </a:r>
            <a:endParaRPr lang="en-US" sz="3600" dirty="0" smtClean="0"/>
          </a:p>
          <a:p>
            <a:pPr lvl="0"/>
            <a:r>
              <a:rPr lang="ar-SA" sz="3600" dirty="0" smtClean="0"/>
              <a:t>أ)</a:t>
            </a:r>
            <a:r>
              <a:rPr lang="ar-EG" sz="3600" dirty="0" smtClean="0"/>
              <a:t>عدم ملائمة البرنامج لرغبات وحاجات الأعضاء 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العوامل المؤدية للمشكلات الجماعية : 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66868"/>
            <a:ext cx="8715436" cy="4533900"/>
          </a:xfrm>
        </p:spPr>
        <p:txBody>
          <a:bodyPr/>
          <a:lstStyle/>
          <a:p>
            <a:r>
              <a:rPr lang="ar-EG" sz="2800" dirty="0" smtClean="0"/>
              <a:t>ب)عدم توزيع المسئوليات المرتبطة بتنفيذ البرنامج </a:t>
            </a:r>
            <a:endParaRPr lang="en-US" sz="2800" dirty="0" smtClean="0"/>
          </a:p>
          <a:p>
            <a:r>
              <a:rPr lang="ar-EG" sz="2800" dirty="0" smtClean="0"/>
              <a:t>ج) سطحية البرنامج وعدم تطويره بالشكل الذي يمثل جاذبية واضحة للأعضاء </a:t>
            </a:r>
            <a:endParaRPr lang="en-US" sz="2800" dirty="0" smtClean="0"/>
          </a:p>
          <a:p>
            <a:r>
              <a:rPr lang="ar-EG" sz="2800" dirty="0" smtClean="0"/>
              <a:t>د) عدم توفر الأدوات والإمكانيات اللازمة لممارسة البرنامج مما يؤدي إلى إلى وجود المشكلات بين الأعضاء والأخصائي </a:t>
            </a:r>
            <a:endParaRPr lang="en-US" sz="2800" dirty="0" smtClean="0"/>
          </a:p>
          <a:p>
            <a:r>
              <a:rPr lang="ar-EG" sz="2800" dirty="0" smtClean="0"/>
              <a:t>هـ) فرض البرامج على </a:t>
            </a:r>
            <a:r>
              <a:rPr lang="ar-SA" sz="2800" dirty="0" smtClean="0"/>
              <a:t>ا</a:t>
            </a:r>
            <a:r>
              <a:rPr lang="ar-EG" sz="2800" dirty="0" smtClean="0"/>
              <a:t>لأعضاء والجماعة سواء من المؤسسة أو الأخصائي الذي يعمل معها مما يجعل الأعضاء والجماعة يشعرون بالسيطرة عليها من خلال تلك البرامج</a:t>
            </a:r>
            <a:endParaRPr lang="en-US" sz="2800" dirty="0" smtClean="0"/>
          </a:p>
          <a:p>
            <a:r>
              <a:rPr lang="ar-EG" sz="2800" dirty="0" smtClean="0"/>
              <a:t> 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EG" b="1" dirty="0" smtClean="0"/>
              <a:t>العوامل المؤدية للمشكلات الجماعية :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u="sng" dirty="0" smtClean="0"/>
              <a:t>4- </a:t>
            </a:r>
            <a:r>
              <a:rPr lang="ar-EG" u="sng" dirty="0" smtClean="0"/>
              <a:t>العوامل الراجعة إلى الأخصائي الاجتماعي الذي يعمل مع الجماعة</a:t>
            </a:r>
            <a:r>
              <a:rPr lang="ar-EG" dirty="0" smtClean="0"/>
              <a:t> : </a:t>
            </a:r>
            <a:endParaRPr lang="ar-SA" dirty="0" smtClean="0"/>
          </a:p>
          <a:p>
            <a:pPr>
              <a:buFont typeface="Wingdings" pitchFamily="2" charset="2"/>
              <a:buChar char="ü"/>
            </a:pPr>
            <a:r>
              <a:rPr lang="ar-EG" dirty="0" smtClean="0"/>
              <a:t>من حيث عدم إمكانية تكوين العلاقة المهنية بين الأخصائي والأعضاء والجماعة </a:t>
            </a:r>
            <a:endParaRPr lang="ar-SA" dirty="0" smtClean="0"/>
          </a:p>
          <a:p>
            <a:pPr>
              <a:buFont typeface="Wingdings" pitchFamily="2" charset="2"/>
              <a:buChar char="ü"/>
            </a:pPr>
            <a:r>
              <a:rPr lang="ar-EG" dirty="0" smtClean="0"/>
              <a:t> كذلك عدم توفر الخبرات اللازمة لدى الأخصائي التي تساعده في القيام بأدواره المهنية </a:t>
            </a:r>
            <a:endParaRPr lang="ar-SA" dirty="0" smtClean="0"/>
          </a:p>
          <a:p>
            <a:pPr>
              <a:buFont typeface="Wingdings" pitchFamily="2" charset="2"/>
              <a:buChar char="ü"/>
            </a:pPr>
            <a:r>
              <a:rPr lang="ar-EG" dirty="0" smtClean="0"/>
              <a:t> كما أن الخبرات السابقة غير المناسبة لدى الأخصائي قد تؤدي إلى مشكلات جماعية من خلال عمله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EG" b="1" dirty="0" smtClean="0"/>
              <a:t>العوامل المؤدية للمشكلات الجماعية :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>
            <a:normAutofit fontScale="92500"/>
          </a:bodyPr>
          <a:lstStyle/>
          <a:p>
            <a:pPr lvl="0"/>
            <a:r>
              <a:rPr lang="ar-SA" sz="4800" u="sng" dirty="0" smtClean="0"/>
              <a:t>5-</a:t>
            </a:r>
            <a:r>
              <a:rPr lang="ar-EG" sz="4800" u="sng" dirty="0" smtClean="0"/>
              <a:t>العوامل الراجعة إلى المؤسسة</a:t>
            </a:r>
            <a:r>
              <a:rPr lang="ar-EG" sz="4800" dirty="0" smtClean="0"/>
              <a:t> : من حيث أن بعض المؤسسات قد تفرض قواعد ونظم تساعد على التدخل في شئون الجماعة وتضع قيود</a:t>
            </a:r>
            <a:r>
              <a:rPr lang="ar-SA" sz="4800" dirty="0" smtClean="0"/>
              <a:t>اً</a:t>
            </a:r>
            <a:r>
              <a:rPr lang="ar-EG" sz="4800" dirty="0" smtClean="0"/>
              <a:t> على أدوار الأخصائي ، وقد لا يتمشى ذلك مع المضمون الذي يتوقعه الأعضاء من الحياة الجماعية </a:t>
            </a:r>
            <a:endParaRPr lang="ar-SA" sz="6500" dirty="0" smtClean="0"/>
          </a:p>
          <a:p>
            <a:pPr>
              <a:buFontTx/>
              <a:buChar char="-"/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الاعتبارات الأساسية لمواجهة المشكلات  الجماعية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/>
          <a:lstStyle/>
          <a:p>
            <a:r>
              <a:rPr lang="ar-EG" b="1" dirty="0" smtClean="0"/>
              <a:t>مواجهة المشكلات الجماعية وعلاجها :</a:t>
            </a:r>
            <a:endParaRPr lang="ar-SA" b="1" dirty="0" smtClean="0"/>
          </a:p>
          <a:p>
            <a:r>
              <a:rPr lang="ar-SA" b="1" dirty="0" smtClean="0"/>
              <a:t>تواجه الجماعات مشكلات متعددة سواء أكانت هذه المشكلات ناتجة عن الأعضاء أم عن الجماعة أم عن الأخصائي </a:t>
            </a:r>
            <a:r>
              <a:rPr lang="ar-EG" b="1" dirty="0" smtClean="0"/>
              <a:t> </a:t>
            </a:r>
            <a:endParaRPr lang="en-US" sz="1800" dirty="0" smtClean="0"/>
          </a:p>
          <a:p>
            <a:pPr lvl="0"/>
            <a:r>
              <a:rPr lang="ar-SA" sz="4000" dirty="0" smtClean="0"/>
              <a:t>و</a:t>
            </a:r>
            <a:r>
              <a:rPr lang="ar-EG" sz="4000" dirty="0" smtClean="0"/>
              <a:t>المشكلة هى موقف يعبر عن التفاعل السلبي بين بعض العوامل المكونة للحياة الجماعية </a:t>
            </a:r>
            <a:endParaRPr lang="en-US" sz="4000" dirty="0" smtClean="0"/>
          </a:p>
          <a:p>
            <a:r>
              <a:rPr lang="en-US" sz="4000" dirty="0" smtClean="0"/>
              <a:t> </a:t>
            </a:r>
          </a:p>
          <a:p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039812"/>
          </a:xfrm>
        </p:spPr>
        <p:txBody>
          <a:bodyPr/>
          <a:lstStyle/>
          <a:p>
            <a:pPr>
              <a:defRPr/>
            </a:pPr>
            <a:r>
              <a:rPr lang="ar-SA" sz="3600" b="1" dirty="0" smtClean="0"/>
              <a:t>الاعتبارات الأساسية لمواجهة المشكلات  الجماعية</a:t>
            </a:r>
            <a:endParaRPr 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93494"/>
            <a:ext cx="8610600" cy="488476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ar-EG" sz="4400" dirty="0" smtClean="0">
                <a:solidFill>
                  <a:srgbClr val="FF0000"/>
                </a:solidFill>
              </a:rPr>
              <a:t>وحتى نحدد المشكلة ويدركها الأخصائي لا بد من مراعاة ما يلي : </a:t>
            </a:r>
            <a:endParaRPr lang="en-US" sz="4400" dirty="0" smtClean="0">
              <a:solidFill>
                <a:srgbClr val="FF0000"/>
              </a:solidFill>
            </a:endParaRPr>
          </a:p>
          <a:p>
            <a:pPr lvl="2">
              <a:buFont typeface="Wingdings" pitchFamily="2" charset="2"/>
              <a:buChar char="q"/>
            </a:pPr>
            <a:r>
              <a:rPr lang="ar-EG" sz="4400" dirty="0" smtClean="0"/>
              <a:t>تحديد المشكلة تحديد واضح أمام الأعضاء والجماعة </a:t>
            </a:r>
            <a:endParaRPr lang="en-US" sz="4400" dirty="0" smtClean="0"/>
          </a:p>
          <a:p>
            <a:pPr lvl="2">
              <a:buFont typeface="Wingdings" pitchFamily="2" charset="2"/>
              <a:buChar char="q"/>
            </a:pPr>
            <a:r>
              <a:rPr lang="ar-EG" sz="4400" dirty="0" smtClean="0"/>
              <a:t>الاستماع إلى كافة الآراء التي تعبر عن تلك المشكلة </a:t>
            </a:r>
            <a:endParaRPr lang="en-US" sz="4400" dirty="0" smtClean="0"/>
          </a:p>
          <a:p>
            <a:pPr lvl="2">
              <a:buFont typeface="Wingdings" pitchFamily="2" charset="2"/>
              <a:buChar char="q"/>
            </a:pPr>
            <a:r>
              <a:rPr lang="ar-EG" sz="4400" dirty="0" smtClean="0"/>
              <a:t>استثارة الأعضاء نحو البحث في المشكلة والمشاركة في وضع خطة علاجها</a:t>
            </a:r>
            <a:endParaRPr lang="en-US" sz="4400" dirty="0" smtClean="0"/>
          </a:p>
          <a:p>
            <a:pPr lvl="2"/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الاعتبارات الأساسية لمواجهة المشكلات  الجماعية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736"/>
            <a:ext cx="8786874" cy="4857784"/>
          </a:xfrm>
        </p:spPr>
        <p:txBody>
          <a:bodyPr/>
          <a:lstStyle/>
          <a:p>
            <a:pPr lvl="2"/>
            <a:r>
              <a:rPr lang="ar-EG" sz="4400" dirty="0" smtClean="0">
                <a:solidFill>
                  <a:srgbClr val="FF0000"/>
                </a:solidFill>
              </a:rPr>
              <a:t>وحتى نحدد المشكلة ويدركها الأخصائي لا بد من مراعاة ما يلي : </a:t>
            </a:r>
            <a:endParaRPr lang="ar-SA" sz="4400" dirty="0" smtClean="0">
              <a:solidFill>
                <a:srgbClr val="FF0000"/>
              </a:solidFill>
            </a:endParaRPr>
          </a:p>
          <a:p>
            <a:pPr lvl="2">
              <a:buFont typeface="Wingdings" pitchFamily="2" charset="2"/>
              <a:buChar char="q"/>
            </a:pPr>
            <a:r>
              <a:rPr lang="ar-EG" sz="4000" dirty="0" smtClean="0"/>
              <a:t>ضرورة أن تكون المشكلة واقعية من كافة الجوانب </a:t>
            </a:r>
            <a:endParaRPr lang="en-US" sz="4000" dirty="0" smtClean="0"/>
          </a:p>
          <a:p>
            <a:pPr lvl="2">
              <a:buFont typeface="Wingdings" pitchFamily="2" charset="2"/>
              <a:buChar char="q"/>
            </a:pPr>
            <a:r>
              <a:rPr lang="ar-EG" sz="4000" dirty="0" smtClean="0"/>
              <a:t>مراعاة خصوصية المشكلات </a:t>
            </a:r>
            <a:endParaRPr lang="en-US" sz="4000" dirty="0" smtClean="0"/>
          </a:p>
          <a:p>
            <a:pPr lvl="2">
              <a:buFont typeface="Wingdings" pitchFamily="2" charset="2"/>
              <a:buChar char="q"/>
            </a:pPr>
            <a:r>
              <a:rPr lang="ar-EG" sz="4000" dirty="0" smtClean="0"/>
              <a:t>المشاركة معا (الأخصائي – الأعضاء – الجماعة) في مواجهتها بالوسائل الممكنة</a:t>
            </a:r>
            <a:endParaRPr lang="en-US" sz="4000" dirty="0" smtClean="0"/>
          </a:p>
          <a:p>
            <a:r>
              <a:rPr lang="ar-EG" sz="4000" dirty="0" smtClean="0"/>
              <a:t> </a:t>
            </a:r>
            <a:endParaRPr lang="ar-SA" sz="4000" dirty="0" smtClean="0"/>
          </a:p>
          <a:p>
            <a:pPr>
              <a:defRPr/>
            </a:pPr>
            <a:r>
              <a:rPr lang="ar-SA" sz="4000" dirty="0" smtClean="0"/>
              <a:t> </a:t>
            </a:r>
          </a:p>
          <a:p>
            <a:pPr>
              <a:lnSpc>
                <a:spcPct val="90000"/>
              </a:lnSpc>
              <a:defRPr/>
            </a:pPr>
            <a:endParaRPr lang="ar-SA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كيفية مواجهة مشكلات الجماعات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7"/>
            <a:ext cx="9001156" cy="4697428"/>
          </a:xfrm>
        </p:spPr>
        <p:txBody>
          <a:bodyPr/>
          <a:lstStyle/>
          <a:p>
            <a:pPr lvl="0"/>
            <a:r>
              <a:rPr lang="ar-EG" sz="4000" u="sng" dirty="0" smtClean="0"/>
              <a:t>وعن كيفية مواجهة مشكلات الجماعات</a:t>
            </a:r>
            <a:r>
              <a:rPr lang="ar-EG" sz="4000" dirty="0" smtClean="0"/>
              <a:t> : </a:t>
            </a:r>
            <a:endParaRPr lang="ar-SA" sz="4000" dirty="0" smtClean="0"/>
          </a:p>
          <a:p>
            <a:pPr lvl="0"/>
            <a:r>
              <a:rPr lang="ar-EG" sz="4000" dirty="0" smtClean="0"/>
              <a:t>تتضح مهارة الأخصائي فيها من خلال الإجراءات التالية </a:t>
            </a:r>
            <a:r>
              <a:rPr lang="ar-EG" sz="2800" dirty="0" smtClean="0"/>
              <a:t>:</a:t>
            </a:r>
            <a:endParaRPr lang="en-US" sz="2800" dirty="0" smtClean="0"/>
          </a:p>
          <a:p>
            <a:pPr lvl="0">
              <a:buFont typeface="Wingdings" pitchFamily="2" charset="2"/>
              <a:buChar char="§"/>
            </a:pPr>
            <a:r>
              <a:rPr lang="ar-EG" sz="3600" dirty="0" smtClean="0"/>
              <a:t>الإحساس بالمشكلة عند وقوعها أو قبل وقوعها</a:t>
            </a:r>
            <a:endParaRPr lang="en-US" sz="3600" dirty="0" smtClean="0"/>
          </a:p>
          <a:p>
            <a:pPr lvl="0">
              <a:buFont typeface="Wingdings" pitchFamily="2" charset="2"/>
              <a:buChar char="§"/>
            </a:pPr>
            <a:r>
              <a:rPr lang="ar-EG" sz="3600" dirty="0" smtClean="0"/>
              <a:t>قدرة الأخصائي على تحديد المشكلة ودراستها </a:t>
            </a:r>
            <a:endParaRPr lang="en-US" sz="3600" dirty="0" smtClean="0"/>
          </a:p>
          <a:p>
            <a:pPr lvl="0">
              <a:buFont typeface="Wingdings" pitchFamily="2" charset="2"/>
              <a:buChar char="§"/>
            </a:pPr>
            <a:r>
              <a:rPr lang="ar-EG" sz="3600" dirty="0" smtClean="0"/>
              <a:t>عرض المشكلة على الأعضاء والمناقشة معهم </a:t>
            </a:r>
            <a:endParaRPr lang="en-US" sz="3600" dirty="0" smtClean="0"/>
          </a:p>
          <a:p>
            <a:pPr lvl="0">
              <a:buFont typeface="Wingdings" pitchFamily="2" charset="2"/>
              <a:buChar char="§"/>
            </a:pPr>
            <a:r>
              <a:rPr lang="ar-EG" sz="3600" dirty="0" smtClean="0"/>
              <a:t>استثارة الأعضاء للمشاركة في مواجهة المشكلة </a:t>
            </a:r>
            <a:endParaRPr lang="en-US" sz="3600" dirty="0" smtClean="0"/>
          </a:p>
          <a:p>
            <a:r>
              <a:rPr lang="en-US" sz="2800" dirty="0" smtClean="0"/>
              <a:t> 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كيفية مواجهة مشكلات الجماعات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EG" u="sng" dirty="0" smtClean="0"/>
              <a:t>وعن كيفية مواجهة مشكلات الجماعات</a:t>
            </a:r>
            <a:r>
              <a:rPr lang="ar-EG" dirty="0" smtClean="0"/>
              <a:t> : </a:t>
            </a:r>
            <a:endParaRPr lang="ar-SA" dirty="0" smtClean="0"/>
          </a:p>
          <a:p>
            <a:pPr lvl="0"/>
            <a:r>
              <a:rPr lang="ar-EG" dirty="0" smtClean="0"/>
              <a:t>تتضح مهارة الأخصائي فيها من خلال الإجراءات التالية </a:t>
            </a:r>
            <a:r>
              <a:rPr lang="ar-EG" sz="2000" dirty="0" smtClean="0"/>
              <a:t>:</a:t>
            </a:r>
            <a:endParaRPr lang="en-US" dirty="0" smtClean="0"/>
          </a:p>
          <a:p>
            <a:pPr lvl="0">
              <a:buFont typeface="Wingdings" pitchFamily="2" charset="2"/>
              <a:buChar char="§"/>
            </a:pPr>
            <a:r>
              <a:rPr lang="ar-EG" dirty="0" smtClean="0"/>
              <a:t>عدم فرض حلول معينة على الأعضاء </a:t>
            </a:r>
            <a:endParaRPr lang="en-US" dirty="0" smtClean="0"/>
          </a:p>
          <a:p>
            <a:pPr lvl="0">
              <a:buFont typeface="Wingdings" pitchFamily="2" charset="2"/>
              <a:buChar char="§"/>
            </a:pPr>
            <a:r>
              <a:rPr lang="ar-EG" dirty="0" smtClean="0"/>
              <a:t>يبدأ الأخصائي</a:t>
            </a:r>
            <a:r>
              <a:rPr lang="en-US" dirty="0" smtClean="0"/>
              <a:t> </a:t>
            </a:r>
            <a:r>
              <a:rPr lang="ar-SA" dirty="0" smtClean="0"/>
              <a:t>بعرض</a:t>
            </a:r>
            <a:r>
              <a:rPr lang="ar-EG" dirty="0" smtClean="0"/>
              <a:t> الحلول الممكنة للمشكلة من حيث الخطوات </a:t>
            </a:r>
            <a:endParaRPr lang="en-US" dirty="0" smtClean="0"/>
          </a:p>
          <a:p>
            <a:pPr lvl="0">
              <a:buFont typeface="Wingdings" pitchFamily="2" charset="2"/>
              <a:buChar char="§"/>
            </a:pPr>
            <a:r>
              <a:rPr lang="ar-EG" dirty="0" smtClean="0"/>
              <a:t>ضرورة عدم تحيز الأخصائي لحلول معينة </a:t>
            </a:r>
            <a:endParaRPr lang="en-US" dirty="0" smtClean="0"/>
          </a:p>
          <a:p>
            <a:pPr lvl="0">
              <a:buFont typeface="Wingdings" pitchFamily="2" charset="2"/>
              <a:buChar char="§"/>
            </a:pPr>
            <a:r>
              <a:rPr lang="ar-EG" dirty="0" smtClean="0"/>
              <a:t>تنظيم الأعضاء في مواجهة بعض المشكلات 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sz="6000" dirty="0" smtClean="0"/>
              <a:t>كيفية مواجهة مشكلات الجماعات</a:t>
            </a:r>
            <a:endParaRPr lang="ar-SA" sz="60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7"/>
            <a:ext cx="9144000" cy="4697428"/>
          </a:xfrm>
        </p:spPr>
        <p:txBody>
          <a:bodyPr/>
          <a:lstStyle/>
          <a:p>
            <a:pPr lvl="0"/>
            <a:r>
              <a:rPr lang="ar-EG" sz="3600" u="sng" dirty="0" smtClean="0"/>
              <a:t>وعن كيفية مواجهة مشكلات الجماعات</a:t>
            </a:r>
            <a:r>
              <a:rPr lang="ar-EG" sz="3600" dirty="0" smtClean="0"/>
              <a:t> : </a:t>
            </a:r>
            <a:endParaRPr lang="ar-SA" sz="3600" dirty="0" smtClean="0"/>
          </a:p>
          <a:p>
            <a:pPr lvl="0">
              <a:buFont typeface="Wingdings" pitchFamily="2" charset="2"/>
              <a:buChar char="§"/>
            </a:pPr>
            <a:r>
              <a:rPr lang="ar-EG" sz="3600" dirty="0" smtClean="0"/>
              <a:t>تتضح مهارة الأخصائي فيها من خلال </a:t>
            </a:r>
            <a:r>
              <a:rPr lang="ar-SA" sz="3600" dirty="0" smtClean="0"/>
              <a:t>ا</a:t>
            </a:r>
            <a:r>
              <a:rPr lang="ar-EG" sz="3600" dirty="0" smtClean="0"/>
              <a:t>ل</a:t>
            </a:r>
            <a:r>
              <a:rPr lang="ar-SA" sz="3600" dirty="0" smtClean="0"/>
              <a:t>إ</a:t>
            </a:r>
            <a:r>
              <a:rPr lang="ar-EG" sz="3600" dirty="0" smtClean="0"/>
              <a:t>ج</a:t>
            </a:r>
            <a:r>
              <a:rPr lang="ar-SA" sz="3600" dirty="0" smtClean="0"/>
              <a:t>ر</a:t>
            </a:r>
            <a:r>
              <a:rPr lang="ar-EG" sz="3600" dirty="0" smtClean="0"/>
              <a:t>اءات التالية </a:t>
            </a:r>
            <a:r>
              <a:rPr lang="ar-EG" sz="2400" dirty="0" smtClean="0"/>
              <a:t>:</a:t>
            </a:r>
            <a:endParaRPr lang="ar-SA" sz="3600" dirty="0" smtClean="0"/>
          </a:p>
          <a:p>
            <a:pPr lvl="0">
              <a:buFont typeface="Wingdings" pitchFamily="2" charset="2"/>
              <a:buChar char="§"/>
            </a:pPr>
            <a:r>
              <a:rPr lang="ar-EG" sz="3600" dirty="0" smtClean="0"/>
              <a:t>متابعة الأخصائي وتقويمه للخطوات التي يجب أن ت</a:t>
            </a:r>
            <a:r>
              <a:rPr lang="ar-SA" sz="3600" dirty="0" smtClean="0"/>
              <a:t>ُ</a:t>
            </a:r>
            <a:r>
              <a:rPr lang="ar-EG" sz="3600" dirty="0" smtClean="0"/>
              <a:t>تخذ نحو مواجهة المشكلات الجماعية </a:t>
            </a:r>
            <a:endParaRPr lang="en-US" sz="3600" dirty="0" smtClean="0"/>
          </a:p>
          <a:p>
            <a:pPr lvl="0">
              <a:buFont typeface="Wingdings" pitchFamily="2" charset="2"/>
              <a:buChar char="§"/>
            </a:pPr>
            <a:r>
              <a:rPr lang="ar-EG" sz="3600" dirty="0" smtClean="0"/>
              <a:t>ضرورة استخدام المشكلات وكيفية مواجهتها كمواقف تعليمية </a:t>
            </a:r>
            <a:endParaRPr lang="en-US" sz="3600" dirty="0" smtClean="0"/>
          </a:p>
          <a:p>
            <a:pPr lvl="0" algn="ctr">
              <a:buFont typeface="Wingdings" pitchFamily="2" charset="2"/>
              <a:buChar char="§"/>
            </a:pPr>
            <a:r>
              <a:rPr lang="ar-EG" sz="3600" dirty="0" smtClean="0"/>
              <a:t>الاهتمام بالتركيز على جوانب المشكلة وليس على الأشخاص الذين يقومون بها </a:t>
            </a:r>
            <a:endParaRPr lang="en-US" sz="3600" dirty="0" smtClean="0"/>
          </a:p>
          <a:p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1611</TotalTime>
  <Words>786</Words>
  <Application>Microsoft Office PowerPoint</Application>
  <PresentationFormat>عرض على الشاشة (3:4)‏</PresentationFormat>
  <Paragraphs>107</Paragraphs>
  <Slides>19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المحاضرة التمهيدية</vt:lpstr>
      <vt:lpstr>الشريحة 1</vt:lpstr>
      <vt:lpstr>المحاضرة الثانية عشر </vt:lpstr>
      <vt:lpstr>عناصر المحاضرة</vt:lpstr>
      <vt:lpstr> مقدمة</vt:lpstr>
      <vt:lpstr>العوامل المؤدية للمشكلات الجماعية : </vt:lpstr>
      <vt:lpstr>العوامل المؤدية للمشكلات الجماعية : </vt:lpstr>
      <vt:lpstr>العوامل المؤدية للمشكلات الجماعية : </vt:lpstr>
      <vt:lpstr>العوامل المؤدية للمشكلات الجماعية : </vt:lpstr>
      <vt:lpstr>العوامل المؤدية للمشكلات الجماعية : </vt:lpstr>
      <vt:lpstr>العوامل المؤدية للمشكلات الجماعية : </vt:lpstr>
      <vt:lpstr>العوامل المؤدية للمشكلات الجماعية : </vt:lpstr>
      <vt:lpstr>العوامل المؤدية للمشكلات الجماعية : </vt:lpstr>
      <vt:lpstr>الاعتبارات الأساسية لمواجهة المشكلات  الجماعية</vt:lpstr>
      <vt:lpstr>الاعتبارات الأساسية لمواجهة المشكلات  الجماعية</vt:lpstr>
      <vt:lpstr>الاعتبارات الأساسية لمواجهة المشكلات  الجماعية</vt:lpstr>
      <vt:lpstr>كيفية مواجهة مشكلات الجماعات</vt:lpstr>
      <vt:lpstr>كيفية مواجهة مشكلات الجماعات</vt:lpstr>
      <vt:lpstr>كيفية مواجهة مشكلات الجماعات</vt:lpstr>
      <vt:lpstr>الشريحة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ANAS BARAKAT</cp:lastModifiedBy>
  <cp:revision>171</cp:revision>
  <dcterms:created xsi:type="dcterms:W3CDTF">1601-01-01T00:00:00Z</dcterms:created>
  <dcterms:modified xsi:type="dcterms:W3CDTF">2012-11-21T13:43:00Z</dcterms:modified>
</cp:coreProperties>
</file>