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26"/>
  </p:notesMasterIdLst>
  <p:handoutMasterIdLst>
    <p:handoutMasterId r:id="rId27"/>
  </p:handoutMasterIdLst>
  <p:sldIdLst>
    <p:sldId id="286" r:id="rId5"/>
    <p:sldId id="287" r:id="rId6"/>
    <p:sldId id="289" r:id="rId7"/>
    <p:sldId id="284" r:id="rId8"/>
    <p:sldId id="303" r:id="rId9"/>
    <p:sldId id="273" r:id="rId10"/>
    <p:sldId id="285" r:id="rId11"/>
    <p:sldId id="290" r:id="rId12"/>
    <p:sldId id="291" r:id="rId13"/>
    <p:sldId id="292" r:id="rId14"/>
    <p:sldId id="293" r:id="rId15"/>
    <p:sldId id="294" r:id="rId16"/>
    <p:sldId id="295" r:id="rId17"/>
    <p:sldId id="296" r:id="rId18"/>
    <p:sldId id="297" r:id="rId19"/>
    <p:sldId id="298" r:id="rId20"/>
    <p:sldId id="299" r:id="rId21"/>
    <p:sldId id="300" r:id="rId22"/>
    <p:sldId id="301" r:id="rId23"/>
    <p:sldId id="302" r:id="rId24"/>
    <p:sldId id="288" r:id="rId2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94660" autoAdjust="0"/>
  </p:normalViewPr>
  <p:slideViewPr>
    <p:cSldViewPr>
      <p:cViewPr varScale="1">
        <p:scale>
          <a:sx n="74" d="100"/>
          <a:sy n="74" d="100"/>
        </p:scale>
        <p:origin x="-39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2800" b="1" dirty="0" smtClean="0"/>
              <a:t>خدمة الفرد والجماعة</a:t>
            </a:r>
          </a:p>
          <a:p>
            <a:pPr algn="ctr">
              <a:defRPr/>
            </a:pPr>
            <a:r>
              <a:rPr lang="ar-SA" sz="2600" b="1" dirty="0" smtClean="0">
                <a:solidFill>
                  <a:srgbClr val="7F7F7F"/>
                </a:solidFill>
                <a:latin typeface="Calibri" pitchFamily="34" charset="0"/>
                <a:cs typeface="Times New Roman" pitchFamily="18" charset="0"/>
              </a:rPr>
              <a:t>د. </a:t>
            </a:r>
            <a:r>
              <a:rPr lang="ar-EG" sz="2600" b="1" dirty="0" smtClean="0">
                <a:solidFill>
                  <a:srgbClr val="7F7F7F"/>
                </a:solidFill>
                <a:latin typeface="Calibri" pitchFamily="34" charset="0"/>
                <a:cs typeface="Times New Roman" pitchFamily="18" charset="0"/>
              </a:rPr>
              <a:t>حسن ابوزيد</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الثالثة عشر  </a:t>
            </a:r>
            <a:endParaRPr lang="en-US" spc="-150" dirty="0" smtClean="0">
              <a:solidFill>
                <a:srgbClr val="376092"/>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ar-SA" b="1" dirty="0" smtClean="0"/>
              <a:t>إجراءات تكوين الجماعات والعضوية </a:t>
            </a:r>
          </a:p>
          <a:p>
            <a:r>
              <a:rPr lang="ar-SA" b="1" dirty="0" smtClean="0"/>
              <a:t>في طريقة خدمة الجماعة</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4" name="Content Placeholder 3"/>
          <p:cNvSpPr>
            <a:spLocks noGrp="1"/>
          </p:cNvSpPr>
          <p:nvPr>
            <p:ph idx="1"/>
          </p:nvPr>
        </p:nvSpPr>
        <p:spPr>
          <a:xfrm>
            <a:off x="214282" y="1500174"/>
            <a:ext cx="8715436" cy="4819025"/>
          </a:xfrm>
        </p:spPr>
        <p:txBody>
          <a:bodyPr numCol="1">
            <a:normAutofit lnSpcReduction="10000"/>
          </a:bodyPr>
          <a:lstStyle/>
          <a:p>
            <a:r>
              <a:rPr lang="ar-SA" sz="4000" b="1" dirty="0" smtClean="0"/>
              <a:t>1- الإجراءات الواجب القيام بها عند تكوين الجماعة </a:t>
            </a:r>
          </a:p>
          <a:p>
            <a:pPr marL="742950" indent="-742950"/>
            <a:r>
              <a:rPr lang="ar-SA" sz="4000" b="1" dirty="0" smtClean="0"/>
              <a:t>2- عضوية الجماعة في طريقة خدمة الجماعة</a:t>
            </a:r>
          </a:p>
          <a:p>
            <a:pPr marL="742950" indent="-742950"/>
            <a:r>
              <a:rPr lang="ar-SA" sz="4000" b="1" dirty="0" smtClean="0"/>
              <a:t>3- الاتجاهات الأساسية في بناء العصوية </a:t>
            </a:r>
          </a:p>
          <a:p>
            <a:pPr marL="742950" indent="-742950"/>
            <a:r>
              <a:rPr lang="ar-SA" sz="4000" b="1" dirty="0" smtClean="0"/>
              <a:t>4- مصادر العضوية في طريقة خدمة الجماعة</a:t>
            </a:r>
          </a:p>
          <a:p>
            <a:pPr marL="742950" indent="-742950"/>
            <a:r>
              <a:rPr lang="ar-SA" sz="4000" b="1" dirty="0" smtClean="0"/>
              <a:t>5- أساليب بناء العضوية في طريقة خدمة الجماعة</a:t>
            </a:r>
          </a:p>
          <a:p>
            <a:pPr marL="742950" indent="-742950"/>
            <a:r>
              <a:rPr lang="ar-SA" sz="4000" b="1" dirty="0" smtClean="0"/>
              <a:t>6-  المشكلات التي تواجه العضوية وكيفية مواجهتها</a:t>
            </a:r>
          </a:p>
          <a:p>
            <a:pPr algn="ctr"/>
            <a:endParaRPr lang="ar-SA" b="1" dirty="0" smtClean="0">
              <a:cs typeface="+mn-cs"/>
            </a:endParaRPr>
          </a:p>
          <a:p>
            <a:pPr algn="r">
              <a:buFont typeface="Arial" pitchFamily="34" charset="0"/>
              <a:buChar char="•"/>
            </a:pPr>
            <a:endParaRPr lang="ar-SA" b="1" dirty="0" smtClean="0"/>
          </a:p>
          <a:p>
            <a:pPr>
              <a:buFont typeface="Arial" pitchFamily="34" charset="0"/>
              <a:buChar char="•"/>
            </a:pPr>
            <a:endParaRPr lang="ar-SA" b="1" dirty="0" smtClean="0"/>
          </a:p>
          <a:p>
            <a:pPr>
              <a:buFont typeface="Arial" pitchFamily="34" charset="0"/>
              <a:buChar char="•"/>
            </a:pPr>
            <a:endParaRPr lang="ar-SA" b="1" dirty="0" smtClean="0"/>
          </a:p>
          <a:p>
            <a:pPr algn="r">
              <a:buFont typeface="Arial" pitchFamily="34" charset="0"/>
              <a:buChar char="•"/>
            </a:pPr>
            <a:endParaRPr lang="ar-EG" b="1" dirty="0" smtClean="0">
              <a:cs typeface="+mn-cs"/>
            </a:endParaRPr>
          </a:p>
          <a:p>
            <a:pPr algn="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 الإجراءات الواجب القيام بها عند تكوين الجماعة </a:t>
            </a:r>
          </a:p>
        </p:txBody>
      </p:sp>
      <p:sp>
        <p:nvSpPr>
          <p:cNvPr id="3" name="Content Placeholder 2"/>
          <p:cNvSpPr>
            <a:spLocks noGrp="1"/>
          </p:cNvSpPr>
          <p:nvPr>
            <p:ph idx="1"/>
          </p:nvPr>
        </p:nvSpPr>
        <p:spPr>
          <a:xfrm>
            <a:off x="457200" y="1428750"/>
            <a:ext cx="8229600" cy="4533900"/>
          </a:xfrm>
        </p:spPr>
        <p:txBody>
          <a:bodyPr/>
          <a:lstStyle/>
          <a:p>
            <a:pPr marL="742950" indent="-742950">
              <a:defRPr/>
            </a:pPr>
            <a:r>
              <a:rPr lang="ar-SA" sz="4000" b="1" dirty="0" smtClean="0">
                <a:solidFill>
                  <a:srgbClr val="FF0000"/>
                </a:solidFill>
              </a:rPr>
              <a:t>1- تحديد طرق تكوين الجماعات</a:t>
            </a:r>
          </a:p>
          <a:p>
            <a:pPr marL="742950" indent="-742950">
              <a:buFont typeface="Arial" pitchFamily="34" charset="0"/>
              <a:buChar char="•"/>
              <a:defRPr/>
            </a:pPr>
            <a:r>
              <a:rPr lang="ar-SA" sz="4000" b="1" dirty="0" smtClean="0">
                <a:solidFill>
                  <a:srgbClr val="FF0000"/>
                </a:solidFill>
              </a:rPr>
              <a:t> </a:t>
            </a:r>
            <a:r>
              <a:rPr lang="ar-SA" sz="2800" b="1" dirty="0" smtClean="0"/>
              <a:t>الجماعة هي الوحدة الأساسية التي بواسطتها يستطيع أخصائي الجماعة إن يقدم للفرد ما يحتاجه من خدمات </a:t>
            </a:r>
          </a:p>
          <a:p>
            <a:pPr marL="742950" indent="-742950">
              <a:buFont typeface="Arial" pitchFamily="34" charset="0"/>
              <a:buChar char="•"/>
              <a:defRPr/>
            </a:pPr>
            <a:r>
              <a:rPr lang="ar-SA" sz="2800" b="1" dirty="0" smtClean="0"/>
              <a:t>ولذلك يهتم الأخصائي والمسئولين عن تكوين الجماعة بالعوامل التي تجعل من الجماعة أداة ايجابية لنمو الفرد ومقابلة حاجاته فعند تكوين الجماعات يجب مراعاة العمر الزمني والعمر العقلي لأعضاء الجماعة , والمستوى الاقتصادي الاجتماعي لهم</a:t>
            </a:r>
          </a:p>
          <a:p>
            <a:pPr marL="742950" indent="-742950">
              <a:buFont typeface="Arial" pitchFamily="34" charset="0"/>
              <a:buChar char="•"/>
              <a:defRPr/>
            </a:pPr>
            <a:r>
              <a:rPr lang="ar-SA" sz="2800" b="1" dirty="0" smtClean="0"/>
              <a:t> وكذلك مراعاة العادات والتقاليد وحاجات ورغبات الأعضاء , وغيرها من العوامل التي تساعد على تجانس الجماعة</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 الإجراءات الواجب القيام بها عند تكوين الجماعة </a:t>
            </a:r>
            <a:endParaRPr lang="ar-SA" sz="3600" dirty="0"/>
          </a:p>
        </p:txBody>
      </p:sp>
      <p:sp>
        <p:nvSpPr>
          <p:cNvPr id="3" name="Content Placeholder 2"/>
          <p:cNvSpPr>
            <a:spLocks noGrp="1"/>
          </p:cNvSpPr>
          <p:nvPr>
            <p:ph idx="1"/>
          </p:nvPr>
        </p:nvSpPr>
        <p:spPr>
          <a:xfrm>
            <a:off x="214282" y="1357299"/>
            <a:ext cx="8786874" cy="4768866"/>
          </a:xfrm>
        </p:spPr>
        <p:txBody>
          <a:bodyPr/>
          <a:lstStyle/>
          <a:p>
            <a:r>
              <a:rPr lang="ar-SA" sz="2800" b="1" dirty="0" smtClean="0">
                <a:solidFill>
                  <a:srgbClr val="FF0000"/>
                </a:solidFill>
              </a:rPr>
              <a:t>1- تحديد طرق تكوين الجماعات</a:t>
            </a:r>
            <a:endParaRPr lang="ar-SA" sz="2800" dirty="0" smtClean="0"/>
          </a:p>
          <a:p>
            <a:pPr>
              <a:buFont typeface="Wingdings" pitchFamily="2" charset="2"/>
              <a:buChar char="§"/>
            </a:pPr>
            <a:r>
              <a:rPr lang="ar-SA" sz="2800" dirty="0" smtClean="0"/>
              <a:t>وعلى الأخصائي في خدمة الجماعة منذ بداية تكوين الجماعة أن يتقبل الجماعة , وأن يقوم بدراسة وتفهم تلك الجماعة كوحدة قائمة بذاتها ولها فرديتها الخاصة بها , كما أن الجماعات تنمو وتتغير , وتؤثر عليها عوامل مختلفة يجب إن تكون موضع اعتبار وتقدير وتتبع الأخصائي والمؤسسة </a:t>
            </a:r>
          </a:p>
          <a:p>
            <a:pPr>
              <a:buFont typeface="Wingdings" pitchFamily="2" charset="2"/>
              <a:buChar char="§"/>
            </a:pPr>
            <a:r>
              <a:rPr lang="ar-SA" sz="2800" dirty="0" smtClean="0"/>
              <a:t>وعلى الأخصائي إن يساعد الجماعة التي يتم تكوينها فعلاً على النمو وتحقيق أهدافها في حدود إمكانياتها وإمكانيات المؤسسة والمجتمع المحلي </a:t>
            </a:r>
          </a:p>
          <a:p>
            <a:pPr>
              <a:buFont typeface="Wingdings" pitchFamily="2" charset="2"/>
              <a:buChar char="§"/>
            </a:pPr>
            <a:r>
              <a:rPr lang="ar-SA" sz="2800" dirty="0" smtClean="0"/>
              <a:t>وعلى الأخصائي أن يضع في اعتباره أن الجماعات لا يمكن أن تسير على نظام واحد أو أن تتشابه في الحاجات والرغبات التي تبدو من الأعضاء </a:t>
            </a:r>
          </a:p>
          <a:p>
            <a:pPr>
              <a:buFontTx/>
              <a:buChar char="-"/>
            </a:pPr>
            <a:endParaRPr lang="ar-SA"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5800" y="115888"/>
            <a:ext cx="7772400" cy="1039812"/>
          </a:xfrm>
        </p:spPr>
        <p:txBody>
          <a:bodyPr/>
          <a:lstStyle/>
          <a:p>
            <a:pPr>
              <a:defRPr/>
            </a:pPr>
            <a:r>
              <a:rPr lang="ar-SA" sz="3600" b="1" dirty="0" smtClean="0"/>
              <a:t> الإجراءات الواجب القيام بها عند تكوين الجماعة </a:t>
            </a:r>
            <a:endParaRPr lang="en-US" sz="3600" dirty="0" smtClean="0">
              <a:solidFill>
                <a:srgbClr val="C00000"/>
              </a:solidFill>
            </a:endParaRPr>
          </a:p>
        </p:txBody>
      </p:sp>
      <p:sp>
        <p:nvSpPr>
          <p:cNvPr id="32771" name="Rectangle 3"/>
          <p:cNvSpPr>
            <a:spLocks noGrp="1" noChangeArrowheads="1"/>
          </p:cNvSpPr>
          <p:nvPr>
            <p:ph idx="1"/>
          </p:nvPr>
        </p:nvSpPr>
        <p:spPr>
          <a:xfrm>
            <a:off x="228600" y="1357298"/>
            <a:ext cx="8772556" cy="4920958"/>
          </a:xfrm>
        </p:spPr>
        <p:txBody>
          <a:bodyPr>
            <a:normAutofit/>
          </a:bodyPr>
          <a:lstStyle/>
          <a:p>
            <a:pPr marL="742950" indent="-742950">
              <a:defRPr/>
            </a:pPr>
            <a:r>
              <a:rPr lang="ar-SA" b="1" dirty="0" smtClean="0"/>
              <a:t>2- تحديد الغرض من تكوين الجماعات</a:t>
            </a:r>
          </a:p>
          <a:p>
            <a:pPr marL="742950" indent="-742950">
              <a:defRPr/>
            </a:pPr>
            <a:r>
              <a:rPr lang="ar-SA" b="1" dirty="0" smtClean="0"/>
              <a:t>لابد من تحديد الإغراض التي تكونت الجماعة من أجل تحقيقها منذ بداية العمل مع الجماعة حيث تختلف الجماعات فيما بينها من حيث الأغراض </a:t>
            </a:r>
          </a:p>
          <a:p>
            <a:pPr marL="742950" indent="-742950">
              <a:defRPr/>
            </a:pPr>
            <a:r>
              <a:rPr lang="ar-SA" dirty="0" smtClean="0"/>
              <a:t>3- تحديد الإجراءات التنظيمية للعمل داخل الجماعة </a:t>
            </a:r>
          </a:p>
          <a:p>
            <a:pPr marL="742950" indent="-742950">
              <a:defRPr/>
            </a:pPr>
            <a:r>
              <a:rPr lang="ar-SA" dirty="0" smtClean="0"/>
              <a:t>ويجب على الأخصائي أن يضع الخطوط العريضة التي تضمن سير العمل وتنظيمه , ومن أجل تحديد الإجراءات التنظيمية يقوم الأخصائي الاجتماعي بشرح أهداف الجماعة للعضو المنتظر ويساعده في التحدث عن مخاوفه وبدء تكوين علاقة معه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additive="base">
                                        <p:cTn id="7" dur="500" fill="hold"/>
                                        <p:tgtEl>
                                          <p:spTgt spid="32770"/>
                                        </p:tgtEl>
                                        <p:attrNameLst>
                                          <p:attrName>ppt_x</p:attrName>
                                        </p:attrNameLst>
                                      </p:cBhvr>
                                      <p:tavLst>
                                        <p:tav tm="0">
                                          <p:val>
                                            <p:strVal val="0-#ppt_w/2"/>
                                          </p:val>
                                        </p:tav>
                                        <p:tav tm="100000">
                                          <p:val>
                                            <p:strVal val="#ppt_x"/>
                                          </p:val>
                                        </p:tav>
                                      </p:tavLst>
                                    </p:anim>
                                    <p:anim calcmode="lin" valueType="num">
                                      <p:cBhvr additive="base">
                                        <p:cTn id="8" dur="500" fill="hold"/>
                                        <p:tgtEl>
                                          <p:spTgt spid="3277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2771">
                                            <p:txEl>
                                              <p:pRg st="0" end="0"/>
                                            </p:txEl>
                                          </p:spTgt>
                                        </p:tgtEl>
                                        <p:attrNameLst>
                                          <p:attrName>style.visibility</p:attrName>
                                        </p:attrNameLst>
                                      </p:cBhvr>
                                      <p:to>
                                        <p:strVal val="visible"/>
                                      </p:to>
                                    </p:set>
                                    <p:anim calcmode="lin" valueType="num">
                                      <p:cBhvr additive="base">
                                        <p:cTn id="13" dur="500" fill="hold"/>
                                        <p:tgtEl>
                                          <p:spTgt spid="3277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27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2771">
                                            <p:txEl>
                                              <p:pRg st="1" end="1"/>
                                            </p:txEl>
                                          </p:spTgt>
                                        </p:tgtEl>
                                        <p:attrNameLst>
                                          <p:attrName>style.visibility</p:attrName>
                                        </p:attrNameLst>
                                      </p:cBhvr>
                                      <p:to>
                                        <p:strVal val="visible"/>
                                      </p:to>
                                    </p:set>
                                    <p:anim calcmode="lin" valueType="num">
                                      <p:cBhvr additive="base">
                                        <p:cTn id="19" dur="500" fill="hold"/>
                                        <p:tgtEl>
                                          <p:spTgt spid="3277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277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2771">
                                            <p:txEl>
                                              <p:pRg st="2" end="2"/>
                                            </p:txEl>
                                          </p:spTgt>
                                        </p:tgtEl>
                                        <p:attrNameLst>
                                          <p:attrName>style.visibility</p:attrName>
                                        </p:attrNameLst>
                                      </p:cBhvr>
                                      <p:to>
                                        <p:strVal val="visible"/>
                                      </p:to>
                                    </p:set>
                                    <p:anim calcmode="lin" valueType="num">
                                      <p:cBhvr additive="base">
                                        <p:cTn id="25" dur="500" fill="hold"/>
                                        <p:tgtEl>
                                          <p:spTgt spid="32771">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277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2771">
                                            <p:txEl>
                                              <p:pRg st="3" end="3"/>
                                            </p:txEl>
                                          </p:spTgt>
                                        </p:tgtEl>
                                        <p:attrNameLst>
                                          <p:attrName>style.visibility</p:attrName>
                                        </p:attrNameLst>
                                      </p:cBhvr>
                                      <p:to>
                                        <p:strVal val="visible"/>
                                      </p:to>
                                    </p:set>
                                    <p:anim calcmode="lin" valueType="num">
                                      <p:cBhvr additive="base">
                                        <p:cTn id="31" dur="500" fill="hold"/>
                                        <p:tgtEl>
                                          <p:spTgt spid="32771">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2771">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utoUpdateAnimBg="0"/>
      <p:bldP spid="32771" grpId="0" build="p" bldLvl="2"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sz="3600" b="1" dirty="0" smtClean="0"/>
              <a:t> الإجراءات الواجب القيام بها عند تكوين الجماعة </a:t>
            </a:r>
            <a:endParaRPr lang="ar-SA" sz="3600" dirty="0" smtClean="0">
              <a:solidFill>
                <a:srgbClr val="C00000"/>
              </a:solidFill>
            </a:endParaRPr>
          </a:p>
        </p:txBody>
      </p:sp>
      <p:sp>
        <p:nvSpPr>
          <p:cNvPr id="3" name="Content Placeholder 2"/>
          <p:cNvSpPr>
            <a:spLocks noGrp="1"/>
          </p:cNvSpPr>
          <p:nvPr>
            <p:ph idx="1"/>
          </p:nvPr>
        </p:nvSpPr>
        <p:spPr>
          <a:xfrm>
            <a:off x="0" y="1428736"/>
            <a:ext cx="8929718" cy="4857784"/>
          </a:xfrm>
        </p:spPr>
        <p:txBody>
          <a:bodyPr/>
          <a:lstStyle/>
          <a:p>
            <a:pPr marL="742950" indent="-742950">
              <a:defRPr/>
            </a:pPr>
            <a:r>
              <a:rPr lang="ar-SA" b="1" dirty="0" smtClean="0">
                <a:solidFill>
                  <a:srgbClr val="FF0000"/>
                </a:solidFill>
              </a:rPr>
              <a:t>4-تحديد الخبرات اللازمة للعمل مع الجماعة</a:t>
            </a:r>
          </a:p>
          <a:p>
            <a:pPr marL="742950" indent="-742950">
              <a:defRPr/>
            </a:pPr>
            <a:r>
              <a:rPr lang="ar-SA" dirty="0" smtClean="0"/>
              <a:t>والمقصود هنا تحديد الصفات والخبرات المهنية الواجب توافرها في أخصائي العمل مع الجماعات, وذلك من أجل مساعدة الجماعة وأعضائها على النمو والتقدم </a:t>
            </a:r>
          </a:p>
          <a:p>
            <a:pPr marL="742950" indent="-742950">
              <a:defRPr/>
            </a:pPr>
            <a:r>
              <a:rPr lang="ar-SA" dirty="0" smtClean="0"/>
              <a:t>لابد إن تتوافر لديه مجموعة من الصفات المهنية التي تساعده على تأدية عمله مع الأفراد والجماعات, ومنها التجاوب مع أعضاء الجماعة, ,والإنصاف والتقدير في علاقته بالجماعة , والانطلاق في الحديث ,والاتزان الانفعالي , والذكاء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 الإجراءات الواجب القيام بها عند تكوين الجماعة </a:t>
            </a:r>
            <a:endParaRPr lang="ar-SA" sz="3600" dirty="0"/>
          </a:p>
        </p:txBody>
      </p:sp>
      <p:sp>
        <p:nvSpPr>
          <p:cNvPr id="3" name="عنصر نائب للمحتوى 2"/>
          <p:cNvSpPr>
            <a:spLocks noGrp="1"/>
          </p:cNvSpPr>
          <p:nvPr>
            <p:ph idx="1"/>
          </p:nvPr>
        </p:nvSpPr>
        <p:spPr>
          <a:xfrm>
            <a:off x="214282" y="1600201"/>
            <a:ext cx="8472518" cy="4525963"/>
          </a:xfrm>
        </p:spPr>
        <p:txBody>
          <a:bodyPr/>
          <a:lstStyle/>
          <a:p>
            <a:pPr marL="742950" indent="-742950">
              <a:defRPr/>
            </a:pPr>
            <a:r>
              <a:rPr lang="ar-SA" b="1" dirty="0" smtClean="0">
                <a:solidFill>
                  <a:srgbClr val="FF0000"/>
                </a:solidFill>
              </a:rPr>
              <a:t>5- تحديد الأساليب المهنية اللازمة للعمل مع الجماعات ومنها:</a:t>
            </a:r>
          </a:p>
          <a:p>
            <a:pPr marL="742950" indent="-742950">
              <a:buAutoNum type="arabic1Minus"/>
              <a:defRPr/>
            </a:pPr>
            <a:r>
              <a:rPr lang="ar-SA" b="1" dirty="0" smtClean="0"/>
              <a:t>المناقشة الجماعية وتشير إلى اجتماع أو أكثر لجماعة صغيرة من الإفراد يتفاعلون معاً وجها لوجه لتحقيق أهداف الجماعة وتستخدم لمساعدة أعضاء الجماعة على اكتساب السلوكيات الاجتماعية المرغوبة , وزيادة فهمهم للقوانين الخاصة بالجماعة.</a:t>
            </a:r>
          </a:p>
          <a:p>
            <a:pPr marL="742950" indent="-742950">
              <a:buAutoNum type="arabic1Minus"/>
              <a:defRPr/>
            </a:pPr>
            <a:r>
              <a:rPr lang="ar-SA" b="1" dirty="0" smtClean="0"/>
              <a:t>لعب الدور  ويقصد به السلوك الذي يعبر به الأعضاء عن مشكلات من واقع الحياة حيث يؤدونه بشكل تلقائي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 الإجراءات الواجب القيام بها عند تكوين الجماعة </a:t>
            </a:r>
            <a:endParaRPr lang="ar-SA" sz="3200" dirty="0"/>
          </a:p>
        </p:txBody>
      </p:sp>
      <p:sp>
        <p:nvSpPr>
          <p:cNvPr id="3" name="عنصر نائب للمحتوى 2"/>
          <p:cNvSpPr>
            <a:spLocks noGrp="1"/>
          </p:cNvSpPr>
          <p:nvPr>
            <p:ph idx="1"/>
          </p:nvPr>
        </p:nvSpPr>
        <p:spPr/>
        <p:txBody>
          <a:bodyPr/>
          <a:lstStyle/>
          <a:p>
            <a:r>
              <a:rPr lang="ar-SA" b="1" dirty="0" smtClean="0">
                <a:solidFill>
                  <a:srgbClr val="FF0000"/>
                </a:solidFill>
              </a:rPr>
              <a:t>5- تحديد الأساليب المهنية اللازمة للعمل مع الجماعات ومنها:</a:t>
            </a:r>
            <a:endParaRPr lang="ar-SA" b="1" dirty="0" smtClean="0"/>
          </a:p>
          <a:p>
            <a:r>
              <a:rPr lang="ar-SA" b="1" dirty="0" smtClean="0"/>
              <a:t>ج- الرحلات  كأحد الأساليب في طريقة خدمة الجماعة لها أهميتها في إكساب أعضاء الجماعة الكثير من والخبرات</a:t>
            </a:r>
          </a:p>
          <a:p>
            <a:r>
              <a:rPr lang="ar-SA" b="1" dirty="0" smtClean="0"/>
              <a:t>د- المعسكرات وتهدف إلى تعليم الأفراد الحياة الصحية والوقاية من المخاطر والترويح وشغل أوقات الفراغ </a:t>
            </a:r>
          </a:p>
          <a:p>
            <a:r>
              <a:rPr lang="ar-SA" b="1" dirty="0" smtClean="0"/>
              <a:t>هـ- المشروع الجمعي والهدف منه تحقيق غاية جماعية </a:t>
            </a:r>
          </a:p>
          <a:p>
            <a:endParaRPr lang="ar-SA"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 الإجراءات الواجب القيام بها عند تكوين الجماعة </a:t>
            </a:r>
            <a:endParaRPr lang="ar-SA" sz="3200" dirty="0"/>
          </a:p>
        </p:txBody>
      </p:sp>
      <p:sp>
        <p:nvSpPr>
          <p:cNvPr id="3" name="عنصر نائب للمحتوى 2"/>
          <p:cNvSpPr>
            <a:spLocks noGrp="1"/>
          </p:cNvSpPr>
          <p:nvPr>
            <p:ph idx="1"/>
          </p:nvPr>
        </p:nvSpPr>
        <p:spPr/>
        <p:txBody>
          <a:bodyPr/>
          <a:lstStyle/>
          <a:p>
            <a:r>
              <a:rPr lang="ar-SA" sz="4000" b="1" dirty="0" smtClean="0">
                <a:solidFill>
                  <a:srgbClr val="FF0000"/>
                </a:solidFill>
              </a:rPr>
              <a:t>6- تحديد فريق العمل </a:t>
            </a:r>
          </a:p>
          <a:p>
            <a:r>
              <a:rPr lang="ar-SA" b="1" dirty="0" smtClean="0"/>
              <a:t>ويجب على الأخصائي الاجتماعي تحديد فريق العمل الذي سيعمل داخل الجماعة متعاوناً معه من أجل تحقيق الأهداف التي تكونت داخل الجماعة, والعمل الفريقي هو ذلك العمل الذي يجمع بين أفراده مسئولية اجتماعية على الرغم من تباين المستويات الاجتماعية والتعليمية والثقافية والاقتصادية لأعضاء الفريق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 الإجراءات الواجب القيام بها عند تكوين الجماعة </a:t>
            </a:r>
            <a:endParaRPr lang="ar-SA" sz="3200" dirty="0"/>
          </a:p>
        </p:txBody>
      </p:sp>
      <p:sp>
        <p:nvSpPr>
          <p:cNvPr id="3" name="عنصر نائب للمحتوى 2"/>
          <p:cNvSpPr>
            <a:spLocks noGrp="1"/>
          </p:cNvSpPr>
          <p:nvPr>
            <p:ph idx="1"/>
          </p:nvPr>
        </p:nvSpPr>
        <p:spPr>
          <a:xfrm>
            <a:off x="0" y="1357299"/>
            <a:ext cx="9144000" cy="4768866"/>
          </a:xfrm>
        </p:spPr>
        <p:txBody>
          <a:bodyPr/>
          <a:lstStyle/>
          <a:p>
            <a:pPr marL="857250" indent="-857250"/>
            <a:r>
              <a:rPr lang="ar-SA" b="1" dirty="0" smtClean="0">
                <a:solidFill>
                  <a:srgbClr val="FF0000"/>
                </a:solidFill>
              </a:rPr>
              <a:t>7- تحديد أساليب الاتصال </a:t>
            </a:r>
          </a:p>
          <a:p>
            <a:pPr marL="857250" indent="-857250">
              <a:buFont typeface="Wingdings" pitchFamily="2" charset="2"/>
              <a:buChar char="§"/>
            </a:pPr>
            <a:r>
              <a:rPr lang="ar-SA" sz="3000" b="1" dirty="0" smtClean="0"/>
              <a:t>ويعني أن يقوم أخصائي الجماعة بتحديد الأساليب والطرق التي تهيئ الفرص من أجل مساعدة الجماعة التي يعمل معها على الاتصال بالمجتمع الخارجي الذي تنتمي إليه المؤسسة التي يعمل </a:t>
            </a:r>
            <a:r>
              <a:rPr lang="ar-SA" sz="3000" b="1" dirty="0" err="1" smtClean="0"/>
              <a:t>بها</a:t>
            </a:r>
            <a:r>
              <a:rPr lang="ar-SA" sz="3000" b="1" dirty="0" smtClean="0"/>
              <a:t>  </a:t>
            </a:r>
          </a:p>
          <a:p>
            <a:pPr marL="857250" indent="-857250" algn="ctr">
              <a:buFont typeface="Wingdings" pitchFamily="2" charset="2"/>
              <a:buChar char="§"/>
            </a:pPr>
            <a:r>
              <a:rPr lang="ar-SA" sz="3000" b="1" dirty="0" smtClean="0"/>
              <a:t>وذلك من أجل تحقيق أكبر استفادة ممكنة للجماعة التي يعمل بها , ولفعالية عملية الاتصال بالمجتمع الخارجي يجب على الأخصائي تحديد وظيفة المؤسسة وشرحها وتوضيحها , والاتصال والتعاون مع المؤسسات الأخرى , وإجراء عملية التقويم</a:t>
            </a:r>
            <a:endParaRPr lang="ar-SA" sz="3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 الإجراءات الواجب القيام بها عند تكوين الجماعة </a:t>
            </a:r>
            <a:endParaRPr lang="ar-SA" sz="3200" dirty="0"/>
          </a:p>
        </p:txBody>
      </p:sp>
      <p:sp>
        <p:nvSpPr>
          <p:cNvPr id="3" name="عنصر نائب للمحتوى 2"/>
          <p:cNvSpPr>
            <a:spLocks noGrp="1"/>
          </p:cNvSpPr>
          <p:nvPr>
            <p:ph idx="1"/>
          </p:nvPr>
        </p:nvSpPr>
        <p:spPr>
          <a:xfrm>
            <a:off x="457200" y="1428737"/>
            <a:ext cx="8543956" cy="4697428"/>
          </a:xfrm>
        </p:spPr>
        <p:txBody>
          <a:bodyPr/>
          <a:lstStyle/>
          <a:p>
            <a:pPr marL="857250" indent="-857250"/>
            <a:r>
              <a:rPr lang="ar-SA" b="1" dirty="0" smtClean="0">
                <a:solidFill>
                  <a:srgbClr val="00B0F0"/>
                </a:solidFill>
              </a:rPr>
              <a:t> </a:t>
            </a:r>
            <a:r>
              <a:rPr lang="ar-SA" b="1" dirty="0" smtClean="0">
                <a:solidFill>
                  <a:srgbClr val="FF0000"/>
                </a:solidFill>
              </a:rPr>
              <a:t>8- تحديد طرق وأساليب التقويم في طريقة خدمة الجماعة </a:t>
            </a:r>
            <a:r>
              <a:rPr lang="ar-SA" b="1" dirty="0" smtClean="0"/>
              <a:t>ويجب عل الأخصائي منذ البداية تحديد طرق وأساليب التقويم كعملية مهنية في طريقة خدمة الجماعة</a:t>
            </a:r>
          </a:p>
          <a:p>
            <a:pPr marL="857250" indent="-857250"/>
            <a:r>
              <a:rPr lang="ar-SA" b="1" dirty="0" smtClean="0"/>
              <a:t>والتقويم هو وسيلة موضوعية يهدف إلى الكشف عن حقيقة التأثير الكلى أو الجزئي لبرنامج إثناء سريانه وتنفيذ عملياته واقتراح الوسائل التي تعمل على تحقيق أهدافه أي أن التقويم وسيلة وليس غاية في حد ذاته  </a:t>
            </a:r>
          </a:p>
          <a:p>
            <a:pPr marL="857250" indent="-857250"/>
            <a:endParaRPr lang="ar-SA" b="1" dirty="0" smtClean="0"/>
          </a:p>
          <a:p>
            <a:pPr marL="857250" indent="-857250"/>
            <a:endParaRPr lang="ar-SA" b="1" dirty="0" smtClean="0">
              <a:solidFill>
                <a:srgbClr val="00B0F0"/>
              </a:solidFill>
            </a:endParaRPr>
          </a:p>
          <a:p>
            <a:pPr marL="857250" indent="-857250"/>
            <a:endParaRPr lang="ar-SA" b="1" dirty="0" smtClean="0">
              <a:solidFill>
                <a:srgbClr val="00B0F0"/>
              </a:solidFill>
            </a:endParaRPr>
          </a:p>
          <a:p>
            <a:pPr marL="857250" indent="-857250"/>
            <a:endParaRPr lang="ar-SA" b="1" dirty="0" smtClean="0">
              <a:solidFill>
                <a:srgbClr val="00B0F0"/>
              </a:solidFill>
            </a:endParaRPr>
          </a:p>
          <a:p>
            <a:pPr marL="857250" indent="-857250"/>
            <a:endParaRPr lang="ar-SA" b="1" dirty="0" smtClean="0">
              <a:solidFill>
                <a:srgbClr val="00B0F0"/>
              </a:solidFill>
            </a:endParaRPr>
          </a:p>
          <a:p>
            <a:pPr marL="857250" indent="-857250"/>
            <a:endParaRPr lang="ar-SA" b="1" dirty="0" smtClean="0">
              <a:solidFill>
                <a:srgbClr val="FF0000"/>
              </a:solidFill>
            </a:endParaRPr>
          </a:p>
          <a:p>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عضوية الجماعة في طريقة خدمة الجماعة</a:t>
            </a:r>
            <a:endParaRPr lang="ar-SA" sz="3200" dirty="0"/>
          </a:p>
        </p:txBody>
      </p:sp>
      <p:sp>
        <p:nvSpPr>
          <p:cNvPr id="3" name="عنصر نائب للمحتوى 2"/>
          <p:cNvSpPr>
            <a:spLocks noGrp="1"/>
          </p:cNvSpPr>
          <p:nvPr>
            <p:ph idx="1"/>
          </p:nvPr>
        </p:nvSpPr>
        <p:spPr>
          <a:xfrm>
            <a:off x="0" y="1643050"/>
            <a:ext cx="9144000" cy="4483114"/>
          </a:xfrm>
        </p:spPr>
        <p:txBody>
          <a:bodyPr/>
          <a:lstStyle/>
          <a:p>
            <a:pPr>
              <a:buFont typeface="Arial" pitchFamily="34" charset="0"/>
              <a:buChar char="•"/>
            </a:pPr>
            <a:r>
              <a:rPr lang="ar-SA" sz="3600" b="1" dirty="0" smtClean="0"/>
              <a:t>تعتمد الجماعات التي يعمل معها الأخصائي بصفة أساسية على عضوية  تلك الجماعات واستمرارية الانضمام للجماعة طبقا لأهدافها , </a:t>
            </a:r>
          </a:p>
          <a:p>
            <a:pPr>
              <a:buFont typeface="Arial" pitchFamily="34" charset="0"/>
              <a:buChar char="•"/>
            </a:pPr>
            <a:r>
              <a:rPr lang="ar-SA" sz="3600" b="1" dirty="0" smtClean="0"/>
              <a:t>ويعتبر الأعضاء أساس تكوين الجماعة فالحياة الجماعية لا يمكن أن تستمر بدون عضوية جماعية محددة , وتكمن أهمية العضوية بالنسبة للجماعة في اعتمادها على قدرات  كل عضو فيها, وفي قراراته , وفي تشجيعه للأعضاء الآخرين</a:t>
            </a:r>
          </a:p>
          <a:p>
            <a:pPr marL="514350" indent="-514350">
              <a:buFont typeface="+mj-cs"/>
              <a:buAutoNum type="arabic2Minus"/>
            </a:pPr>
            <a:endParaRPr lang="ar-SA" b="1" dirty="0" smtClean="0"/>
          </a:p>
          <a:p>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الاتجاهات الأساسية في بناء العضوية </a:t>
            </a:r>
            <a:endParaRPr lang="ar-SA" dirty="0"/>
          </a:p>
        </p:txBody>
      </p:sp>
      <p:sp>
        <p:nvSpPr>
          <p:cNvPr id="3" name="عنصر نائب للمحتوى 2"/>
          <p:cNvSpPr>
            <a:spLocks noGrp="1"/>
          </p:cNvSpPr>
          <p:nvPr>
            <p:ph idx="1"/>
          </p:nvPr>
        </p:nvSpPr>
        <p:spPr>
          <a:xfrm>
            <a:off x="0" y="1428737"/>
            <a:ext cx="9144000" cy="4697428"/>
          </a:xfrm>
        </p:spPr>
        <p:txBody>
          <a:bodyPr/>
          <a:lstStyle/>
          <a:p>
            <a:pPr marL="514350" indent="-514350"/>
            <a:r>
              <a:rPr lang="ar-SA" b="1" dirty="0" smtClean="0">
                <a:solidFill>
                  <a:srgbClr val="FF0000"/>
                </a:solidFill>
              </a:rPr>
              <a:t>ومن أهم تلك الاتجاهات  </a:t>
            </a:r>
          </a:p>
          <a:p>
            <a:pPr marL="514350" indent="-514350"/>
            <a:r>
              <a:rPr lang="ar-SA" b="1" dirty="0" smtClean="0">
                <a:solidFill>
                  <a:srgbClr val="FF0000"/>
                </a:solidFill>
              </a:rPr>
              <a:t>الاتجاه السيكولوجي </a:t>
            </a:r>
            <a:r>
              <a:rPr lang="ar-SA" b="1" dirty="0" smtClean="0"/>
              <a:t>في بناء العضوية ويري إن الدافع نحو الانضمام لعضوية الجماعة يرجع إلى الرغبة في الإشباع الأساسي للحاجات النفسية ومواجهة الاضطرابات التي تعاني منها الشخصية </a:t>
            </a:r>
          </a:p>
          <a:p>
            <a:pPr marL="514350" indent="-514350"/>
            <a:r>
              <a:rPr lang="ar-SA" b="1" dirty="0" smtClean="0">
                <a:solidFill>
                  <a:srgbClr val="FF0000"/>
                </a:solidFill>
              </a:rPr>
              <a:t>أما الاتجاه الاجتماعي </a:t>
            </a:r>
            <a:r>
              <a:rPr lang="ar-SA" b="1" dirty="0" smtClean="0"/>
              <a:t>في بناء العضوية فيعتبر الجوانب الاجتماعية هى أساس تكوين الجماعة, ولذلك نجد أن الجوانب الاجتماعية في حياة الفرد قد تكون دافعاً إلى تكوين الجماعات والإستمرا ر فيها , بل أنها قد تكون مدخلاً مناسباً لدراسة الجماعة  </a:t>
            </a:r>
          </a:p>
          <a:p>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الاتجاهات الأساسية في بناء العضوية </a:t>
            </a:r>
            <a:endParaRPr lang="ar-SA" dirty="0"/>
          </a:p>
        </p:txBody>
      </p:sp>
      <p:sp>
        <p:nvSpPr>
          <p:cNvPr id="3" name="عنصر نائب للمحتوى 2"/>
          <p:cNvSpPr>
            <a:spLocks noGrp="1"/>
          </p:cNvSpPr>
          <p:nvPr>
            <p:ph idx="1"/>
          </p:nvPr>
        </p:nvSpPr>
        <p:spPr/>
        <p:txBody>
          <a:bodyPr/>
          <a:lstStyle/>
          <a:p>
            <a:r>
              <a:rPr lang="ar-SA" sz="3000" b="1" dirty="0" smtClean="0">
                <a:solidFill>
                  <a:srgbClr val="FF0000"/>
                </a:solidFill>
              </a:rPr>
              <a:t>الاتجاه البيئي في بناء العضوية </a:t>
            </a:r>
          </a:p>
          <a:p>
            <a:r>
              <a:rPr lang="ar-SA" sz="3000" b="1" dirty="0" smtClean="0"/>
              <a:t>قد يهتم بعض الأفراد في بيئة معينة بمشكلة من مشكلات البيئة , وبناءا علي ذلك تتكون الجماعات بهدف التعامل مع الجوانب البيئية  </a:t>
            </a:r>
          </a:p>
          <a:p>
            <a:r>
              <a:rPr lang="ar-SA" sz="3000" b="1" dirty="0" smtClean="0">
                <a:solidFill>
                  <a:srgbClr val="FF0000"/>
                </a:solidFill>
              </a:rPr>
              <a:t>الاتجاه الاقتصادي في بناء العضوية </a:t>
            </a:r>
          </a:p>
          <a:p>
            <a:r>
              <a:rPr lang="ar-SA" sz="3000" b="1" dirty="0" smtClean="0"/>
              <a:t>فالاتجاهات الاقتصادية من الاتجاهات المؤثرة في تكوين الجماعات المعاصرة , أي أن بعض الأفراد يبحثون في المجالات التي تساهم في إكسابهم مهارات تساعدهم في زيادة الدخل , وهناك جماعات تتكون بهدف القيام بمشروعات اقتصادية</a:t>
            </a:r>
            <a:endParaRPr lang="ar-SA" sz="30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مصادر العضوية في طريقة خدمة الجماعة</a:t>
            </a:r>
            <a:endParaRPr lang="ar-SA" sz="3600" dirty="0"/>
          </a:p>
        </p:txBody>
      </p:sp>
      <p:sp>
        <p:nvSpPr>
          <p:cNvPr id="3" name="عنصر نائب للمحتوى 2"/>
          <p:cNvSpPr>
            <a:spLocks noGrp="1"/>
          </p:cNvSpPr>
          <p:nvPr>
            <p:ph idx="1"/>
          </p:nvPr>
        </p:nvSpPr>
        <p:spPr>
          <a:xfrm>
            <a:off x="142844" y="1600201"/>
            <a:ext cx="8858312" cy="4525963"/>
          </a:xfrm>
        </p:spPr>
        <p:txBody>
          <a:bodyPr/>
          <a:lstStyle/>
          <a:p>
            <a:r>
              <a:rPr lang="ar-SA" sz="4000" b="1" dirty="0" smtClean="0">
                <a:solidFill>
                  <a:srgbClr val="FF0000"/>
                </a:solidFill>
              </a:rPr>
              <a:t>الاتجاهات الخاصة بتكوين الجماعات ومصادر العضوية فيها وتتمثل في الاتجاه المؤسسي والذي يرتبط بتكوين الجماعات طبقاً لشروط المؤسسة,   وطبيعة ومجال عملها, والاتجاه الفردي القائم على الإنجاز الفردي للهدف, ويظهر ذلك بوضوح في جماعات الهوايات , والمهارات الفردية  </a:t>
            </a:r>
          </a:p>
          <a:p>
            <a:endParaRPr lang="ar-SA" sz="4000" b="1" dirty="0" smtClean="0">
              <a:solidFill>
                <a:srgbClr val="FF0000"/>
              </a:solidFill>
            </a:endParaRPr>
          </a:p>
          <a:p>
            <a:endParaRPr lang="ar-SA" sz="4000" b="1" dirty="0">
              <a:solidFill>
                <a:srgbClr val="FF00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أساليب بناء العضوية في طريقة خدمة الجماعة  </a:t>
            </a:r>
            <a:endParaRPr lang="ar-SA" sz="3600" dirty="0"/>
          </a:p>
        </p:txBody>
      </p:sp>
      <p:sp>
        <p:nvSpPr>
          <p:cNvPr id="3" name="عنصر نائب للمحتوى 2"/>
          <p:cNvSpPr>
            <a:spLocks noGrp="1"/>
          </p:cNvSpPr>
          <p:nvPr>
            <p:ph idx="1"/>
          </p:nvPr>
        </p:nvSpPr>
        <p:spPr>
          <a:xfrm>
            <a:off x="457200" y="1428737"/>
            <a:ext cx="8229600" cy="4697428"/>
          </a:xfrm>
        </p:spPr>
        <p:txBody>
          <a:bodyPr/>
          <a:lstStyle/>
          <a:p>
            <a:r>
              <a:rPr lang="ar-SA" sz="4000" b="1" dirty="0" smtClean="0">
                <a:solidFill>
                  <a:srgbClr val="FF0000"/>
                </a:solidFill>
              </a:rPr>
              <a:t>1- الأساليب المهنية</a:t>
            </a:r>
          </a:p>
          <a:p>
            <a:r>
              <a:rPr lang="ar-SA" sz="4000" b="1" dirty="0" smtClean="0">
                <a:solidFill>
                  <a:srgbClr val="FF0000"/>
                </a:solidFill>
              </a:rPr>
              <a:t>الأسلوب الأول التكوين الاختياري </a:t>
            </a:r>
          </a:p>
          <a:p>
            <a:r>
              <a:rPr lang="ar-SA" sz="3500" b="1" dirty="0" smtClean="0"/>
              <a:t>وفي أطار هذا الأسلوب يتقدم الفرد بطلب للانضمام لجماعة من الجماعات التي تتيح تلك العضوية والتي لا تشترط أي شروط للانضمام إليها سوى توافر الرغبة الشخصية ؛ ومن المؤسسات التي تستخدم الأسلوب التلقائي في تكوين الجماعة , الأندية الثقافية, وجماعات النشاط , وجماعات خدمة البيئة</a:t>
            </a:r>
            <a:endParaRPr lang="ar-SA" sz="35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أساليب بناء العضوية في طريقة خدمة الجماعة </a:t>
            </a:r>
            <a:endParaRPr lang="ar-SA" sz="3600" dirty="0"/>
          </a:p>
        </p:txBody>
      </p:sp>
      <p:sp>
        <p:nvSpPr>
          <p:cNvPr id="3" name="عنصر نائب للمحتوى 2"/>
          <p:cNvSpPr>
            <a:spLocks noGrp="1"/>
          </p:cNvSpPr>
          <p:nvPr>
            <p:ph idx="1"/>
          </p:nvPr>
        </p:nvSpPr>
        <p:spPr>
          <a:xfrm>
            <a:off x="457200" y="1428737"/>
            <a:ext cx="8229600" cy="4697428"/>
          </a:xfrm>
        </p:spPr>
        <p:txBody>
          <a:bodyPr/>
          <a:lstStyle/>
          <a:p>
            <a:r>
              <a:rPr lang="ar-SA" b="1" dirty="0" smtClean="0">
                <a:solidFill>
                  <a:srgbClr val="FF0000"/>
                </a:solidFill>
              </a:rPr>
              <a:t>1- الأساليب المهنية</a:t>
            </a:r>
          </a:p>
          <a:p>
            <a:r>
              <a:rPr lang="ar-SA" b="1" dirty="0" smtClean="0">
                <a:solidFill>
                  <a:srgbClr val="FF0000"/>
                </a:solidFill>
              </a:rPr>
              <a:t>الأسلوب الثاني تكوين الجماعات الإجبارية </a:t>
            </a:r>
          </a:p>
          <a:p>
            <a:r>
              <a:rPr lang="ar-SA" b="1" dirty="0" smtClean="0"/>
              <a:t>وفي إطار هذا الأسلوب يدخل الفرد في جماعة في إطار النظام العام للمؤسسة التي تتكون بداخلها الجماعات مثل مؤسسات رعاية الأحداث والسجون  , ومساوئ الأسلوب الإجباري عدم ارتباط رغبات الأعضاء بأهداف الجماعة , وتعارض الأسلوب الإجباري مع المبادئ المهنية , وعدم ملائمة الأسلوب الإجباري مع الأهداف التي يسعى الأخصائي إلى تحقيقها </a:t>
            </a:r>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 المشكلات التي تواجه العضوية وكيفية مواجهتها</a:t>
            </a:r>
            <a:endParaRPr lang="ar-SA" sz="3600" dirty="0"/>
          </a:p>
        </p:txBody>
      </p:sp>
      <p:sp>
        <p:nvSpPr>
          <p:cNvPr id="3" name="عنصر نائب للمحتوى 2"/>
          <p:cNvSpPr>
            <a:spLocks noGrp="1"/>
          </p:cNvSpPr>
          <p:nvPr>
            <p:ph idx="1"/>
          </p:nvPr>
        </p:nvSpPr>
        <p:spPr>
          <a:xfrm>
            <a:off x="0" y="1357298"/>
            <a:ext cx="9144000" cy="4768867"/>
          </a:xfrm>
        </p:spPr>
        <p:txBody>
          <a:bodyPr/>
          <a:lstStyle/>
          <a:p>
            <a:r>
              <a:rPr lang="ar-SA" b="1" dirty="0" smtClean="0">
                <a:solidFill>
                  <a:srgbClr val="FF0000"/>
                </a:solidFill>
              </a:rPr>
              <a:t>1- المشكلات النفسية</a:t>
            </a:r>
          </a:p>
          <a:p>
            <a:r>
              <a:rPr lang="ar-SA" sz="2800" b="1" dirty="0" smtClean="0">
                <a:solidFill>
                  <a:srgbClr val="FF0000"/>
                </a:solidFill>
              </a:rPr>
              <a:t>وهي المشكلات التي تواجه الأفراد في المجتمع , كما أنها ترتبط بباقي المشكلات الأخرى </a:t>
            </a:r>
          </a:p>
          <a:p>
            <a:r>
              <a:rPr lang="ar-SA" sz="2800" b="1" dirty="0" smtClean="0">
                <a:solidFill>
                  <a:srgbClr val="FF0000"/>
                </a:solidFill>
              </a:rPr>
              <a:t>2- المشكلات الاجتماعية </a:t>
            </a:r>
          </a:p>
          <a:p>
            <a:r>
              <a:rPr lang="ar-SA" sz="2800" b="1" dirty="0" smtClean="0">
                <a:solidFill>
                  <a:srgbClr val="FF0000"/>
                </a:solidFill>
              </a:rPr>
              <a:t>قد يواجه الإنسان العديد من من المعوقات التي تشكل مشكلات محددة في حياة الفرد ويطلق عليها مشكلات إنسانية أو مشكلات اجتماعية وتختلف المشكلات فيما بينها للأسباب الآتية:</a:t>
            </a:r>
          </a:p>
          <a:p>
            <a:pPr>
              <a:buFontTx/>
              <a:buChar char="-"/>
            </a:pPr>
            <a:r>
              <a:rPr lang="ar-SA" sz="2800" b="1" dirty="0" smtClean="0">
                <a:solidFill>
                  <a:srgbClr val="FF0000"/>
                </a:solidFill>
              </a:rPr>
              <a:t>التنشئة فبعض الأسر تحرص على اكتساب أعضائها لقيم قد لا تحرص عليها أُسر أخرى مما يؤدي إلي اختلاف المشكلات التي يعاني منها الأفراد</a:t>
            </a:r>
          </a:p>
          <a:p>
            <a:pPr>
              <a:buFontTx/>
              <a:buChar char="-"/>
            </a:pPr>
            <a:r>
              <a:rPr lang="ar-SA" sz="2800" b="1" dirty="0" smtClean="0">
                <a:solidFill>
                  <a:srgbClr val="FF0000"/>
                </a:solidFill>
              </a:rPr>
              <a:t>اختلاف البيئة يؤدي إلى اختلاف المشكلات التي يعاني منها الأفراد</a:t>
            </a:r>
          </a:p>
          <a:p>
            <a:r>
              <a:rPr lang="ar-SA" sz="2800" b="1" dirty="0" smtClean="0">
                <a:solidFill>
                  <a:srgbClr val="FF0000"/>
                </a:solidFill>
              </a:rPr>
              <a:t>  </a:t>
            </a:r>
            <a:endParaRPr lang="ar-SA"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سابعا المشكلات التي تواجه العضوية وكيفية مواجهتها</a:t>
            </a:r>
            <a:endParaRPr lang="ar-SA" sz="3600" dirty="0"/>
          </a:p>
        </p:txBody>
      </p:sp>
      <p:sp>
        <p:nvSpPr>
          <p:cNvPr id="3" name="عنصر نائب للمحتوى 2"/>
          <p:cNvSpPr>
            <a:spLocks noGrp="1"/>
          </p:cNvSpPr>
          <p:nvPr>
            <p:ph idx="1"/>
          </p:nvPr>
        </p:nvSpPr>
        <p:spPr>
          <a:xfrm>
            <a:off x="457200" y="1428737"/>
            <a:ext cx="8543956" cy="4697428"/>
          </a:xfrm>
        </p:spPr>
        <p:txBody>
          <a:bodyPr/>
          <a:lstStyle/>
          <a:p>
            <a:r>
              <a:rPr lang="ar-SA" sz="4000" b="1" dirty="0" smtClean="0">
                <a:solidFill>
                  <a:srgbClr val="FF0000"/>
                </a:solidFill>
              </a:rPr>
              <a:t>3- المشكلات الاقتصادية </a:t>
            </a:r>
          </a:p>
          <a:p>
            <a:r>
              <a:rPr lang="ar-SA" b="1" dirty="0" smtClean="0">
                <a:solidFill>
                  <a:srgbClr val="FF0000"/>
                </a:solidFill>
              </a:rPr>
              <a:t>أصبحت المشكلة الاقتصادية من المشكلات الهامة في حياة الإنسان فنقص الموارد الاقتصادية وعدم قيام الإنسان بمشروعات لزيادة دخله قد تسبب له العديد من المشكلات, ولم تهتم الجماعات في بداية نشأتها بالهدف الاقتصادي بل اهتمت بالترفيه, أما الآن فأصبحت الجماعة أداة أساسية لتحقيق الأهداف العديدة المرتبطة بحياة الإنسان ومنها الأهداف الاقتصادية , فهناك ما يسمى بجماعات المشروعات الإنتاجية    </a:t>
            </a:r>
            <a:endParaRPr lang="ar-SA"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2036</TotalTime>
  <Words>1282</Words>
  <Application>Microsoft Office PowerPoint</Application>
  <PresentationFormat>عرض على الشاشة (3:4)‏</PresentationFormat>
  <Paragraphs>105</Paragraphs>
  <Slides>21</Slides>
  <Notes>1</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المحاضرة التمهيدية</vt:lpstr>
      <vt:lpstr>الشريحة 1</vt:lpstr>
      <vt:lpstr>المحاضرة الثالثة عشر  </vt:lpstr>
      <vt:lpstr>عناصر المحاضرة</vt:lpstr>
      <vt:lpstr> الإجراءات الواجب القيام بها عند تكوين الجماعة </vt:lpstr>
      <vt:lpstr> الإجراءات الواجب القيام بها عند تكوين الجماعة </vt:lpstr>
      <vt:lpstr> الإجراءات الواجب القيام بها عند تكوين الجماعة </vt:lpstr>
      <vt:lpstr> الإجراءات الواجب القيام بها عند تكوين الجماعة </vt:lpstr>
      <vt:lpstr> الإجراءات الواجب القيام بها عند تكوين الجماعة </vt:lpstr>
      <vt:lpstr> الإجراءات الواجب القيام بها عند تكوين الجماعة </vt:lpstr>
      <vt:lpstr> الإجراءات الواجب القيام بها عند تكوين الجماعة </vt:lpstr>
      <vt:lpstr> الإجراءات الواجب القيام بها عند تكوين الجماعة </vt:lpstr>
      <vt:lpstr> الإجراءات الواجب القيام بها عند تكوين الجماعة </vt:lpstr>
      <vt:lpstr>عضوية الجماعة في طريقة خدمة الجماعة</vt:lpstr>
      <vt:lpstr>الاتجاهات الأساسية في بناء العضوية </vt:lpstr>
      <vt:lpstr>الاتجاهات الأساسية في بناء العضوية </vt:lpstr>
      <vt:lpstr>مصادر العضوية في طريقة خدمة الجماعة</vt:lpstr>
      <vt:lpstr>أساليب بناء العضوية في طريقة خدمة الجماعة  </vt:lpstr>
      <vt:lpstr>أساليب بناء العضوية في طريقة خدمة الجماعة </vt:lpstr>
      <vt:lpstr> المشكلات التي تواجه العضوية وكيفية مواجهتها</vt:lpstr>
      <vt:lpstr>سابعا المشكلات التي تواجه العضوية وكيفية مواجهتها</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ANAS BARAKAT</cp:lastModifiedBy>
  <cp:revision>221</cp:revision>
  <dcterms:created xsi:type="dcterms:W3CDTF">1601-01-01T00:00:00Z</dcterms:created>
  <dcterms:modified xsi:type="dcterms:W3CDTF">2012-11-21T13:43:25Z</dcterms:modified>
</cp:coreProperties>
</file>