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26"/>
  </p:notesMasterIdLst>
  <p:handoutMasterIdLst>
    <p:handoutMasterId r:id="rId27"/>
  </p:handoutMasterIdLst>
  <p:sldIdLst>
    <p:sldId id="286" r:id="rId5"/>
    <p:sldId id="287" r:id="rId6"/>
    <p:sldId id="289" r:id="rId7"/>
    <p:sldId id="276" r:id="rId8"/>
    <p:sldId id="269" r:id="rId9"/>
    <p:sldId id="277" r:id="rId10"/>
    <p:sldId id="279" r:id="rId11"/>
    <p:sldId id="280" r:id="rId12"/>
    <p:sldId id="281" r:id="rId13"/>
    <p:sldId id="282" r:id="rId14"/>
    <p:sldId id="278" r:id="rId15"/>
    <p:sldId id="283" r:id="rId16"/>
    <p:sldId id="284" r:id="rId17"/>
    <p:sldId id="273" r:id="rId18"/>
    <p:sldId id="285" r:id="rId19"/>
    <p:sldId id="290" r:id="rId20"/>
    <p:sldId id="291" r:id="rId21"/>
    <p:sldId id="292" r:id="rId22"/>
    <p:sldId id="293" r:id="rId23"/>
    <p:sldId id="294" r:id="rId24"/>
    <p:sldId id="288"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varScale="1">
        <p:scale>
          <a:sx n="74" d="100"/>
          <a:sy n="74" d="100"/>
        </p:scale>
        <p:origin x="-39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2800" b="1" dirty="0" smtClean="0"/>
              <a:t>خدمة الفرد والجماعة</a:t>
            </a:r>
          </a:p>
          <a:p>
            <a:pPr algn="ctr">
              <a:defRPr/>
            </a:pPr>
            <a:r>
              <a:rPr lang="ar-SA" sz="2600" b="1" dirty="0" smtClean="0">
                <a:solidFill>
                  <a:srgbClr val="7F7F7F"/>
                </a:solidFill>
                <a:latin typeface="Calibri" pitchFamily="34" charset="0"/>
                <a:cs typeface="Times New Roman" pitchFamily="18" charset="0"/>
              </a:rPr>
              <a:t>د. </a:t>
            </a:r>
            <a:r>
              <a:rPr lang="ar-EG" sz="2600" b="1" dirty="0" smtClean="0">
                <a:solidFill>
                  <a:srgbClr val="7F7F7F"/>
                </a:solidFill>
                <a:latin typeface="Calibri" pitchFamily="34" charset="0"/>
                <a:cs typeface="Times New Roman" pitchFamily="18" charset="0"/>
              </a:rPr>
              <a:t>حسن ابوزيد</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الرابعة عشر </a:t>
            </a:r>
            <a:endParaRPr lang="en-US" spc="-150" dirty="0" smtClean="0">
              <a:solidFill>
                <a:srgbClr val="376092"/>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ar-SA" b="1" dirty="0" smtClean="0"/>
              <a:t>أخصائي العمل مع الجماعات</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4" name="Content Placeholder 3"/>
          <p:cNvSpPr>
            <a:spLocks noGrp="1"/>
          </p:cNvSpPr>
          <p:nvPr>
            <p:ph idx="1"/>
          </p:nvPr>
        </p:nvSpPr>
        <p:spPr>
          <a:xfrm>
            <a:off x="214282" y="1500174"/>
            <a:ext cx="8715436" cy="4819025"/>
          </a:xfrm>
        </p:spPr>
        <p:txBody>
          <a:bodyPr numCol="1">
            <a:normAutofit/>
          </a:bodyPr>
          <a:lstStyle/>
          <a:p>
            <a:pPr>
              <a:buFont typeface="Arial" pitchFamily="34" charset="0"/>
              <a:buChar char="•"/>
            </a:pPr>
            <a:r>
              <a:rPr lang="ar-SA" sz="4000" b="1" dirty="0" smtClean="0"/>
              <a:t> الإعداد المهني للأخصائي  الاجتماعي</a:t>
            </a:r>
            <a:r>
              <a:rPr lang="ar-SA" sz="4000" b="1" dirty="0" smtClean="0">
                <a:cs typeface="+mn-cs"/>
              </a:rPr>
              <a:t> </a:t>
            </a:r>
          </a:p>
          <a:p>
            <a:pPr>
              <a:buFont typeface="Arial" pitchFamily="34" charset="0"/>
              <a:buChar char="•"/>
            </a:pPr>
            <a:r>
              <a:rPr lang="ar-SA" sz="4000" b="1" dirty="0" smtClean="0">
                <a:cs typeface="+mn-cs"/>
              </a:rPr>
              <a:t>المهارات الأساسية التي يجب أن يكتسبها أخصائي خدمة الجماعة</a:t>
            </a:r>
          </a:p>
          <a:p>
            <a:pPr>
              <a:buFont typeface="Arial" pitchFamily="34" charset="0"/>
              <a:buChar char="•"/>
            </a:pPr>
            <a:r>
              <a:rPr lang="ar-SA" sz="4000" b="1" dirty="0" smtClean="0">
                <a:cs typeface="+mn-cs"/>
              </a:rPr>
              <a:t> دور الأخصائي الاجتماعي في العمل مع الجماعات </a:t>
            </a:r>
          </a:p>
          <a:p>
            <a:pPr>
              <a:buFont typeface="Arial" pitchFamily="34" charset="0"/>
              <a:buChar char="•"/>
            </a:pPr>
            <a:r>
              <a:rPr lang="ar-SA" sz="4000" b="1" dirty="0" smtClean="0">
                <a:cs typeface="+mn-cs"/>
              </a:rPr>
              <a:t>مواقف جماعية تواجه الأخصائي الاجتماعي في عمله</a:t>
            </a:r>
            <a:endParaRPr lang="ar-SA" sz="4000" b="1" dirty="0" smtClean="0"/>
          </a:p>
          <a:p>
            <a:pPr>
              <a:buFont typeface="Arial" pitchFamily="34" charset="0"/>
              <a:buChar char="•"/>
            </a:pPr>
            <a:endParaRPr lang="ar-SA" b="1" dirty="0" smtClean="0"/>
          </a:p>
          <a:p>
            <a:pPr algn="r">
              <a:buFont typeface="Arial" pitchFamily="34" charset="0"/>
              <a:buChar char="•"/>
            </a:pPr>
            <a:endParaRPr lang="ar-EG" b="1" dirty="0" smtClean="0">
              <a:cs typeface="+mn-cs"/>
            </a:endParaRPr>
          </a:p>
          <a:p>
            <a:pPr algn="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 الإعداد المهني للأخصائي  الاجتماعي </a:t>
            </a:r>
          </a:p>
        </p:txBody>
      </p:sp>
      <p:sp>
        <p:nvSpPr>
          <p:cNvPr id="3" name="Content Placeholder 2"/>
          <p:cNvSpPr>
            <a:spLocks noGrp="1"/>
          </p:cNvSpPr>
          <p:nvPr>
            <p:ph idx="1"/>
          </p:nvPr>
        </p:nvSpPr>
        <p:spPr>
          <a:xfrm>
            <a:off x="0" y="1428737"/>
            <a:ext cx="9001156" cy="4697428"/>
          </a:xfrm>
        </p:spPr>
        <p:txBody>
          <a:bodyPr>
            <a:noAutofit/>
          </a:bodyPr>
          <a:lstStyle/>
          <a:p>
            <a:pPr>
              <a:defRPr/>
            </a:pPr>
            <a:r>
              <a:rPr lang="ar-SA" sz="2800" b="1" dirty="0" smtClean="0">
                <a:solidFill>
                  <a:srgbClr val="FF0000"/>
                </a:solidFill>
              </a:rPr>
              <a:t>يتضمن الإعداد المهني للأخصائي الاجتماعي في العمل مع الجماعات محاور أساسية تتضمن الاستعداد الشخصي والمهني والإعداد النظري</a:t>
            </a:r>
          </a:p>
          <a:p>
            <a:pPr>
              <a:defRPr/>
            </a:pPr>
            <a:r>
              <a:rPr lang="ar-SA" sz="2800" b="1" dirty="0" smtClean="0"/>
              <a:t>1- الاستعداد الشخصي ويشمل مايلي</a:t>
            </a:r>
          </a:p>
          <a:p>
            <a:pPr>
              <a:defRPr/>
            </a:pPr>
            <a:r>
              <a:rPr lang="ar-SA" sz="2800" b="1" dirty="0" smtClean="0"/>
              <a:t>الصفات الشخصية الفطرية وهى  </a:t>
            </a:r>
          </a:p>
          <a:p>
            <a:pPr marL="514350" indent="-514350">
              <a:buAutoNum type="arabic1Minus"/>
              <a:defRPr/>
            </a:pPr>
            <a:r>
              <a:rPr lang="ar-SA" sz="2800" b="1" dirty="0" smtClean="0"/>
              <a:t>قدرات صحية وجسمية مناسبة بالقدر الذي لا يثير الشفقة لدى العملاء </a:t>
            </a:r>
          </a:p>
          <a:p>
            <a:pPr marL="514350" indent="-514350">
              <a:buAutoNum type="arabic1Minus"/>
              <a:defRPr/>
            </a:pPr>
            <a:r>
              <a:rPr lang="ar-SA" sz="2800" b="1" dirty="0" smtClean="0"/>
              <a:t> الاتزان الانفعالي الذي يكسب القدرة على ضبط النفس وادراك الواقع والنضج الانفعالي</a:t>
            </a:r>
          </a:p>
          <a:p>
            <a:pPr marL="514350" indent="-514350">
              <a:buAutoNum type="arabic1Minus"/>
              <a:defRPr/>
            </a:pPr>
            <a:r>
              <a:rPr lang="ar-SA" sz="2800" b="1" dirty="0" smtClean="0"/>
              <a:t>تنظيم معرفي عقلي مناسب </a:t>
            </a:r>
          </a:p>
          <a:p>
            <a:pPr marL="514350" indent="-514350">
              <a:buAutoNum type="arabic1Minus"/>
              <a:defRPr/>
            </a:pPr>
            <a:r>
              <a:rPr lang="ar-SA" sz="2800" b="1" dirty="0" smtClean="0"/>
              <a:t>قيم اجتماعية تسمح له بالتحلي بسمات أخلاقية سوية والتحكم في نزعاته  </a:t>
            </a:r>
          </a:p>
          <a:p>
            <a:pPr marL="514350" indent="-514350">
              <a:buAutoNum type="arabic1Minus"/>
              <a:defRPr/>
            </a:pPr>
            <a:endParaRPr lang="ar-SA" sz="2800" b="1"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304800"/>
            <a:ext cx="7772400" cy="685800"/>
          </a:xfrm>
        </p:spPr>
        <p:txBody>
          <a:bodyPr/>
          <a:lstStyle/>
          <a:p>
            <a:pPr>
              <a:defRPr/>
            </a:pPr>
            <a:r>
              <a:rPr lang="ar-SA" b="1" dirty="0" smtClean="0"/>
              <a:t> الإعداد المهني للأخصائي  الاجتماعي </a:t>
            </a:r>
            <a:endParaRPr lang="en-US" dirty="0" smtClean="0">
              <a:solidFill>
                <a:srgbClr val="C00000"/>
              </a:solidFill>
            </a:endParaRPr>
          </a:p>
        </p:txBody>
      </p:sp>
      <p:sp>
        <p:nvSpPr>
          <p:cNvPr id="28675" name="Rectangle 3"/>
          <p:cNvSpPr>
            <a:spLocks noGrp="1" noChangeArrowheads="1"/>
          </p:cNvSpPr>
          <p:nvPr>
            <p:ph idx="1"/>
          </p:nvPr>
        </p:nvSpPr>
        <p:spPr>
          <a:xfrm>
            <a:off x="0" y="1524000"/>
            <a:ext cx="9144000" cy="4572000"/>
          </a:xfrm>
        </p:spPr>
        <p:txBody>
          <a:bodyPr/>
          <a:lstStyle/>
          <a:p>
            <a:pPr>
              <a:buClr>
                <a:schemeClr val="tx1"/>
              </a:buClr>
              <a:defRPr/>
            </a:pPr>
            <a:r>
              <a:rPr lang="ar-SA" sz="3600" b="1" dirty="0" smtClean="0"/>
              <a:t>2- الإعداد المهني ويشمل </a:t>
            </a:r>
          </a:p>
          <a:p>
            <a:pPr>
              <a:buClr>
                <a:schemeClr val="tx1"/>
              </a:buClr>
              <a:buFont typeface="Wingdings" pitchFamily="2" charset="2"/>
              <a:buChar char="ü"/>
              <a:defRPr/>
            </a:pPr>
            <a:r>
              <a:rPr lang="ar-SA" b="1" dirty="0" smtClean="0"/>
              <a:t>أن يزود  الأخصائي بقاعدة علمية واسعة من العلوم الإنسانية المختلفة وخاصة علم النفس الاجتماعي  والإحصاء </a:t>
            </a:r>
          </a:p>
          <a:p>
            <a:pPr>
              <a:buClr>
                <a:schemeClr val="tx1"/>
              </a:buClr>
              <a:buFont typeface="Wingdings" pitchFamily="2" charset="2"/>
              <a:buChar char="ü"/>
              <a:defRPr/>
            </a:pPr>
            <a:r>
              <a:rPr lang="ar-SA" b="1" dirty="0" smtClean="0"/>
              <a:t>دراسة شاملة للخدمة الاجتماعية  وعملياتها وأهدافها وفلسفتها </a:t>
            </a:r>
          </a:p>
          <a:p>
            <a:pPr>
              <a:buClr>
                <a:schemeClr val="tx1"/>
              </a:buClr>
              <a:buFont typeface="Wingdings" pitchFamily="2" charset="2"/>
              <a:buChar char="ü"/>
              <a:defRPr/>
            </a:pPr>
            <a:r>
              <a:rPr lang="ar-SA" b="1" dirty="0" smtClean="0"/>
              <a:t>تدريباً عملياً يخضع لإشراف مؤسسي يكسب الممارس خبرة عملية تربط النظرية بالتطبيق لتكوين المهارات الأساسية</a:t>
            </a:r>
          </a:p>
          <a:p>
            <a:pPr>
              <a:buClr>
                <a:schemeClr val="tx1"/>
              </a:buClr>
              <a:defRPr/>
            </a:pPr>
            <a:r>
              <a:rPr lang="ar-SA" sz="3600" b="1" dirty="0" smtClean="0"/>
              <a:t> </a:t>
            </a:r>
            <a:endParaRPr lang="en-US" sz="3600" b="1" dirty="0" smtClean="0"/>
          </a:p>
          <a:p>
            <a:pPr>
              <a:buClr>
                <a:schemeClr val="tx1"/>
              </a:buClr>
              <a:defRPr/>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8675">
                                            <p:txEl>
                                              <p:pRg st="0" end="0"/>
                                            </p:txEl>
                                          </p:spTgt>
                                        </p:tgtEl>
                                        <p:attrNameLst>
                                          <p:attrName>style.visibility</p:attrName>
                                        </p:attrNameLst>
                                      </p:cBhvr>
                                      <p:to>
                                        <p:strVal val="visible"/>
                                      </p:to>
                                    </p:set>
                                    <p:anim calcmode="lin" valueType="num">
                                      <p:cBhvr additive="base">
                                        <p:cTn id="13" dur="500" fill="hold"/>
                                        <p:tgtEl>
                                          <p:spTgt spid="2867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86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8675">
                                            <p:txEl>
                                              <p:pRg st="1" end="1"/>
                                            </p:txEl>
                                          </p:spTgt>
                                        </p:tgtEl>
                                        <p:attrNameLst>
                                          <p:attrName>style.visibility</p:attrName>
                                        </p:attrNameLst>
                                      </p:cBhvr>
                                      <p:to>
                                        <p:strVal val="visible"/>
                                      </p:to>
                                    </p:set>
                                    <p:anim calcmode="lin" valueType="num">
                                      <p:cBhvr additive="base">
                                        <p:cTn id="19" dur="500" fill="hold"/>
                                        <p:tgtEl>
                                          <p:spTgt spid="2867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86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8675">
                                            <p:txEl>
                                              <p:pRg st="2" end="2"/>
                                            </p:txEl>
                                          </p:spTgt>
                                        </p:tgtEl>
                                        <p:attrNameLst>
                                          <p:attrName>style.visibility</p:attrName>
                                        </p:attrNameLst>
                                      </p:cBhvr>
                                      <p:to>
                                        <p:strVal val="visible"/>
                                      </p:to>
                                    </p:set>
                                    <p:anim calcmode="lin" valueType="num">
                                      <p:cBhvr additive="base">
                                        <p:cTn id="25" dur="500" fill="hold"/>
                                        <p:tgtEl>
                                          <p:spTgt spid="28675">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867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8675">
                                            <p:txEl>
                                              <p:pRg st="3" end="3"/>
                                            </p:txEl>
                                          </p:spTgt>
                                        </p:tgtEl>
                                        <p:attrNameLst>
                                          <p:attrName>style.visibility</p:attrName>
                                        </p:attrNameLst>
                                      </p:cBhvr>
                                      <p:to>
                                        <p:strVal val="visible"/>
                                      </p:to>
                                    </p:set>
                                    <p:anim calcmode="lin" valueType="num">
                                      <p:cBhvr additive="base">
                                        <p:cTn id="31" dur="500" fill="hold"/>
                                        <p:tgtEl>
                                          <p:spTgt spid="28675">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867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8675">
                                            <p:txEl>
                                              <p:pRg st="4" end="4"/>
                                            </p:txEl>
                                          </p:spTgt>
                                        </p:tgtEl>
                                        <p:attrNameLst>
                                          <p:attrName>style.visibility</p:attrName>
                                        </p:attrNameLst>
                                      </p:cBhvr>
                                      <p:to>
                                        <p:strVal val="visible"/>
                                      </p:to>
                                    </p:set>
                                    <p:anim calcmode="lin" valueType="num">
                                      <p:cBhvr additive="base">
                                        <p:cTn id="37" dur="500" fill="hold"/>
                                        <p:tgtEl>
                                          <p:spTgt spid="28675">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867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 الإعداد المهني للأخصائي  الاجتماعي </a:t>
            </a:r>
            <a:endParaRPr lang="ar-SA" dirty="0" smtClean="0">
              <a:solidFill>
                <a:srgbClr val="C00000"/>
              </a:solidFill>
            </a:endParaRPr>
          </a:p>
        </p:txBody>
      </p:sp>
      <p:sp>
        <p:nvSpPr>
          <p:cNvPr id="3" name="Content Placeholder 2"/>
          <p:cNvSpPr>
            <a:spLocks noGrp="1"/>
          </p:cNvSpPr>
          <p:nvPr>
            <p:ph idx="1"/>
          </p:nvPr>
        </p:nvSpPr>
        <p:spPr/>
        <p:txBody>
          <a:bodyPr/>
          <a:lstStyle/>
          <a:p>
            <a:pPr algn="just">
              <a:defRPr/>
            </a:pPr>
            <a:r>
              <a:rPr lang="ar-SA" dirty="0" smtClean="0">
                <a:solidFill>
                  <a:srgbClr val="FF0000"/>
                </a:solidFill>
              </a:rPr>
              <a:t>بالإضافة إلى ما سبق يجب إن يتحلى الأخصائي بالصفات الآتية</a:t>
            </a:r>
          </a:p>
          <a:p>
            <a:pPr algn="just">
              <a:buFont typeface="Arial" pitchFamily="34" charset="0"/>
              <a:buChar char="•"/>
              <a:defRPr/>
            </a:pPr>
            <a:r>
              <a:rPr lang="ar-SA" sz="2400" b="1" dirty="0" smtClean="0"/>
              <a:t>معرفة تامة ودراية كاملة بطرقة خدمة الجماعة , وعملياتها </a:t>
            </a:r>
          </a:p>
          <a:p>
            <a:pPr algn="just">
              <a:buFont typeface="Arial" pitchFamily="34" charset="0"/>
              <a:buChar char="•"/>
              <a:defRPr/>
            </a:pPr>
            <a:r>
              <a:rPr lang="ar-SA" sz="2400" b="1" dirty="0" smtClean="0"/>
              <a:t>مرانا وخبرة في بعض ميادين خدمة الجماعة </a:t>
            </a:r>
          </a:p>
          <a:p>
            <a:pPr algn="just">
              <a:buFont typeface="Arial" pitchFamily="34" charset="0"/>
              <a:buChar char="•"/>
              <a:defRPr/>
            </a:pPr>
            <a:r>
              <a:rPr lang="ar-SA" sz="2400" b="1" dirty="0" smtClean="0"/>
              <a:t>اهتماما كبيراً وتحمساً مبنيا على اقتناع لطريقة خدمة الجماعة </a:t>
            </a:r>
          </a:p>
          <a:p>
            <a:pPr algn="just">
              <a:buFont typeface="Arial" pitchFamily="34" charset="0"/>
              <a:buChar char="•"/>
              <a:defRPr/>
            </a:pPr>
            <a:r>
              <a:rPr lang="ar-SA" sz="2400" b="1" dirty="0" smtClean="0"/>
              <a:t>مقدرة على إقناع الآخرين بأهمية طريقة خدمة الجماعة ودورها في المجتمع </a:t>
            </a:r>
          </a:p>
          <a:p>
            <a:pPr algn="just">
              <a:buFont typeface="Arial" pitchFamily="34" charset="0"/>
              <a:buChar char="•"/>
              <a:defRPr/>
            </a:pPr>
            <a:r>
              <a:rPr lang="ar-SA" sz="2400" b="1" dirty="0" smtClean="0"/>
              <a:t>مقدرة على اكتساب مهارات ضرورية للارتقاء بخدمة الجماعة</a:t>
            </a:r>
          </a:p>
          <a:p>
            <a:pPr algn="just">
              <a:buFont typeface="Arial" pitchFamily="34" charset="0"/>
              <a:buChar char="•"/>
              <a:defRPr/>
            </a:pPr>
            <a:r>
              <a:rPr lang="ar-SA" sz="2400" b="1" dirty="0" smtClean="0"/>
              <a:t>مقدرة على تعليم الغير </a:t>
            </a:r>
          </a:p>
          <a:p>
            <a:pPr algn="just">
              <a:buFont typeface="Arial" pitchFamily="34" charset="0"/>
              <a:buChar char="•"/>
              <a:defRPr/>
            </a:pPr>
            <a:r>
              <a:rPr lang="ar-SA" sz="2400" b="1" dirty="0" smtClean="0"/>
              <a:t>مقدرة على فهم سلوك الأفراد والجماعات</a:t>
            </a:r>
          </a:p>
          <a:p>
            <a:pPr algn="just">
              <a:buFont typeface="Arial" pitchFamily="34" charset="0"/>
              <a:buChar char="•"/>
              <a:defRPr/>
            </a:pPr>
            <a:r>
              <a:rPr lang="ar-SA" sz="2400" b="1" dirty="0" smtClean="0"/>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المهارات الأساسية التي يجب أن يكتسبها أخصائي خدمة الجماعة</a:t>
            </a:r>
          </a:p>
        </p:txBody>
      </p:sp>
      <p:sp>
        <p:nvSpPr>
          <p:cNvPr id="3" name="Content Placeholder 2"/>
          <p:cNvSpPr>
            <a:spLocks noGrp="1"/>
          </p:cNvSpPr>
          <p:nvPr>
            <p:ph idx="1"/>
          </p:nvPr>
        </p:nvSpPr>
        <p:spPr>
          <a:xfrm>
            <a:off x="428625" y="1428750"/>
            <a:ext cx="8229600" cy="4533900"/>
          </a:xfrm>
        </p:spPr>
        <p:txBody>
          <a:bodyPr>
            <a:normAutofit/>
          </a:bodyPr>
          <a:lstStyle/>
          <a:p>
            <a:pPr algn="just">
              <a:defRPr/>
            </a:pPr>
            <a:r>
              <a:rPr lang="ar-SA" sz="2800" dirty="0" smtClean="0">
                <a:solidFill>
                  <a:srgbClr val="FF0000"/>
                </a:solidFill>
              </a:rPr>
              <a:t>يعرف قاموس ويبستر المهارة بأنها معرفة وخبرة ومقدرة على التنفيذ والأداء</a:t>
            </a:r>
          </a:p>
          <a:p>
            <a:pPr algn="just">
              <a:defRPr/>
            </a:pPr>
            <a:r>
              <a:rPr lang="ar-SA" sz="2800" dirty="0" smtClean="0">
                <a:solidFill>
                  <a:srgbClr val="FF0000"/>
                </a:solidFill>
              </a:rPr>
              <a:t>أو هى المقدرة على العمل في عملية مع جماعة لتحقيق هدف واضح محدد </a:t>
            </a:r>
          </a:p>
          <a:p>
            <a:pPr algn="just">
              <a:defRPr/>
            </a:pPr>
            <a:r>
              <a:rPr lang="ar-SA" sz="2800" dirty="0" smtClean="0">
                <a:solidFill>
                  <a:srgbClr val="FF0000"/>
                </a:solidFill>
              </a:rPr>
              <a:t> وتتمثل أهم المهارات اللازمة للأخصائي في خدمة الجماعة ما يلي: </a:t>
            </a:r>
          </a:p>
          <a:p>
            <a:pPr algn="just">
              <a:defRPr/>
            </a:pPr>
            <a:r>
              <a:rPr lang="ar-SA" sz="2800" dirty="0" smtClean="0">
                <a:solidFill>
                  <a:srgbClr val="FF0000"/>
                </a:solidFill>
              </a:rPr>
              <a:t>1- المهارة في استخدام وظيفة المؤسسة :</a:t>
            </a:r>
          </a:p>
          <a:p>
            <a:pPr algn="just">
              <a:defRPr/>
            </a:pPr>
            <a:r>
              <a:rPr lang="ar-SA" sz="2800" dirty="0" smtClean="0">
                <a:solidFill>
                  <a:srgbClr val="FF0000"/>
                </a:solidFill>
              </a:rPr>
              <a:t>ويجب على الأخصائي إن يكون على دراية بوظيفة المؤسسة , التي يعمل فيها وعلاقتها بالمجتمع الذي توجد فيه وتخدمه وعليه أن يستخدم تلك الوظيفة كأداة هامة لمساعدة الجماعة على النمو. </a:t>
            </a:r>
            <a:endParaRPr lang="ar-SA" sz="28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المهارات الأساسية التي يجب أن يكتسبها أخصائي خدمة الجماعة</a:t>
            </a:r>
            <a:endParaRPr lang="ar-SA" dirty="0" smtClean="0">
              <a:solidFill>
                <a:srgbClr val="C00000"/>
              </a:solidFill>
            </a:endParaRPr>
          </a:p>
        </p:txBody>
      </p:sp>
      <p:sp>
        <p:nvSpPr>
          <p:cNvPr id="3" name="Content Placeholder 2"/>
          <p:cNvSpPr>
            <a:spLocks noGrp="1"/>
          </p:cNvSpPr>
          <p:nvPr>
            <p:ph idx="1"/>
          </p:nvPr>
        </p:nvSpPr>
        <p:spPr>
          <a:xfrm>
            <a:off x="428625" y="1415960"/>
            <a:ext cx="8229600" cy="4533900"/>
          </a:xfrm>
        </p:spPr>
        <p:txBody>
          <a:bodyPr>
            <a:normAutofit fontScale="85000" lnSpcReduction="10000"/>
          </a:bodyPr>
          <a:lstStyle/>
          <a:p>
            <a:pPr algn="just">
              <a:defRPr/>
            </a:pPr>
            <a:r>
              <a:rPr lang="ar-SA" sz="3600" dirty="0" smtClean="0">
                <a:solidFill>
                  <a:srgbClr val="FF0000"/>
                </a:solidFill>
              </a:rPr>
              <a:t>1- المهارة في استخدام وظيفة المؤسسة وتشتمل تلك المهارة على العمليات الآتية : </a:t>
            </a:r>
          </a:p>
          <a:p>
            <a:pPr marL="742950" indent="-742950" algn="just">
              <a:buAutoNum type="arabic1Minus"/>
              <a:defRPr/>
            </a:pPr>
            <a:r>
              <a:rPr lang="ar-SA" sz="3600" dirty="0" smtClean="0">
                <a:solidFill>
                  <a:srgbClr val="FF0000"/>
                </a:solidFill>
              </a:rPr>
              <a:t>عملية فبول الأعضاء بالمؤسسة ويتبع الأخصائي في قبول الأعضاء كافة إجراءات القبول التي تضعها المؤسسة ويناقش العضو في نوع الخدمة التي يتوقعها من المؤسسة</a:t>
            </a:r>
          </a:p>
          <a:p>
            <a:pPr marL="742950" indent="-742950" algn="just">
              <a:buAutoNum type="arabic1Minus"/>
              <a:defRPr/>
            </a:pPr>
            <a:r>
              <a:rPr lang="ar-SA" sz="3600" dirty="0" smtClean="0">
                <a:solidFill>
                  <a:srgbClr val="FF0000"/>
                </a:solidFill>
              </a:rPr>
              <a:t>عملية ربط الجماعة بالمؤسسة ويجب إن يحول الأخصائي باستمرار عن طريق البرامج ربط الجماعة بالمؤسسة وذلك من خلال مساعدتهم على تفهم وإدراك نوع السلوك الذي لا توافق عليه المؤسسة , وبذلك يكتسب الأعضاء معرفة أكبر بالمؤسسة  </a:t>
            </a:r>
            <a:endParaRPr lang="ar-SA" sz="40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المهارات الأساسية التي يجب أن يكتسبها أخصائي خدمة الجماعة</a:t>
            </a:r>
            <a:endParaRPr lang="ar-SA" dirty="0" smtClean="0">
              <a:solidFill>
                <a:srgbClr val="C00000"/>
              </a:solidFill>
            </a:endParaRPr>
          </a:p>
        </p:txBody>
      </p:sp>
      <p:sp>
        <p:nvSpPr>
          <p:cNvPr id="3" name="Content Placeholder 2"/>
          <p:cNvSpPr>
            <a:spLocks noGrp="1"/>
          </p:cNvSpPr>
          <p:nvPr>
            <p:ph idx="1"/>
          </p:nvPr>
        </p:nvSpPr>
        <p:spPr>
          <a:xfrm>
            <a:off x="428625" y="1395059"/>
            <a:ext cx="8229600" cy="4533900"/>
          </a:xfrm>
        </p:spPr>
        <p:txBody>
          <a:bodyPr>
            <a:normAutofit/>
          </a:bodyPr>
          <a:lstStyle/>
          <a:p>
            <a:pPr algn="just">
              <a:defRPr/>
            </a:pPr>
            <a:r>
              <a:rPr lang="ar-SA" sz="2800" dirty="0" smtClean="0"/>
              <a:t> </a:t>
            </a:r>
            <a:r>
              <a:rPr lang="ar-SA" sz="2800" b="1" dirty="0" smtClean="0">
                <a:solidFill>
                  <a:srgbClr val="FF0000"/>
                </a:solidFill>
              </a:rPr>
              <a:t>ج- عملية مساعدة العضو عن طريق الجماعة </a:t>
            </a:r>
          </a:p>
          <a:p>
            <a:pPr algn="just">
              <a:defRPr/>
            </a:pPr>
            <a:r>
              <a:rPr lang="ar-SA" sz="2800" b="1" dirty="0" smtClean="0">
                <a:solidFill>
                  <a:srgbClr val="FF0000"/>
                </a:solidFill>
              </a:rPr>
              <a:t>تتضمن وظيفة مؤسسات  خدمة الجماعة مساعدة الأعضاء قي جماعات ولذلك فعلى الأخصائي إن يحقق تلك الوظيفة باتصالاته المستمرة بأعضاء الجماعة خارج اجتماعات الجماعة </a:t>
            </a:r>
          </a:p>
          <a:p>
            <a:pPr algn="just">
              <a:defRPr/>
            </a:pPr>
            <a:r>
              <a:rPr lang="ar-SA" sz="2800" b="1" dirty="0" smtClean="0">
                <a:solidFill>
                  <a:srgbClr val="FF0000"/>
                </a:solidFill>
              </a:rPr>
              <a:t>د- عملية التحويل </a:t>
            </a:r>
          </a:p>
          <a:p>
            <a:pPr algn="just">
              <a:defRPr/>
            </a:pPr>
            <a:r>
              <a:rPr lang="ar-SA" sz="2800" b="1" dirty="0" smtClean="0">
                <a:solidFill>
                  <a:srgbClr val="FF0000"/>
                </a:solidFill>
              </a:rPr>
              <a:t>كثيرا مايصادف الأخصائي عضوا يعاني من مشكلة لا يدخل علاجها ضمن وظيفة المؤسسة , ولا يعني ذلك التخلي عن العميل بل عليه إن يساعده على الالتحاق بمؤسسة أخرى تستطيع مساعدته </a:t>
            </a:r>
            <a:endParaRPr lang="ar-SA" sz="2800" dirty="0" smtClean="0"/>
          </a:p>
          <a:p>
            <a:pPr>
              <a:defRPr/>
            </a:pPr>
            <a:endParaRPr lang="ar-SA" sz="54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المهارات الأساسية التي يجب أن يكتسبها أخصائي خدمة الجماعة</a:t>
            </a:r>
            <a:endParaRPr lang="ar-SA" dirty="0" smtClean="0">
              <a:solidFill>
                <a:srgbClr val="C00000"/>
              </a:solidFill>
            </a:endParaRPr>
          </a:p>
        </p:txBody>
      </p:sp>
      <p:sp>
        <p:nvSpPr>
          <p:cNvPr id="3" name="Content Placeholder 2"/>
          <p:cNvSpPr>
            <a:spLocks noGrp="1"/>
          </p:cNvSpPr>
          <p:nvPr>
            <p:ph idx="1"/>
          </p:nvPr>
        </p:nvSpPr>
        <p:spPr>
          <a:xfrm>
            <a:off x="428625" y="1466868"/>
            <a:ext cx="8229600" cy="4533900"/>
          </a:xfrm>
        </p:spPr>
        <p:txBody>
          <a:bodyPr/>
          <a:lstStyle/>
          <a:p>
            <a:pPr>
              <a:defRPr/>
            </a:pPr>
            <a:r>
              <a:rPr lang="ar-SA" sz="2800" b="1" dirty="0" smtClean="0">
                <a:solidFill>
                  <a:srgbClr val="FF0000"/>
                </a:solidFill>
              </a:rPr>
              <a:t>2- المهارة في الاتصال بالمشاعر </a:t>
            </a:r>
          </a:p>
          <a:p>
            <a:pPr>
              <a:defRPr/>
            </a:pPr>
            <a:r>
              <a:rPr lang="ar-SA" sz="2800" b="1" dirty="0" smtClean="0">
                <a:solidFill>
                  <a:srgbClr val="FF0000"/>
                </a:solidFill>
              </a:rPr>
              <a:t>وتتضمن هذه المهارة </a:t>
            </a:r>
          </a:p>
          <a:p>
            <a:pPr marL="514350" indent="-514350">
              <a:buAutoNum type="arabic1Minus"/>
              <a:defRPr/>
            </a:pPr>
            <a:r>
              <a:rPr lang="ar-SA" sz="2800" b="1" dirty="0" smtClean="0">
                <a:solidFill>
                  <a:srgbClr val="FF0000"/>
                </a:solidFill>
              </a:rPr>
              <a:t>مشاعر الأخصائي  وتتضمن ناحيتين احدهما تلقائية والأخرى موجهة . فالمشاعر التلقائية للأخصائي تتبع منه كشخص وهى تتضمن جانبين احدهما سلبي والأخر ايجابي فالمشاعر الايجابية مثل الثقة في النفس والحب , إما المشاعر السلبية مثل التخوف والكراهية والتحيز </a:t>
            </a:r>
          </a:p>
          <a:p>
            <a:pPr marL="514350" indent="-514350">
              <a:buAutoNum type="arabic1Minus"/>
              <a:defRPr/>
            </a:pPr>
            <a:r>
              <a:rPr lang="ar-SA" sz="2800" b="1" dirty="0" smtClean="0">
                <a:solidFill>
                  <a:srgbClr val="FF0000"/>
                </a:solidFill>
              </a:rPr>
              <a:t>لذلك كان يجب علي الأخصائي كشخص مهني إن يوجه ويضبط مشاعره حتى يسيطر علي ذلك الجانب السلبي، فمشاعر الأخصائي نحو العضو والجماعة يجب إن تكون مشاعر حب وتقبل .</a:t>
            </a:r>
            <a:endParaRPr lang="ar-SA"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المهارات الأساسية التي يجب أن يكتسبها أخصائي خدمة الجماعة</a:t>
            </a:r>
            <a:endParaRPr lang="ar-SA" dirty="0" smtClean="0">
              <a:solidFill>
                <a:srgbClr val="C00000"/>
              </a:solidFill>
            </a:endParaRPr>
          </a:p>
        </p:txBody>
      </p:sp>
      <p:sp>
        <p:nvSpPr>
          <p:cNvPr id="3" name="Content Placeholder 2"/>
          <p:cNvSpPr>
            <a:spLocks noGrp="1"/>
          </p:cNvSpPr>
          <p:nvPr>
            <p:ph idx="1"/>
          </p:nvPr>
        </p:nvSpPr>
        <p:spPr>
          <a:xfrm>
            <a:off x="571472" y="1428736"/>
            <a:ext cx="8229600" cy="4525963"/>
          </a:xfrm>
        </p:spPr>
        <p:txBody>
          <a:bodyPr>
            <a:normAutofit/>
          </a:bodyPr>
          <a:lstStyle/>
          <a:p>
            <a:pPr>
              <a:defRPr/>
            </a:pPr>
            <a:r>
              <a:rPr lang="ar-SA" dirty="0" smtClean="0"/>
              <a:t> مشاعر أعضاء الجماعة</a:t>
            </a:r>
          </a:p>
          <a:p>
            <a:pPr>
              <a:defRPr/>
            </a:pPr>
            <a:r>
              <a:rPr lang="ar-SA" dirty="0" smtClean="0"/>
              <a:t>إن مشاعر عضو الجماعة تشتمل أيضا علي جانبين احدهما ايجابي والأخر سلبي ، والمشاعر الايجابية مثل تقبل الأعضاء و الجماعة ، تقبل الأخصائي و المؤسسة ، أما المشاعر السلبية فمثل كراهية عضو في الجماعة أو الجماعة أو العداء الموجه للأخصائي.</a:t>
            </a:r>
          </a:p>
          <a:p>
            <a:pPr>
              <a:defRPr/>
            </a:pPr>
            <a:r>
              <a:rPr lang="ar-SA" dirty="0" smtClean="0"/>
              <a:t>وواجب الأخصائي هو مساعدة العضو أن يتفهم ويتقبل تلك المشاعر بعد تفهمها.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المهارات الأساسية التي يجب أن يكتسبها أخصائي خدمة الجماعة</a:t>
            </a:r>
            <a:endParaRPr lang="ar-SA" dirty="0" smtClean="0">
              <a:solidFill>
                <a:srgbClr val="C00000"/>
              </a:solidFill>
            </a:endParaRPr>
          </a:p>
        </p:txBody>
      </p:sp>
      <p:sp>
        <p:nvSpPr>
          <p:cNvPr id="3" name="Content Placeholder 2"/>
          <p:cNvSpPr>
            <a:spLocks noGrp="1"/>
          </p:cNvSpPr>
          <p:nvPr>
            <p:ph idx="1"/>
          </p:nvPr>
        </p:nvSpPr>
        <p:spPr>
          <a:xfrm>
            <a:off x="457200" y="1428750"/>
            <a:ext cx="8229600" cy="4533900"/>
          </a:xfrm>
        </p:spPr>
        <p:txBody>
          <a:bodyPr>
            <a:normAutofit lnSpcReduction="10000"/>
          </a:bodyPr>
          <a:lstStyle/>
          <a:p>
            <a:pPr>
              <a:defRPr/>
            </a:pPr>
            <a:r>
              <a:rPr lang="ar-SA" dirty="0" smtClean="0"/>
              <a:t>مشاعر الجماعة </a:t>
            </a:r>
          </a:p>
          <a:p>
            <a:pPr>
              <a:defRPr/>
            </a:pPr>
            <a:r>
              <a:rPr lang="ar-SA" dirty="0" smtClean="0"/>
              <a:t>أن الجماعة لا تتكون من مجموعة من الأعضاء وإن لها خصائصها المنفصلة عن خصائص الأعضاء كأفراد ، كما إن لها ذاتها وكيانها وعلي ذلك فلا يمكن البتة اعتبار مشاعر الجماعة كمجموع حسابي لمشاعر الأعضاء. </a:t>
            </a:r>
          </a:p>
          <a:p>
            <a:pPr>
              <a:defRPr/>
            </a:pPr>
            <a:r>
              <a:rPr lang="ar-SA" dirty="0" smtClean="0"/>
              <a:t> وعلى الأخصائي إن يحاول إن يتفهم مشاعر الجماعة ويدرس دوافعها ويحاول إن يتعامل معها بطريقة موضوعية فيتقبل مشاعر الجماعة ودوافعها , ويحاول إن يتعامل معها بطريقة موضوعية </a:t>
            </a:r>
          </a:p>
          <a:p>
            <a:pPr>
              <a:buFontTx/>
              <a:buChar char="-"/>
              <a:defRPr/>
            </a:pPr>
            <a:endParaRPr lang="ar-SA" dirty="0" smtClean="0"/>
          </a:p>
          <a:p>
            <a:pPr>
              <a:defRPr/>
            </a:pPr>
            <a:endParaRPr lang="ar-SA"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المهارات الأساسية التي يجب أن يكتسبها أخصائي خدمة الجماعة</a:t>
            </a:r>
            <a:endParaRPr lang="ar-SA" dirty="0" smtClean="0">
              <a:solidFill>
                <a:srgbClr val="C00000"/>
              </a:solidFill>
            </a:endParaRPr>
          </a:p>
        </p:txBody>
      </p:sp>
      <p:sp>
        <p:nvSpPr>
          <p:cNvPr id="3" name="Content Placeholder 2"/>
          <p:cNvSpPr>
            <a:spLocks noGrp="1"/>
          </p:cNvSpPr>
          <p:nvPr>
            <p:ph idx="1"/>
          </p:nvPr>
        </p:nvSpPr>
        <p:spPr>
          <a:xfrm>
            <a:off x="457200" y="1428750"/>
            <a:ext cx="8229600" cy="4533900"/>
          </a:xfrm>
        </p:spPr>
        <p:txBody>
          <a:bodyPr/>
          <a:lstStyle/>
          <a:p>
            <a:pPr>
              <a:defRPr/>
            </a:pPr>
            <a:r>
              <a:rPr lang="ar-SA" dirty="0" smtClean="0"/>
              <a:t> </a:t>
            </a:r>
            <a:r>
              <a:rPr lang="ar-SA" sz="2800" dirty="0" smtClean="0"/>
              <a:t>3- المهارة في استخدام واقع الزمن الحاضر </a:t>
            </a:r>
          </a:p>
          <a:p>
            <a:pPr>
              <a:defRPr/>
            </a:pPr>
            <a:r>
              <a:rPr lang="ar-SA" sz="2800" dirty="0" smtClean="0">
                <a:cs typeface="Arial" charset="0"/>
              </a:rPr>
              <a:t>يعتبر الزمن الحاضر هو البعد الزمني الرئيسي الذي يساعد فيه الأخصائي الجماعة وأعضائها لتحقيق إغراضها</a:t>
            </a:r>
            <a:r>
              <a:rPr lang="ar-SA" sz="2800" dirty="0" smtClean="0"/>
              <a:t>, فالحاضر هو مكان التقاء الماضي بالمستقبل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115888"/>
            <a:ext cx="7772400" cy="1039812"/>
          </a:xfrm>
        </p:spPr>
        <p:txBody>
          <a:bodyPr/>
          <a:lstStyle/>
          <a:p>
            <a:pPr>
              <a:defRPr/>
            </a:pPr>
            <a:r>
              <a:rPr lang="ar-SA" sz="3600" b="1" dirty="0" smtClean="0"/>
              <a:t>المهارات الأساسية التي يجب أن يكتسبها أخصائي خدمة الجماعة</a:t>
            </a:r>
            <a:endParaRPr lang="en-US" sz="3600" dirty="0" smtClean="0">
              <a:solidFill>
                <a:srgbClr val="C00000"/>
              </a:solidFill>
            </a:endParaRPr>
          </a:p>
        </p:txBody>
      </p:sp>
      <p:sp>
        <p:nvSpPr>
          <p:cNvPr id="32771" name="Rectangle 3"/>
          <p:cNvSpPr>
            <a:spLocks noGrp="1" noChangeArrowheads="1"/>
          </p:cNvSpPr>
          <p:nvPr>
            <p:ph idx="1"/>
          </p:nvPr>
        </p:nvSpPr>
        <p:spPr>
          <a:xfrm>
            <a:off x="228600" y="1393494"/>
            <a:ext cx="8610600" cy="4884762"/>
          </a:xfrm>
        </p:spPr>
        <p:txBody>
          <a:bodyPr>
            <a:normAutofit fontScale="77500" lnSpcReduction="20000"/>
          </a:bodyPr>
          <a:lstStyle/>
          <a:p>
            <a:pPr>
              <a:defRPr/>
            </a:pPr>
            <a:r>
              <a:rPr lang="ar-SA" sz="4000" dirty="0" smtClean="0"/>
              <a:t>4- المهارة في استثارة واستخدام علاقات الجماعة </a:t>
            </a:r>
          </a:p>
          <a:p>
            <a:pPr>
              <a:defRPr/>
            </a:pPr>
            <a:r>
              <a:rPr lang="ar-SA" sz="4000" dirty="0" smtClean="0"/>
              <a:t> - يستخدم الأخصائي تلك المهارة لمساعدة الجماعة على النمو الاجتماعي وتتضمن تلك المهارة ما يلي :</a:t>
            </a:r>
          </a:p>
          <a:p>
            <a:pPr marL="514350" indent="-514350">
              <a:buAutoNum type="arabic1Minus"/>
              <a:defRPr/>
            </a:pPr>
            <a:r>
              <a:rPr lang="ar-SA" sz="4000" dirty="0" smtClean="0"/>
              <a:t>علاقة الجماعة كبؤرة اهتمام لعملية خدمة الجماعة </a:t>
            </a:r>
          </a:p>
          <a:p>
            <a:pPr marL="514350" indent="-514350">
              <a:defRPr/>
            </a:pPr>
            <a:r>
              <a:rPr lang="ar-SA" sz="4000" dirty="0" smtClean="0"/>
              <a:t> يعمل أخصائي خدمة الجماعة على مساعدة كل عضو في الجماعة على إقامة علاقات اجتماعية مع سائر أعضاء الجماعة حتى يحتل مركزا في الجماعة يتفق مع قدراته وإمكانياته,ويجب إن يدرك الأخصائي إن العلاقات المتبادلة بين أعضاء الجماعة تلقائية أنه لا يتسبب في حدوثها بل عليه دراستها كظاهرة .وفهمها واستخدامها حتى يحقق للجماعة والأعضاء النمو المنشود</a:t>
            </a:r>
          </a:p>
          <a:p>
            <a:pPr>
              <a:defRPr/>
            </a:pPr>
            <a:endParaRPr lang="ar-SA" sz="4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500" fill="hold"/>
                                        <p:tgtEl>
                                          <p:spTgt spid="32770"/>
                                        </p:tgtEl>
                                        <p:attrNameLst>
                                          <p:attrName>ppt_x</p:attrName>
                                        </p:attrNameLst>
                                      </p:cBhvr>
                                      <p:tavLst>
                                        <p:tav tm="0">
                                          <p:val>
                                            <p:strVal val="0-#ppt_w/2"/>
                                          </p:val>
                                        </p:tav>
                                        <p:tav tm="100000">
                                          <p:val>
                                            <p:strVal val="#ppt_x"/>
                                          </p:val>
                                        </p:tav>
                                      </p:tavLst>
                                    </p:anim>
                                    <p:anim calcmode="lin" valueType="num">
                                      <p:cBhvr additive="base">
                                        <p:cTn id="8" dur="500" fill="hold"/>
                                        <p:tgtEl>
                                          <p:spTgt spid="327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771">
                                            <p:txEl>
                                              <p:pRg st="0" end="0"/>
                                            </p:txEl>
                                          </p:spTgt>
                                        </p:tgtEl>
                                        <p:attrNameLst>
                                          <p:attrName>style.visibility</p:attrName>
                                        </p:attrNameLst>
                                      </p:cBhvr>
                                      <p:to>
                                        <p:strVal val="visible"/>
                                      </p:to>
                                    </p:set>
                                    <p:anim calcmode="lin" valueType="num">
                                      <p:cBhvr additive="base">
                                        <p:cTn id="13" dur="500" fill="hold"/>
                                        <p:tgtEl>
                                          <p:spTgt spid="3277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27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2771">
                                            <p:txEl>
                                              <p:pRg st="1" end="1"/>
                                            </p:txEl>
                                          </p:spTgt>
                                        </p:tgtEl>
                                        <p:attrNameLst>
                                          <p:attrName>style.visibility</p:attrName>
                                        </p:attrNameLst>
                                      </p:cBhvr>
                                      <p:to>
                                        <p:strVal val="visible"/>
                                      </p:to>
                                    </p:set>
                                    <p:anim calcmode="lin" valueType="num">
                                      <p:cBhvr additive="base">
                                        <p:cTn id="19" dur="500" fill="hold"/>
                                        <p:tgtEl>
                                          <p:spTgt spid="3277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27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2771">
                                            <p:txEl>
                                              <p:pRg st="2" end="2"/>
                                            </p:txEl>
                                          </p:spTgt>
                                        </p:tgtEl>
                                        <p:attrNameLst>
                                          <p:attrName>style.visibility</p:attrName>
                                        </p:attrNameLst>
                                      </p:cBhvr>
                                      <p:to>
                                        <p:strVal val="visible"/>
                                      </p:to>
                                    </p:set>
                                    <p:anim calcmode="lin" valueType="num">
                                      <p:cBhvr additive="base">
                                        <p:cTn id="25" dur="500" fill="hold"/>
                                        <p:tgtEl>
                                          <p:spTgt spid="3277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27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2771">
                                            <p:txEl>
                                              <p:pRg st="3" end="3"/>
                                            </p:txEl>
                                          </p:spTgt>
                                        </p:tgtEl>
                                        <p:attrNameLst>
                                          <p:attrName>style.visibility</p:attrName>
                                        </p:attrNameLst>
                                      </p:cBhvr>
                                      <p:to>
                                        <p:strVal val="visible"/>
                                      </p:to>
                                    </p:set>
                                    <p:anim calcmode="lin" valueType="num">
                                      <p:cBhvr additive="base">
                                        <p:cTn id="31" dur="500" fill="hold"/>
                                        <p:tgtEl>
                                          <p:spTgt spid="32771">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277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P spid="32771" grpId="0" build="p" bldLvl="2"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المهارات الأساسية التي يجب أن يكتسبها أخصائي خدمة الجماعة</a:t>
            </a:r>
            <a:endParaRPr lang="ar-SA" dirty="0" smtClean="0">
              <a:solidFill>
                <a:srgbClr val="C00000"/>
              </a:solidFill>
            </a:endParaRPr>
          </a:p>
        </p:txBody>
      </p:sp>
      <p:sp>
        <p:nvSpPr>
          <p:cNvPr id="3" name="Content Placeholder 2"/>
          <p:cNvSpPr>
            <a:spLocks noGrp="1"/>
          </p:cNvSpPr>
          <p:nvPr>
            <p:ph idx="1"/>
          </p:nvPr>
        </p:nvSpPr>
        <p:spPr>
          <a:xfrm>
            <a:off x="214282" y="1428736"/>
            <a:ext cx="8786874" cy="4857784"/>
          </a:xfrm>
        </p:spPr>
        <p:txBody>
          <a:bodyPr/>
          <a:lstStyle/>
          <a:p>
            <a:pPr>
              <a:lnSpc>
                <a:spcPct val="90000"/>
              </a:lnSpc>
              <a:defRPr/>
            </a:pPr>
            <a:r>
              <a:rPr lang="ar-SA" dirty="0" smtClean="0"/>
              <a:t>ب- استخدام البرامج كوسيلة لتقوية العلاقات الاجتماعية </a:t>
            </a:r>
          </a:p>
          <a:p>
            <a:pPr>
              <a:lnSpc>
                <a:spcPct val="90000"/>
              </a:lnSpc>
              <a:defRPr/>
            </a:pPr>
            <a:r>
              <a:rPr lang="ar-SA" dirty="0" smtClean="0"/>
              <a:t>تزداد العلاقات الاجتماعية بين أفراد الجماعة قوة كلما التفوا حول هدف مشترك , وعلى ذلك يستطيع الأخصائي مساعدة الجماعة على اختيار تلك البرامج التي تعمل على توحيد جهود الجماعة لتحقيق أهداف مشتركة </a:t>
            </a:r>
          </a:p>
          <a:p>
            <a:pPr>
              <a:lnSpc>
                <a:spcPct val="90000"/>
              </a:lnSpc>
              <a:defRPr/>
            </a:pPr>
            <a:r>
              <a:rPr lang="ar-SA" dirty="0" smtClean="0"/>
              <a:t>ج- ضبط النفس </a:t>
            </a:r>
          </a:p>
          <a:p>
            <a:pPr>
              <a:lnSpc>
                <a:spcPct val="90000"/>
              </a:lnSpc>
              <a:defRPr/>
            </a:pPr>
            <a:r>
              <a:rPr lang="ar-SA" dirty="0" smtClean="0"/>
              <a:t>على الأخصائي إن يحاول إن يتدخل في النشاط الجماعي إلا عند اللزوم ولا يستحسن إن يكون تدخله سافراً</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المهارات الأساسية التي يجب أن يكتسبها أخصائي خدمة الجماعة</a:t>
            </a:r>
            <a:endParaRPr lang="ar-SA" dirty="0"/>
          </a:p>
        </p:txBody>
      </p:sp>
      <p:sp>
        <p:nvSpPr>
          <p:cNvPr id="3" name="Content Placeholder 2"/>
          <p:cNvSpPr>
            <a:spLocks noGrp="1"/>
          </p:cNvSpPr>
          <p:nvPr>
            <p:ph idx="1"/>
          </p:nvPr>
        </p:nvSpPr>
        <p:spPr/>
        <p:txBody>
          <a:bodyPr/>
          <a:lstStyle/>
          <a:p>
            <a:r>
              <a:rPr lang="ar-SA" dirty="0" smtClean="0"/>
              <a:t>د- علاقات الجماعة في المواقف الحرجة </a:t>
            </a:r>
          </a:p>
          <a:p>
            <a:r>
              <a:rPr lang="ar-SA" dirty="0" smtClean="0"/>
              <a:t>في بعض الأحيان تتعرض الجماعة لبعض المواقف الحرجة التي تهدد تماسكها وتعرضها للتمزق , وفي تلك المواقف يجب إن تشعر الجماعة بان الأخصائي يقف بجانبها وبأنها يمد لها يد المساعدة , وعلى الأخصائي في تلك المواقف إن يزيد من مقدار تدخله في  التفاعل </a:t>
            </a:r>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المهارات الأساسية التي يجب أن يكتسبها أخصائي خدمة الجماعة</a:t>
            </a:r>
            <a:endParaRPr lang="ar-SA" dirty="0"/>
          </a:p>
        </p:txBody>
      </p:sp>
      <p:sp>
        <p:nvSpPr>
          <p:cNvPr id="3" name="Content Placeholder 2"/>
          <p:cNvSpPr>
            <a:spLocks noGrp="1"/>
          </p:cNvSpPr>
          <p:nvPr>
            <p:ph idx="1"/>
          </p:nvPr>
        </p:nvSpPr>
        <p:spPr/>
        <p:txBody>
          <a:bodyPr/>
          <a:lstStyle/>
          <a:p>
            <a:r>
              <a:rPr lang="ar-SA" dirty="0" smtClean="0"/>
              <a:t>5- </a:t>
            </a:r>
            <a:r>
              <a:rPr lang="ar-SA" sz="2800" dirty="0" smtClean="0"/>
              <a:t>المهارة في تكوين علاقة مهنية </a:t>
            </a:r>
          </a:p>
          <a:p>
            <a:r>
              <a:rPr lang="ar-SA" sz="2800" dirty="0" smtClean="0"/>
              <a:t>والعلاقة المهنية هي تفاعل سيكولوجي بين مهني وعميل يرتكز على مبادئ وأسس المهنة ويتسم  دائماً بالثقة والموضوعية وتتمثل أسس العلاقة المهنية فيما يلي :</a:t>
            </a:r>
          </a:p>
          <a:p>
            <a:pPr>
              <a:buFont typeface="Arial" pitchFamily="34" charset="0"/>
              <a:buChar char="•"/>
            </a:pPr>
            <a:r>
              <a:rPr lang="ar-SA" sz="2400" dirty="0" smtClean="0"/>
              <a:t>الاحترام إذا أن الأخصائي يحترم عميله ويحترم مشاعره ولا يسخر منه</a:t>
            </a:r>
          </a:p>
          <a:p>
            <a:pPr>
              <a:buFont typeface="Arial" pitchFamily="34" charset="0"/>
              <a:buChar char="•"/>
            </a:pPr>
            <a:r>
              <a:rPr lang="ar-SA" sz="2400" dirty="0" smtClean="0"/>
              <a:t>التقبل فالأخصائي يجب إن يتقبل ما يصدر عن العميل </a:t>
            </a:r>
          </a:p>
          <a:p>
            <a:pPr>
              <a:buFont typeface="Arial" pitchFamily="34" charset="0"/>
              <a:buChar char="•"/>
            </a:pPr>
            <a:r>
              <a:rPr lang="ar-SA" sz="2400" dirty="0" smtClean="0"/>
              <a:t>السرية فالأخصائي يجب أن يحترم أسرار العميل </a:t>
            </a:r>
          </a:p>
          <a:p>
            <a:pPr>
              <a:buFont typeface="Arial" pitchFamily="34" charset="0"/>
              <a:buChar char="•"/>
            </a:pPr>
            <a:r>
              <a:rPr lang="ar-SA" sz="2400" dirty="0" smtClean="0"/>
              <a:t>الثقة من جانب العميل ومن جانب الأخصائي </a:t>
            </a:r>
          </a:p>
          <a:p>
            <a:pPr>
              <a:buFont typeface="Arial" pitchFamily="34" charset="0"/>
              <a:buChar char="•"/>
            </a:pPr>
            <a:r>
              <a:rPr lang="ar-SA" sz="2400" dirty="0" smtClean="0"/>
              <a:t>الموضوعية تتسمم بأنها هادفة متحررة من أي غرض أو تحيز شخصي</a:t>
            </a:r>
            <a:endParaRPr lang="ar-SA"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المهارات الأساسية التي يجب أن يكتسبها أخصائي خدمة الجماعة</a:t>
            </a:r>
            <a:endParaRPr lang="ar-SA" dirty="0"/>
          </a:p>
        </p:txBody>
      </p:sp>
      <p:sp>
        <p:nvSpPr>
          <p:cNvPr id="3" name="Content Placeholder 2"/>
          <p:cNvSpPr>
            <a:spLocks noGrp="1"/>
          </p:cNvSpPr>
          <p:nvPr>
            <p:ph idx="1"/>
          </p:nvPr>
        </p:nvSpPr>
        <p:spPr>
          <a:xfrm>
            <a:off x="214282" y="1600201"/>
            <a:ext cx="8472518" cy="4525963"/>
          </a:xfrm>
        </p:spPr>
        <p:txBody>
          <a:bodyPr/>
          <a:lstStyle/>
          <a:p>
            <a:r>
              <a:rPr lang="ar-SA" sz="2400" b="1" dirty="0" smtClean="0"/>
              <a:t>6- مهارة الأخصائي في مساعدة الأعضاء والجماعة على تنظيم وإدارة الحياة الجماعية فالتنظيم ركن أساسي من أركان نماذج الحياة الجماعية ولذلك ننظر إليه كمبدأ يلتزم به الأخصائي الاجتماعي ولكن بالإضافة إلى ذلك لابد إن تتوفر لدي الأخصائي مهارة استخدام هذا التنظيم</a:t>
            </a:r>
          </a:p>
          <a:p>
            <a:r>
              <a:rPr lang="ar-SA" sz="2400" b="1" dirty="0" smtClean="0"/>
              <a:t>7- مهارة الاتصال مع الأعضاء والجماعة </a:t>
            </a:r>
            <a:r>
              <a:rPr lang="ar-SA" sz="2400" b="1" dirty="0" err="1" smtClean="0"/>
              <a:t>و</a:t>
            </a:r>
            <a:r>
              <a:rPr lang="ar-SA" sz="2400" b="1" dirty="0" smtClean="0"/>
              <a:t> الاتصال هو نقل المعارف من طرف إلى من خلال المواقف الجماعية وله أهمية كبيرة في حياة الجماعة ولذلك يجب أن يراعي الأخصائي تحديد هدف عملية الاتصال وموضوعاته والوسيلة والأساليب  المستخدمة </a:t>
            </a:r>
          </a:p>
          <a:p>
            <a:r>
              <a:rPr lang="ar-SA" sz="2400" b="1" dirty="0" smtClean="0"/>
              <a:t>8- مهارة الحصول على البيانات وتوظيفها لمساعدة الأعضاء والجماعة فالتسجيل هو مكون أساسي في الحياة الجماعية وهو الأساس الذي تبنى عليه دراسته   </a:t>
            </a:r>
            <a:endParaRPr lang="ar-SA" sz="2400"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دور أخصائي العمل مع الجماعة :</a:t>
            </a:r>
            <a:endParaRPr lang="ar-SA" dirty="0"/>
          </a:p>
        </p:txBody>
      </p:sp>
      <p:sp>
        <p:nvSpPr>
          <p:cNvPr id="3" name="Content Placeholder 2"/>
          <p:cNvSpPr>
            <a:spLocks noGrp="1"/>
          </p:cNvSpPr>
          <p:nvPr>
            <p:ph idx="1"/>
          </p:nvPr>
        </p:nvSpPr>
        <p:spPr/>
        <p:txBody>
          <a:bodyPr/>
          <a:lstStyle/>
          <a:p>
            <a:r>
              <a:rPr lang="ar-SA" sz="2400" b="1" dirty="0" smtClean="0">
                <a:solidFill>
                  <a:srgbClr val="FF0000"/>
                </a:solidFill>
              </a:rPr>
              <a:t>وضح تريكر </a:t>
            </a:r>
            <a:r>
              <a:rPr lang="ar-SA" sz="2400" b="1" dirty="0" smtClean="0"/>
              <a:t>دور أخصائي الجماعة فيما يلي :</a:t>
            </a:r>
          </a:p>
          <a:p>
            <a:r>
              <a:rPr lang="ar-SA" sz="2400" b="1" dirty="0" smtClean="0"/>
              <a:t>1- مساعدة الجماعة في وضع الأهداف </a:t>
            </a:r>
          </a:p>
          <a:p>
            <a:r>
              <a:rPr lang="ar-SA" sz="2400" b="1" dirty="0" smtClean="0"/>
              <a:t>2- مساعدة الجماعة علي وضع الخطط </a:t>
            </a:r>
          </a:p>
          <a:p>
            <a:r>
              <a:rPr lang="ar-SA" sz="2400" b="1" dirty="0" smtClean="0"/>
              <a:t>3- مساعدة الجماعة في تنفيذ الخطط </a:t>
            </a:r>
          </a:p>
          <a:p>
            <a:r>
              <a:rPr lang="ar-SA" sz="2400" b="1" dirty="0" smtClean="0"/>
              <a:t>4- مساعدة الجماعة  في تنظيم نفسها </a:t>
            </a:r>
          </a:p>
          <a:p>
            <a:r>
              <a:rPr lang="ar-SA" sz="2400" b="1" dirty="0" smtClean="0"/>
              <a:t>5- مساعدة الجماعة  في اختيار قادتها </a:t>
            </a:r>
          </a:p>
          <a:p>
            <a:r>
              <a:rPr lang="ar-SA" sz="2400" b="1" dirty="0" smtClean="0"/>
              <a:t>6- مساعدة الجماعة  في اختيار البرامج </a:t>
            </a:r>
          </a:p>
          <a:p>
            <a:r>
              <a:rPr lang="ar-SA" sz="2400" b="1" dirty="0" smtClean="0"/>
              <a:t>7- مساعدة الجماعة  في التدريب علي عمليات النقد الذاتي </a:t>
            </a:r>
          </a:p>
          <a:p>
            <a:r>
              <a:rPr lang="ar-SA" sz="2400" b="1" dirty="0" smtClean="0"/>
              <a:t>8- مساعدة الجماعة  في التعرف علي الموارد والإمكانات</a:t>
            </a:r>
          </a:p>
          <a:p>
            <a:r>
              <a:rPr lang="ar-SA" sz="2400" b="1" dirty="0" smtClean="0"/>
              <a:t>9- مساعدة الجماعة  في تكوين علاقات مع الجماعات الأخرى</a:t>
            </a:r>
            <a:endParaRPr lang="ar-SA" sz="2400"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مواقف جماعية تواجه الأخصائي في عمله مع الجماعة </a:t>
            </a:r>
            <a:endParaRPr lang="ar-SA" dirty="0"/>
          </a:p>
        </p:txBody>
      </p:sp>
      <p:sp>
        <p:nvSpPr>
          <p:cNvPr id="3" name="Content Placeholder 2"/>
          <p:cNvSpPr>
            <a:spLocks noGrp="1"/>
          </p:cNvSpPr>
          <p:nvPr>
            <p:ph idx="1"/>
          </p:nvPr>
        </p:nvSpPr>
        <p:spPr>
          <a:xfrm>
            <a:off x="457200" y="1428737"/>
            <a:ext cx="8229600" cy="4697428"/>
          </a:xfrm>
        </p:spPr>
        <p:txBody>
          <a:bodyPr/>
          <a:lstStyle/>
          <a:p>
            <a:r>
              <a:rPr lang="ar-SA" sz="3600" b="1" dirty="0" smtClean="0">
                <a:solidFill>
                  <a:srgbClr val="FF0000"/>
                </a:solidFill>
              </a:rPr>
              <a:t>من المواقف التي تواجه الأخصائي في عمله مع الجماعة؛ </a:t>
            </a:r>
            <a:r>
              <a:rPr lang="ar-SA" dirty="0" smtClean="0"/>
              <a:t>مهارات وقدرات أعضاء الجماعة, والمناصب ,ووضع خطة عمل الجماعة , وظهور الجماعات الفرعية </a:t>
            </a:r>
          </a:p>
          <a:p>
            <a:r>
              <a:rPr lang="ar-SA" dirty="0" smtClean="0"/>
              <a:t>( الشلل ), وأدوار أعضاء الجماعة , وسيطرة فئة قليلة على أعمال الجماعة , والتنازع في الجماعة , </a:t>
            </a:r>
            <a:r>
              <a:rPr lang="ar-SA" dirty="0" smtClean="0">
                <a:solidFill>
                  <a:srgbClr val="FF0000"/>
                </a:solidFill>
              </a:rPr>
              <a:t>وترجع أسباب حدوث التنازع داخل الجماعة إلى</a:t>
            </a:r>
            <a:r>
              <a:rPr lang="ar-SA" dirty="0" smtClean="0"/>
              <a:t>؛ أسباب تتعلق بالفرد وعدم معالجة المشكلات الصغيرة , والتنظيم الخطأ للجماعة , وزيادة حجم الجماعة, وسوء توزيع العمل , وعدم مشاركة الجماعة في حل مشكلاتها , وعدم وضوح أغراض الجماعة</a:t>
            </a:r>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microsoft.com/office/2006/metadata/propertie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1718</TotalTime>
  <Words>1334</Words>
  <Application>Microsoft Office PowerPoint</Application>
  <PresentationFormat>عرض على الشاشة (3:4)‏</PresentationFormat>
  <Paragraphs>117</Paragraphs>
  <Slides>21</Slides>
  <Notes>1</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المحاضرة التمهيدية</vt:lpstr>
      <vt:lpstr>الشريحة 1</vt:lpstr>
      <vt:lpstr>المحاضرة الرابعة عشر </vt:lpstr>
      <vt:lpstr>عناصر المحاضرة</vt:lpstr>
      <vt:lpstr> الإعداد المهني للأخصائي  الاجتماعي </vt:lpstr>
      <vt:lpstr> الإعداد المهني للأخصائي  الاجتماعي </vt:lpstr>
      <vt:lpstr> الإعداد المهني للأخصائي  الاجتماعي </vt:lpstr>
      <vt:lpstr>المهارات الأساسية التي يجب أن يكتسبها أخصائي خدمة الجماعة</vt:lpstr>
      <vt:lpstr>المهارات الأساسية التي يجب أن يكتسبها أخصائي خدمة الجماعة</vt:lpstr>
      <vt:lpstr>المهارات الأساسية التي يجب أن يكتسبها أخصائي خدمة الجماعة</vt:lpstr>
      <vt:lpstr>المهارات الأساسية التي يجب أن يكتسبها أخصائي خدمة الجماعة</vt:lpstr>
      <vt:lpstr>المهارات الأساسية التي يجب أن يكتسبها أخصائي خدمة الجماعة</vt:lpstr>
      <vt:lpstr>المهارات الأساسية التي يجب أن يكتسبها أخصائي خدمة الجماعة</vt:lpstr>
      <vt:lpstr>المهارات الأساسية التي يجب أن يكتسبها أخصائي خدمة الجماعة</vt:lpstr>
      <vt:lpstr>المهارات الأساسية التي يجب أن يكتسبها أخصائي خدمة الجماعة</vt:lpstr>
      <vt:lpstr>المهارات الأساسية التي يجب أن يكتسبها أخصائي خدمة الجماعة</vt:lpstr>
      <vt:lpstr>المهارات الأساسية التي يجب أن يكتسبها أخصائي خدمة الجماعة</vt:lpstr>
      <vt:lpstr>المهارات الأساسية التي يجب أن يكتسبها أخصائي خدمة الجماعة</vt:lpstr>
      <vt:lpstr>المهارات الأساسية التي يجب أن يكتسبها أخصائي خدمة الجماعة</vt:lpstr>
      <vt:lpstr>دور أخصائي العمل مع الجماعة :</vt:lpstr>
      <vt:lpstr>مواقف جماعية تواجه الأخصائي في عمله مع الجماعة </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ANAS BARAKAT</cp:lastModifiedBy>
  <cp:revision>183</cp:revision>
  <dcterms:created xsi:type="dcterms:W3CDTF">1601-01-01T00:00:00Z</dcterms:created>
  <dcterms:modified xsi:type="dcterms:W3CDTF">2012-11-21T13:43:51Z</dcterms:modified>
</cp:coreProperties>
</file>