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0"/>
  </p:notesMasterIdLst>
  <p:handoutMasterIdLst>
    <p:handoutMasterId r:id="rId21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>
              <a:defRPr/>
            </a:pP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علم الاجتماع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الطبى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علم </a:t>
            </a:r>
            <a:r>
              <a:rPr lang="ar-EG" dirty="0" smtClean="0"/>
              <a:t>الاجتماع الطب</a:t>
            </a:r>
            <a:r>
              <a:rPr lang="ar-SA" dirty="0" smtClean="0"/>
              <a:t>ى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r>
              <a:rPr lang="ar-SA" sz="4400" b="1" dirty="0" smtClean="0"/>
              <a:t>مقدمة</a:t>
            </a:r>
          </a:p>
          <a:p>
            <a:pPr>
              <a:buFont typeface="Arial" pitchFamily="34" charset="0"/>
              <a:buChar char="•"/>
            </a:pPr>
            <a:r>
              <a:rPr lang="ar-SA" sz="4400" b="1" dirty="0" smtClean="0"/>
              <a:t>مفهوم علم </a:t>
            </a:r>
            <a:r>
              <a:rPr lang="ar-EG" sz="4400" b="1" dirty="0" smtClean="0"/>
              <a:t>الاجتماع الطب</a:t>
            </a:r>
            <a:r>
              <a:rPr lang="ar-SA" sz="4400" b="1" dirty="0" smtClean="0"/>
              <a:t>ى</a:t>
            </a:r>
          </a:p>
          <a:p>
            <a:pPr>
              <a:buFont typeface="Arial" pitchFamily="34" charset="0"/>
              <a:buChar char="•"/>
            </a:pPr>
            <a:r>
              <a:rPr lang="ar-SA" sz="4400" b="1" dirty="0" smtClean="0"/>
              <a:t>طبيعة علم </a:t>
            </a:r>
            <a:r>
              <a:rPr lang="ar-EG" sz="4400" b="1" dirty="0" smtClean="0"/>
              <a:t>الاجتماع الطب</a:t>
            </a:r>
            <a:r>
              <a:rPr lang="ar-SA" sz="4400" b="1" dirty="0" smtClean="0"/>
              <a:t>ى</a:t>
            </a:r>
          </a:p>
          <a:p>
            <a:endParaRPr lang="ar-SA" sz="4400" b="1" dirty="0" smtClean="0"/>
          </a:p>
          <a:p>
            <a:endParaRPr lang="ar-SA" sz="4400" b="1" dirty="0" smtClean="0"/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مقدمة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يعد علم الاجتماع </a:t>
            </a:r>
            <a:r>
              <a:rPr lang="ar-SA" dirty="0" err="1" smtClean="0"/>
              <a:t>الطبى</a:t>
            </a:r>
            <a:r>
              <a:rPr lang="ar-SA" dirty="0" smtClean="0"/>
              <a:t> من </a:t>
            </a:r>
            <a:r>
              <a:rPr lang="ar-SA" dirty="0" err="1" smtClean="0"/>
              <a:t>اهم</a:t>
            </a:r>
            <a:r>
              <a:rPr lang="ar-SA" dirty="0" smtClean="0"/>
              <a:t> الاختصاصات الفرعية فى علم الاجتماع نظراً </a:t>
            </a:r>
            <a:r>
              <a:rPr lang="ar-SA" dirty="0" err="1" smtClean="0"/>
              <a:t>لاهمية</a:t>
            </a:r>
            <a:r>
              <a:rPr lang="ar-SA" dirty="0" smtClean="0"/>
              <a:t> موضوعاته وما يدرسه من قضايا الصحة والمرض وعلاقتهما بالبيئة </a:t>
            </a:r>
            <a:r>
              <a:rPr lang="ar-SA" dirty="0" err="1" smtClean="0"/>
              <a:t>التى</a:t>
            </a:r>
            <a:r>
              <a:rPr lang="ar-SA" dirty="0" smtClean="0"/>
              <a:t> يعيش فيها </a:t>
            </a:r>
            <a:r>
              <a:rPr lang="ar-SA" dirty="0" err="1" smtClean="0"/>
              <a:t>الانسان</a:t>
            </a:r>
            <a:endParaRPr lang="ar-SA" dirty="0" smtClean="0"/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إن هناك صلة وثيقة بين العوامل البيولوجية والعوامل الاجتماعية والحضارية طالما إن الصحة والمرض يرجعان </a:t>
            </a:r>
            <a:r>
              <a:rPr lang="ar-SA" dirty="0" err="1" smtClean="0"/>
              <a:t>الى</a:t>
            </a:r>
            <a:r>
              <a:rPr lang="ar-SA" dirty="0" smtClean="0"/>
              <a:t> عوامل اجتماعية تتجسد فى البيئة الاجتماعية </a:t>
            </a:r>
            <a:r>
              <a:rPr lang="ar-SA" dirty="0" err="1" smtClean="0"/>
              <a:t>التى</a:t>
            </a:r>
            <a:r>
              <a:rPr lang="ar-SA" dirty="0" smtClean="0"/>
              <a:t> يعيش فيها </a:t>
            </a:r>
            <a:r>
              <a:rPr lang="ar-SA" dirty="0" err="1" smtClean="0"/>
              <a:t>الانسان</a:t>
            </a:r>
            <a:r>
              <a:rPr lang="ar-SA" dirty="0" smtClean="0"/>
              <a:t> والطبقة </a:t>
            </a:r>
            <a:r>
              <a:rPr lang="ar-SA" dirty="0" err="1" smtClean="0"/>
              <a:t>التى</a:t>
            </a:r>
            <a:r>
              <a:rPr lang="ar-SA" dirty="0" smtClean="0"/>
              <a:t> </a:t>
            </a:r>
            <a:r>
              <a:rPr lang="ar-SA" dirty="0" err="1" smtClean="0"/>
              <a:t>ينتمى</a:t>
            </a:r>
            <a:r>
              <a:rPr lang="ar-SA" dirty="0" smtClean="0"/>
              <a:t> </a:t>
            </a:r>
            <a:r>
              <a:rPr lang="ar-SA" dirty="0" err="1" smtClean="0"/>
              <a:t>اليها</a:t>
            </a:r>
            <a:r>
              <a:rPr lang="ar-SA" dirty="0" smtClean="0"/>
              <a:t> والصراع </a:t>
            </a:r>
            <a:r>
              <a:rPr lang="ar-SA" dirty="0" err="1" smtClean="0"/>
              <a:t>الاجتماعى</a:t>
            </a:r>
            <a:r>
              <a:rPr lang="ar-SA" dirty="0" smtClean="0"/>
              <a:t> مع </a:t>
            </a:r>
            <a:r>
              <a:rPr lang="ar-SA" dirty="0" err="1" smtClean="0"/>
              <a:t>الاخرين</a:t>
            </a:r>
            <a:r>
              <a:rPr lang="ar-SA" dirty="0" smtClean="0"/>
              <a:t>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ar-SA" b="1" dirty="0" smtClean="0"/>
              <a:t>مفهوم 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4000" dirty="0" err="1" smtClean="0"/>
              <a:t>لايختلف</a:t>
            </a:r>
            <a:r>
              <a:rPr lang="ar-SA" sz="4000" dirty="0" smtClean="0"/>
              <a:t> علم الاجتماع </a:t>
            </a:r>
            <a:r>
              <a:rPr lang="ar-SA" sz="4000" dirty="0" err="1" smtClean="0"/>
              <a:t>الطبى</a:t>
            </a:r>
            <a:r>
              <a:rPr lang="ar-SA" sz="4000" dirty="0" smtClean="0"/>
              <a:t> عن فروع علم الاجتماع </a:t>
            </a:r>
            <a:r>
              <a:rPr lang="ar-SA" sz="4000" dirty="0" err="1" smtClean="0"/>
              <a:t>الاخرى</a:t>
            </a:r>
            <a:r>
              <a:rPr lang="ar-SA" sz="4000" dirty="0" smtClean="0"/>
              <a:t> ( </a:t>
            </a:r>
            <a:r>
              <a:rPr lang="ar-SA" sz="4000" dirty="0" err="1" smtClean="0"/>
              <a:t>الاقتصادى</a:t>
            </a:r>
            <a:r>
              <a:rPr lang="ar-SA" sz="4000" dirty="0" smtClean="0"/>
              <a:t> – </a:t>
            </a:r>
            <a:r>
              <a:rPr lang="ar-SA" sz="4000" dirty="0" err="1" smtClean="0"/>
              <a:t>الصناعى</a:t>
            </a:r>
            <a:r>
              <a:rPr lang="ar-SA" sz="4000" dirty="0" smtClean="0"/>
              <a:t> </a:t>
            </a:r>
            <a:r>
              <a:rPr lang="ar-SA" sz="4000" dirty="0" err="1" smtClean="0"/>
              <a:t>الحضرى</a:t>
            </a:r>
            <a:r>
              <a:rPr lang="ar-SA" sz="4000" dirty="0" smtClean="0"/>
              <a:t> - ....)</a:t>
            </a:r>
          </a:p>
          <a:p>
            <a:pPr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4000" dirty="0" smtClean="0"/>
              <a:t>يعرف </a:t>
            </a:r>
            <a:r>
              <a:rPr lang="ar-SA" sz="4000" dirty="0" err="1" smtClean="0"/>
              <a:t>كينث</a:t>
            </a:r>
            <a:r>
              <a:rPr lang="ar-SA" sz="4000" dirty="0" smtClean="0"/>
              <a:t> علم الاجتماع </a:t>
            </a:r>
            <a:r>
              <a:rPr lang="ar-SA" sz="4000" dirty="0" err="1" smtClean="0"/>
              <a:t>الطبى</a:t>
            </a:r>
            <a:r>
              <a:rPr lang="ar-SA" sz="4000" dirty="0" smtClean="0"/>
              <a:t> هو العلم </a:t>
            </a:r>
            <a:r>
              <a:rPr lang="ar-SA" sz="4000" dirty="0" err="1" smtClean="0"/>
              <a:t>الذى</a:t>
            </a:r>
            <a:r>
              <a:rPr lang="ar-SA" sz="4000" dirty="0" smtClean="0"/>
              <a:t> يدرس الجذور الاجتماعية  للصحة والمرض </a:t>
            </a:r>
            <a:r>
              <a:rPr lang="ar-SA" sz="4000" dirty="0" err="1" smtClean="0"/>
              <a:t>واثرهما</a:t>
            </a:r>
            <a:r>
              <a:rPr lang="ar-SA" sz="4000" dirty="0" smtClean="0"/>
              <a:t> فى البناء </a:t>
            </a:r>
            <a:r>
              <a:rPr lang="ar-SA" sz="4000" dirty="0" err="1" smtClean="0"/>
              <a:t>الاجتماعى</a:t>
            </a:r>
            <a:r>
              <a:rPr lang="ar-SA" sz="4000" dirty="0" smtClean="0"/>
              <a:t>  </a:t>
            </a:r>
          </a:p>
          <a:p>
            <a:pPr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ar-SA" dirty="0" smtClean="0"/>
          </a:p>
          <a:p>
            <a:pPr algn="r" rtl="1" eaLnBrk="1" hangingPunct="1">
              <a:buClr>
                <a:schemeClr val="tx1"/>
              </a:buClr>
              <a:defRPr/>
            </a:pPr>
            <a:r>
              <a:rPr lang="ar-SA" dirty="0" smtClean="0"/>
              <a:t>   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مفهوم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3600" dirty="0" smtClean="0"/>
              <a:t>يتضح مما سبق إن هناك جذوراً اجتماعية للمرض والصحة لعل </a:t>
            </a:r>
            <a:r>
              <a:rPr lang="ar-SA" sz="3600" dirty="0" err="1" smtClean="0"/>
              <a:t>اهمها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الاجهاد</a:t>
            </a:r>
            <a:r>
              <a:rPr lang="ar-SA" sz="3600" dirty="0" smtClean="0"/>
              <a:t> </a:t>
            </a:r>
            <a:r>
              <a:rPr lang="ar-SA" sz="3600" dirty="0" err="1" smtClean="0"/>
              <a:t>اليومى</a:t>
            </a:r>
            <a:r>
              <a:rPr lang="ar-SA" sz="3600" dirty="0" smtClean="0"/>
              <a:t> </a:t>
            </a:r>
            <a:r>
              <a:rPr lang="ar-SA" sz="3600" dirty="0" err="1" smtClean="0"/>
              <a:t>الذى</a:t>
            </a:r>
            <a:r>
              <a:rPr lang="ar-SA" sz="3600" dirty="0" smtClean="0"/>
              <a:t> يتعرض له الفرد والجهل </a:t>
            </a:r>
            <a:r>
              <a:rPr lang="ar-SA" sz="3600" dirty="0" err="1" smtClean="0"/>
              <a:t>باسباب</a:t>
            </a:r>
            <a:r>
              <a:rPr lang="ar-SA" sz="3600" dirty="0" smtClean="0"/>
              <a:t> المرض وكيفية تفاديه 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3600" dirty="0" err="1" smtClean="0"/>
              <a:t>الاثار</a:t>
            </a:r>
            <a:r>
              <a:rPr lang="ar-SA" sz="3600" dirty="0" smtClean="0"/>
              <a:t> الاجتماعية والحضارية للصحة والمرض على البناء </a:t>
            </a:r>
            <a:r>
              <a:rPr lang="ar-SA" sz="3600" dirty="0" err="1" smtClean="0"/>
              <a:t>الاجتماعى</a:t>
            </a:r>
            <a:r>
              <a:rPr lang="ar-SA" sz="3600" dirty="0" smtClean="0"/>
              <a:t> والمجتمع  :</a:t>
            </a:r>
          </a:p>
          <a:p>
            <a:pPr algn="just">
              <a:defRPr/>
            </a:pPr>
            <a:r>
              <a:rPr lang="ar-SA" sz="3600" dirty="0" smtClean="0"/>
              <a:t>1- الصحة تساعد الفرد على العمل والفاعلية وهذا العمل يعود بالنفع على المجتمع</a:t>
            </a:r>
          </a:p>
          <a:p>
            <a:pPr algn="just" rtl="1"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مفهوم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ar-SA" dirty="0" smtClean="0"/>
              <a:t>2</a:t>
            </a:r>
            <a:r>
              <a:rPr lang="ar-SA" sz="4000" b="1" dirty="0" smtClean="0"/>
              <a:t>- الصحة تشجع الفرد على التفاعل مع </a:t>
            </a:r>
            <a:r>
              <a:rPr lang="ar-SA" sz="4000" b="1" dirty="0" err="1" smtClean="0"/>
              <a:t>الاخرين</a:t>
            </a:r>
            <a:r>
              <a:rPr lang="ar-SA" sz="4000" b="1" dirty="0" smtClean="0"/>
              <a:t> وتكوين العلاقات الايجابية مما يساعد على تماسك المجتمع </a:t>
            </a:r>
          </a:p>
          <a:p>
            <a:pPr algn="just">
              <a:defRPr/>
            </a:pPr>
            <a:r>
              <a:rPr lang="ar-SA" sz="4000" b="1" dirty="0" smtClean="0"/>
              <a:t>3- الصحة تمكن الدولة من تقليص نفقاتها في شراء </a:t>
            </a:r>
            <a:r>
              <a:rPr lang="ar-SA" sz="4000" b="1" dirty="0" err="1" smtClean="0"/>
              <a:t>الادوية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والاجهزة</a:t>
            </a:r>
            <a:r>
              <a:rPr lang="ar-SA" sz="4000" b="1" dirty="0" smtClean="0"/>
              <a:t> الطبية </a:t>
            </a:r>
          </a:p>
          <a:p>
            <a:pPr algn="just">
              <a:defRPr/>
            </a:pPr>
            <a:r>
              <a:rPr lang="ar-SA" sz="4000" b="1" dirty="0" smtClean="0"/>
              <a:t>4- الصحة تساعد </a:t>
            </a:r>
            <a:r>
              <a:rPr lang="ar-SA" sz="4000" b="1" dirty="0" err="1" smtClean="0"/>
              <a:t>الانسان</a:t>
            </a:r>
            <a:r>
              <a:rPr lang="ar-SA" sz="4000" b="1" dirty="0" smtClean="0"/>
              <a:t> فى تطوير </a:t>
            </a:r>
            <a:r>
              <a:rPr lang="ar-SA" sz="4000" b="1" dirty="0" err="1" smtClean="0"/>
              <a:t>امكاناته</a:t>
            </a:r>
            <a:r>
              <a:rPr lang="ar-SA" sz="4000" b="1" dirty="0" smtClean="0"/>
              <a:t> وتحقيق </a:t>
            </a:r>
            <a:r>
              <a:rPr lang="ar-SA" sz="4000" b="1" dirty="0" err="1" smtClean="0"/>
              <a:t>الاهداف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التى</a:t>
            </a:r>
            <a:r>
              <a:rPr lang="ar-SA" sz="4000" b="1" dirty="0" smtClean="0"/>
              <a:t> يصبو </a:t>
            </a:r>
            <a:r>
              <a:rPr lang="ar-SA" sz="4000" b="1" dirty="0" err="1" smtClean="0"/>
              <a:t>اليها</a:t>
            </a:r>
            <a:r>
              <a:rPr lang="ar-SA" sz="4000" dirty="0" smtClean="0"/>
              <a:t>  </a:t>
            </a:r>
          </a:p>
          <a:p>
            <a:pPr algn="just" rtl="1"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مفهوم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ar-SA" sz="4400" dirty="0" smtClean="0"/>
              <a:t>5- الصحة والحيوية والفاعلية تمكن المجتمع من زيادة </a:t>
            </a:r>
            <a:r>
              <a:rPr lang="ar-SA" sz="4400" dirty="0" err="1" smtClean="0"/>
              <a:t>افراده</a:t>
            </a:r>
            <a:r>
              <a:rPr lang="ar-SA" sz="4400" dirty="0" smtClean="0"/>
              <a:t> بالتكاثر </a:t>
            </a:r>
            <a:r>
              <a:rPr lang="ar-SA" sz="4400" dirty="0" err="1" smtClean="0"/>
              <a:t>السكانى</a:t>
            </a:r>
            <a:r>
              <a:rPr lang="ar-SA" sz="4400" dirty="0" smtClean="0"/>
              <a:t>  ولهذا التكاثر اثر </a:t>
            </a:r>
            <a:r>
              <a:rPr lang="ar-SA" sz="4400" dirty="0" err="1" smtClean="0"/>
              <a:t>ايجابى</a:t>
            </a:r>
            <a:r>
              <a:rPr lang="ar-SA" sz="4400" dirty="0" smtClean="0"/>
              <a:t> فى تنمية المجتمع وتحقيق الرفاهية </a:t>
            </a:r>
          </a:p>
          <a:p>
            <a:pPr algn="just">
              <a:defRPr/>
            </a:pPr>
            <a:r>
              <a:rPr lang="ar-SA" sz="4400" dirty="0" smtClean="0"/>
              <a:t>6-  الصحة تعنى قدرة المجتمع على الدفاع عن </a:t>
            </a:r>
            <a:r>
              <a:rPr lang="ar-SA" sz="4400" dirty="0" err="1" smtClean="0"/>
              <a:t>ارضه</a:t>
            </a:r>
            <a:r>
              <a:rPr lang="ar-SA" sz="4400" dirty="0" smtClean="0"/>
              <a:t> وسكانه ومقدساته</a:t>
            </a:r>
          </a:p>
          <a:p>
            <a:pPr algn="just">
              <a:defRPr/>
            </a:pPr>
            <a:endParaRPr lang="ar-SA" dirty="0" smtClean="0"/>
          </a:p>
          <a:p>
            <a:pPr algn="just" rtl="1">
              <a:buFont typeface="Arial" charset="0"/>
              <a:buChar char="•"/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مفهوم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ar-SA" b="1" dirty="0" smtClean="0"/>
              <a:t>سلبيات المرض </a:t>
            </a:r>
          </a:p>
          <a:p>
            <a:pPr algn="just">
              <a:defRPr/>
            </a:pPr>
            <a:r>
              <a:rPr lang="ar-SA" dirty="0" smtClean="0"/>
              <a:t>1- المرض يؤدى </a:t>
            </a:r>
            <a:r>
              <a:rPr lang="ar-SA" dirty="0" err="1" smtClean="0"/>
              <a:t>الى</a:t>
            </a:r>
            <a:r>
              <a:rPr lang="ar-SA" dirty="0" smtClean="0"/>
              <a:t> توقف </a:t>
            </a:r>
            <a:r>
              <a:rPr lang="ar-SA" dirty="0" err="1" smtClean="0"/>
              <a:t>الانسان</a:t>
            </a:r>
            <a:r>
              <a:rPr lang="ar-SA" dirty="0" smtClean="0"/>
              <a:t> عن العمل وفقدان النشاط مما يؤثر سلبا على أوضاعه المادية </a:t>
            </a:r>
          </a:p>
          <a:p>
            <a:pPr algn="just">
              <a:defRPr/>
            </a:pPr>
            <a:r>
              <a:rPr lang="ar-SA" dirty="0" smtClean="0"/>
              <a:t>2- الوفاة الناجمة عن المرض تسبب تناقص السكان وفقدان القوة العاملة  اللازمة للبناء والتنمية </a:t>
            </a:r>
          </a:p>
          <a:p>
            <a:pPr algn="just">
              <a:defRPr/>
            </a:pPr>
            <a:r>
              <a:rPr lang="ar-SA" dirty="0" smtClean="0"/>
              <a:t>3- المرض والوفاة يسببان زيادة النفقات التي تخصصها الدولة لمعالجة المرض </a:t>
            </a:r>
            <a:r>
              <a:rPr lang="ar-SA" dirty="0" err="1" smtClean="0"/>
              <a:t>والتصدى</a:t>
            </a:r>
            <a:r>
              <a:rPr lang="ar-SA" dirty="0" smtClean="0"/>
              <a:t> له </a:t>
            </a:r>
          </a:p>
          <a:p>
            <a:pPr algn="just"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مفهوم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/>
          <a:lstStyle/>
          <a:p>
            <a:pPr algn="just">
              <a:defRPr/>
            </a:pPr>
            <a:r>
              <a:rPr lang="ar-SA" sz="3600" dirty="0" smtClean="0"/>
              <a:t>4-</a:t>
            </a:r>
            <a:r>
              <a:rPr lang="ar-SA" sz="4000" dirty="0" smtClean="0"/>
              <a:t>المرض والوفاة </a:t>
            </a:r>
            <a:r>
              <a:rPr lang="ar-SA" sz="4000" dirty="0" err="1" smtClean="0"/>
              <a:t>يسببان</a:t>
            </a:r>
            <a:r>
              <a:rPr lang="ar-SA" sz="4000" dirty="0" smtClean="0"/>
              <a:t> تفكك </a:t>
            </a:r>
            <a:r>
              <a:rPr lang="ar-SA" sz="4000" dirty="0" err="1" smtClean="0"/>
              <a:t>الاسرة</a:t>
            </a:r>
            <a:r>
              <a:rPr lang="ar-SA" sz="4000" dirty="0" smtClean="0"/>
              <a:t> والجماعات التقليدية فى المجتمع مما </a:t>
            </a:r>
            <a:r>
              <a:rPr lang="ar-SA" sz="4000" dirty="0" err="1" smtClean="0"/>
              <a:t>يؤثرعلى</a:t>
            </a:r>
            <a:r>
              <a:rPr lang="ar-SA" sz="4000" dirty="0" smtClean="0"/>
              <a:t> تنمية المجتمع وتطويره   </a:t>
            </a:r>
          </a:p>
          <a:p>
            <a:pPr algn="just">
              <a:defRPr/>
            </a:pPr>
            <a:r>
              <a:rPr lang="ar-SA" sz="4000" dirty="0" smtClean="0"/>
              <a:t>5- شيوع </a:t>
            </a:r>
            <a:r>
              <a:rPr lang="ar-SA" sz="4000" dirty="0" err="1" smtClean="0"/>
              <a:t>الامراض</a:t>
            </a:r>
            <a:r>
              <a:rPr lang="ar-SA" sz="4000" dirty="0" smtClean="0"/>
              <a:t> فى المجتمع وزيادة الوفيات يعوق المجتمع عن تحقيق </a:t>
            </a:r>
            <a:r>
              <a:rPr lang="ar-SA" sz="4000" dirty="0" err="1" smtClean="0"/>
              <a:t>اهدافه</a:t>
            </a:r>
            <a:endParaRPr lang="ar-SA" sz="4000" dirty="0" smtClean="0"/>
          </a:p>
          <a:p>
            <a:pPr algn="just">
              <a:defRPr/>
            </a:pPr>
            <a:r>
              <a:rPr lang="ar-SA" sz="4000" dirty="0" smtClean="0"/>
              <a:t>6- المرض والوفاة يعوقان قدرة المجتمع على الدفاع عن </a:t>
            </a:r>
            <a:r>
              <a:rPr lang="ar-SA" sz="4000" dirty="0" err="1" smtClean="0"/>
              <a:t>ارضه</a:t>
            </a:r>
            <a:r>
              <a:rPr lang="ar-SA" sz="4000" dirty="0" smtClean="0"/>
              <a:t> وسكانه وحماية مقدساته</a:t>
            </a:r>
          </a:p>
          <a:p>
            <a:pPr>
              <a:defRPr/>
            </a:pPr>
            <a:endParaRPr lang="ar-SA" sz="4000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طبيعة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ar-SA" sz="4000" dirty="0" smtClean="0"/>
              <a:t>المقصود بطبيعة علم الاجتماع الطبي : منزلته العلمية بالنسبة للعلوم </a:t>
            </a:r>
            <a:r>
              <a:rPr lang="ar-SA" sz="4000" dirty="0" err="1" smtClean="0"/>
              <a:t>الانسانية</a:t>
            </a:r>
            <a:r>
              <a:rPr lang="ar-SA" sz="4000" dirty="0" smtClean="0"/>
              <a:t> والعلوم الطبيعية  </a:t>
            </a:r>
            <a:br>
              <a:rPr lang="ar-SA" sz="4000" dirty="0" smtClean="0"/>
            </a:br>
            <a:r>
              <a:rPr lang="ar-SA" sz="4000" dirty="0" smtClean="0"/>
              <a:t>- ظهر علم الاجتماع الطبي في العشرينات والثلاثينات من القرن العشرين </a:t>
            </a:r>
            <a:br>
              <a:rPr lang="ar-SA" sz="4000" dirty="0" smtClean="0"/>
            </a:br>
            <a:r>
              <a:rPr lang="ar-SA" sz="4000" dirty="0" smtClean="0"/>
              <a:t>-علم الاجتماع الطبي ليس علما وليس أدبا ، بل أنه علم يجمع بين العلمية </a:t>
            </a:r>
            <a:r>
              <a:rPr lang="ar-SA" sz="4000" dirty="0" err="1" smtClean="0"/>
              <a:t>والانسانية</a:t>
            </a:r>
            <a:r>
              <a:rPr lang="ar-SA" sz="4000" dirty="0" smtClean="0"/>
              <a:t> </a:t>
            </a:r>
            <a:br>
              <a:rPr lang="ar-SA" sz="4000" dirty="0" smtClean="0"/>
            </a:br>
            <a:endParaRPr lang="ar-SA" sz="4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طبيعة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b="1" dirty="0" smtClean="0"/>
              <a:t>يشترك علم الاجتماع الطبي ببعض السمات مع الموضوع العلمي الصرف ومنها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 انه علم نظري يتكون من منظومة من الفرضيات والنظريات ؛ كنظريات الطبقة الاجتماعية والمرض ونظريات طبيعة البيئة الاجتماعية ونظرية الخصائص الاجتماعية .</a:t>
            </a:r>
          </a:p>
          <a:p>
            <a:pPr>
              <a:defRPr/>
            </a:pPr>
            <a:r>
              <a:rPr lang="ar-SA" dirty="0" smtClean="0"/>
              <a:t>2- انه  تراكمي ؛ قابل للزيادة والتحول من طور </a:t>
            </a:r>
            <a:r>
              <a:rPr lang="ar-SA" dirty="0" err="1" smtClean="0"/>
              <a:t>الى</a:t>
            </a:r>
            <a:r>
              <a:rPr lang="ar-SA" dirty="0" smtClean="0"/>
              <a:t> آخر ، ولذا تعد نظرياته نسبية وليست ثابتة على مر العصور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طبيعة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3600" dirty="0" smtClean="0"/>
              <a:t>3- انه موضوع تجريبي ؛ بمعنى أنه تجرى على موضوعاته دراسات ميدانية للتأكد من صحتها</a:t>
            </a:r>
          </a:p>
          <a:p>
            <a:pPr>
              <a:defRPr/>
            </a:pPr>
            <a:r>
              <a:rPr lang="ar-SA" sz="3600" dirty="0" smtClean="0"/>
              <a:t>4- انه علم لا يهتم بالتقييم </a:t>
            </a:r>
            <a:r>
              <a:rPr lang="ar-SA" sz="3600" dirty="0" err="1" smtClean="0"/>
              <a:t>والاحكام</a:t>
            </a:r>
            <a:r>
              <a:rPr lang="ar-SA" sz="3600" dirty="0" smtClean="0"/>
              <a:t> </a:t>
            </a:r>
            <a:r>
              <a:rPr lang="ar-SA" sz="3600" dirty="0" err="1" smtClean="0"/>
              <a:t>القيمية</a:t>
            </a:r>
            <a:r>
              <a:rPr lang="ar-SA" sz="3600" dirty="0" smtClean="0"/>
              <a:t> ، بل يهتم بما هو كائن </a:t>
            </a:r>
            <a:br>
              <a:rPr lang="ar-SA" sz="3600" dirty="0" smtClean="0"/>
            </a:br>
            <a:r>
              <a:rPr lang="ar-SA" sz="3600" dirty="0" smtClean="0"/>
              <a:t>- ومن السمات التي يتسم </a:t>
            </a:r>
            <a:r>
              <a:rPr lang="ar-SA" sz="3600" dirty="0" err="1" smtClean="0"/>
              <a:t>بها</a:t>
            </a:r>
            <a:r>
              <a:rPr lang="ar-SA" sz="3600" dirty="0" smtClean="0"/>
              <a:t> علم الاجتماع الطبي انه يدرس </a:t>
            </a:r>
            <a:r>
              <a:rPr lang="ar-SA" sz="3600" dirty="0" err="1" smtClean="0"/>
              <a:t>الانسان</a:t>
            </a:r>
            <a:r>
              <a:rPr lang="ar-SA" sz="3600" dirty="0" smtClean="0"/>
              <a:t> (كوحدة بحث) ويشتق منه حقائقه </a:t>
            </a:r>
          </a:p>
          <a:p>
            <a:pPr>
              <a:buFont typeface="Arial" charset="0"/>
              <a:buChar char="•"/>
              <a:defRPr/>
            </a:pPr>
            <a:endParaRPr lang="ar-SA" sz="3600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طبيعة علم الاجتماع </a:t>
            </a:r>
            <a:r>
              <a:rPr lang="ar-SA" sz="3600" dirty="0" err="1" smtClean="0">
                <a:solidFill>
                  <a:srgbClr val="C00000"/>
                </a:solidFill>
              </a:rPr>
              <a:t>الطبى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ar-SA" dirty="0" smtClean="0"/>
              <a:t>هكذا لا يمكن اعتبار علم الاجتماع الطبي علما صرفا شبيها بالرياضيات والفيزياء لسببين هما :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كثرة الحقائق والمعلومات التي يمكن أن تدخل في الظاهرة الاجتماعية الطبية </a:t>
            </a:r>
          </a:p>
          <a:p>
            <a:pPr>
              <a:defRPr/>
            </a:pPr>
            <a:r>
              <a:rPr lang="ar-SA" dirty="0" smtClean="0"/>
              <a:t>- </a:t>
            </a:r>
            <a:r>
              <a:rPr lang="ar-SA" dirty="0" err="1" smtClean="0"/>
              <a:t>اخفاء</a:t>
            </a:r>
            <a:r>
              <a:rPr lang="ar-SA" dirty="0" smtClean="0"/>
              <a:t> </a:t>
            </a:r>
            <a:r>
              <a:rPr lang="ar-SA" dirty="0" err="1" smtClean="0"/>
              <a:t>الانسان</a:t>
            </a:r>
            <a:r>
              <a:rPr lang="ar-SA" dirty="0" smtClean="0"/>
              <a:t> الذي يدرسه علم الاجتماع الطبي الكثير من الحقائق الموجودة في منطقة الأنا السفلى ولا يكشف الموجود في العقل الباطن . </a:t>
            </a:r>
          </a:p>
          <a:p>
            <a:pPr>
              <a:lnSpc>
                <a:spcPct val="90000"/>
              </a:lnSpc>
              <a:defRPr/>
            </a:pPr>
            <a:r>
              <a:rPr lang="ar-SA" dirty="0" smtClean="0"/>
              <a:t>- وهكذا يمكن القول بأن علم الاجتماع الطبي يتسم بطبيعة تجمع ما يتميز </a:t>
            </a:r>
            <a:r>
              <a:rPr lang="ar-SA" dirty="0" err="1" smtClean="0"/>
              <a:t>به</a:t>
            </a:r>
            <a:r>
              <a:rPr lang="ar-SA" dirty="0" smtClean="0"/>
              <a:t> العلم من خواص وبين ما يتميز </a:t>
            </a:r>
            <a:r>
              <a:rPr lang="ar-SA" dirty="0" err="1" smtClean="0"/>
              <a:t>به</a:t>
            </a:r>
            <a:r>
              <a:rPr lang="ar-SA" dirty="0" smtClean="0"/>
              <a:t> الأدب</a:t>
            </a:r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1300</TotalTime>
  <Words>505</Words>
  <Application>Microsoft Office PowerPoint</Application>
  <PresentationFormat>عرض على الشاشة (3:4)‏</PresentationFormat>
  <Paragraphs>64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المحاضرة التمهيدية</vt:lpstr>
      <vt:lpstr>الشريحة 1</vt:lpstr>
      <vt:lpstr>المحاضرة الاولى</vt:lpstr>
      <vt:lpstr>عناصر المحاضرة</vt:lpstr>
      <vt:lpstr>مقدمة </vt:lpstr>
      <vt:lpstr>مفهوم علم الاجتماع الطبى</vt:lpstr>
      <vt:lpstr>مفهوم علم الاجتماع الطبى</vt:lpstr>
      <vt:lpstr>مفهوم علم الاجتماع الطبى</vt:lpstr>
      <vt:lpstr>مفهوم علم الاجتماع الطبى</vt:lpstr>
      <vt:lpstr>مفهوم علم الاجتماع الطبى</vt:lpstr>
      <vt:lpstr>مفهوم علم الاجتماع الطبى</vt:lpstr>
      <vt:lpstr>طبيعة علم الاجتماع الطبى</vt:lpstr>
      <vt:lpstr>طبيعة علم الاجتماع الطبى</vt:lpstr>
      <vt:lpstr>طبيعة علم الاجتماع الطبى</vt:lpstr>
      <vt:lpstr>طبيعة علم الاجتماع الطبى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132</cp:revision>
  <dcterms:created xsi:type="dcterms:W3CDTF">1601-01-01T00:00:00Z</dcterms:created>
  <dcterms:modified xsi:type="dcterms:W3CDTF">2012-10-14T15:13:03Z</dcterms:modified>
</cp:coreProperties>
</file>