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علم </a:t>
            </a:r>
            <a:r>
              <a:rPr lang="ar-EG" sz="2800" b="1" dirty="0" smtClean="0"/>
              <a:t>الاجتماع الطب</a:t>
            </a:r>
            <a:r>
              <a:rPr lang="ar-SA" sz="2800" b="1" dirty="0" smtClean="0"/>
              <a:t>ى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مجالات علم الاجتماع </a:t>
            </a:r>
            <a:r>
              <a:rPr lang="ar-SA" b="1" dirty="0" err="1" smtClean="0"/>
              <a:t>الطبى</a:t>
            </a:r>
            <a:r>
              <a:rPr lang="ar-SA" b="1" dirty="0" smtClean="0"/>
              <a:t> </a:t>
            </a:r>
            <a:r>
              <a:rPr lang="ar-SA" b="1" dirty="0" err="1" smtClean="0"/>
              <a:t>واهدافه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 algn="r"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مجال علم الاجتماع </a:t>
            </a:r>
            <a:r>
              <a:rPr lang="ar-SA" b="1" dirty="0" err="1" smtClean="0">
                <a:cs typeface="+mn-cs"/>
              </a:rPr>
              <a:t>الطبى</a:t>
            </a:r>
            <a:r>
              <a:rPr lang="ar-SA" b="1" dirty="0" smtClean="0">
                <a:cs typeface="+mn-cs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b="1" dirty="0" smtClean="0">
                <a:cs typeface="+mn-cs"/>
              </a:rPr>
              <a:t>أهداف </a:t>
            </a:r>
            <a:r>
              <a:rPr lang="ar-SA" b="1" dirty="0" smtClean="0"/>
              <a:t>علم </a:t>
            </a:r>
            <a:r>
              <a:rPr lang="ar-EG" b="1" dirty="0" smtClean="0"/>
              <a:t>الاجتماع الطب</a:t>
            </a:r>
            <a:r>
              <a:rPr lang="ar-SA" b="1" dirty="0" smtClean="0"/>
              <a:t>ى</a:t>
            </a:r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مجال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ar-SA" sz="3600" dirty="0" smtClean="0"/>
              <a:t>نعني بمجال أو أبعاد علم الاجتماع الطبي الموضوعات التي يدرسها العلم ويتخصص </a:t>
            </a:r>
            <a:r>
              <a:rPr lang="ar-SA" sz="3600" dirty="0" err="1" smtClean="0"/>
              <a:t>بها</a:t>
            </a:r>
            <a:r>
              <a:rPr lang="ar-SA" sz="3600" dirty="0" smtClean="0"/>
              <a:t> ، وتوجد بالكتب والمؤلفات المنهجية لعلم الاجتماع الطبي </a:t>
            </a:r>
            <a:br>
              <a:rPr lang="ar-SA" sz="3600" dirty="0" smtClean="0"/>
            </a:br>
            <a:r>
              <a:rPr lang="ar-SA" sz="3600" dirty="0" smtClean="0"/>
              <a:t>- وتتكون مناهج علم الاجتماع الطبي من المواد الدراسية والعلمية الآتية : </a:t>
            </a:r>
            <a:br>
              <a:rPr lang="ar-SA" sz="3600" dirty="0" smtClean="0"/>
            </a:br>
            <a:r>
              <a:rPr lang="ar-SA" sz="3600" dirty="0" smtClean="0"/>
              <a:t>1- مفاهيم علم الاجتماع الطبي وأهدافه ومشكلاته وأبعاده ومناهجه </a:t>
            </a:r>
            <a:br>
              <a:rPr lang="ar-SA" sz="3600" dirty="0" smtClean="0"/>
            </a:br>
            <a:endParaRPr lang="ar-SA" sz="36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مجال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2- ظهور علم الاجتماع الطبي كعلم مستقل عن علم الاجتماع والطب وعن الفروع التخصصية لعلم الاجتماع كعلم اجتماع المعرفة والسياسي والريفي .......الخ مع دراسة العوامل التي أدت </a:t>
            </a:r>
            <a:r>
              <a:rPr lang="ar-SA" sz="3600" dirty="0" err="1" smtClean="0"/>
              <a:t>الى</a:t>
            </a:r>
            <a:r>
              <a:rPr lang="ar-SA" sz="3600" dirty="0" smtClean="0"/>
              <a:t> استقلالية علم الاجتماع الطبي عن علم الاجتماع العام والطب</a:t>
            </a:r>
          </a:p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3- تاريخ علم الاجتماع الطبي وأشهر رواده ؛ </a:t>
            </a:r>
            <a:r>
              <a:rPr lang="ar-SA" sz="3600" dirty="0" err="1" smtClean="0"/>
              <a:t>كإبن</a:t>
            </a:r>
            <a:r>
              <a:rPr lang="ar-SA" sz="3600" dirty="0" smtClean="0"/>
              <a:t> رشد وأميل دور </a:t>
            </a:r>
            <a:r>
              <a:rPr lang="ar-SA" sz="3600" dirty="0" err="1" smtClean="0"/>
              <a:t>كايم</a:t>
            </a:r>
            <a:r>
              <a:rPr lang="ar-SA" sz="3600" dirty="0" smtClean="0"/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مجال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ar-SA" dirty="0" smtClean="0"/>
              <a:t>4</a:t>
            </a:r>
            <a:r>
              <a:rPr lang="ar-SA" sz="3600" dirty="0" smtClean="0"/>
              <a:t>- علاقة علم الاجتماع الطبي بعلم الاجتماع وبعلم الطب</a:t>
            </a:r>
          </a:p>
          <a:p>
            <a:pPr algn="just">
              <a:defRPr/>
            </a:pPr>
            <a:r>
              <a:rPr lang="ar-SA" sz="3600" dirty="0" smtClean="0"/>
              <a:t>5- التحليل الوظيفي البنيوي للمؤسسة الطبية كالمستشفى مثلا</a:t>
            </a:r>
          </a:p>
          <a:p>
            <a:pPr algn="just">
              <a:defRPr/>
            </a:pPr>
            <a:r>
              <a:rPr lang="ar-SA" sz="3600" dirty="0" smtClean="0"/>
              <a:t>6- العيادة الاجتماعية : طبيعتها ووظائفها وأهدافها ومشكلاتها</a:t>
            </a:r>
          </a:p>
          <a:p>
            <a:pPr algn="just">
              <a:defRPr/>
            </a:pPr>
            <a:r>
              <a:rPr lang="ar-SA" sz="3600" dirty="0" smtClean="0"/>
              <a:t>7- العلاقة </a:t>
            </a:r>
            <a:r>
              <a:rPr lang="ar-SA" sz="3600" dirty="0" err="1" smtClean="0"/>
              <a:t>الانسانية</a:t>
            </a:r>
            <a:r>
              <a:rPr lang="ar-SA" sz="3600" dirty="0" smtClean="0"/>
              <a:t> بين الممرضة والمريض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مجال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dirty="0" smtClean="0"/>
              <a:t>8- العلاقة </a:t>
            </a:r>
            <a:r>
              <a:rPr lang="ar-SA" dirty="0" err="1" smtClean="0"/>
              <a:t>الانسانية</a:t>
            </a:r>
            <a:r>
              <a:rPr lang="ar-SA" dirty="0" smtClean="0"/>
              <a:t> بين الطبيب والمريض </a:t>
            </a:r>
          </a:p>
          <a:p>
            <a:pPr>
              <a:defRPr/>
            </a:pPr>
            <a:r>
              <a:rPr lang="ar-SA" dirty="0" smtClean="0"/>
              <a:t>9- العوامل الاجتماعية المؤثرة في الصحة وطول العمر</a:t>
            </a:r>
          </a:p>
          <a:p>
            <a:pPr>
              <a:defRPr/>
            </a:pPr>
            <a:r>
              <a:rPr lang="ar-SA" dirty="0" smtClean="0"/>
              <a:t>10- العوامل الاجتماعية المؤثرة في المرض والوفاة</a:t>
            </a:r>
          </a:p>
          <a:p>
            <a:pPr>
              <a:defRPr/>
            </a:pPr>
            <a:r>
              <a:rPr lang="ar-SA" dirty="0" smtClean="0"/>
              <a:t>11- الأمراض الاجتماعية الشائعة : أسبابها ونتائجها </a:t>
            </a:r>
          </a:p>
          <a:p>
            <a:pPr>
              <a:defRPr/>
            </a:pPr>
            <a:r>
              <a:rPr lang="ar-SA" dirty="0" smtClean="0"/>
              <a:t>12- الأمراض النفسية والعقلية والعصبية </a:t>
            </a:r>
          </a:p>
          <a:p>
            <a:pPr>
              <a:defRPr/>
            </a:pPr>
            <a:r>
              <a:rPr lang="ar-SA" dirty="0" smtClean="0"/>
              <a:t>13 - طب المجتمع وطب الأسرة مع إشارة </a:t>
            </a:r>
            <a:r>
              <a:rPr lang="ar-SA" dirty="0" err="1" smtClean="0"/>
              <a:t>الى</a:t>
            </a:r>
            <a:r>
              <a:rPr lang="ar-SA" dirty="0" smtClean="0"/>
              <a:t> أمراض المجتمع والأسرة وكيفية معالجتها</a:t>
            </a:r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  <a:defRPr/>
            </a:pPr>
            <a:r>
              <a:rPr lang="ar-SA" sz="3900" dirty="0" smtClean="0"/>
              <a:t>لعلم الاجتماع الطبي نوعين من الأهداف هما : الأهداف العملية </a:t>
            </a:r>
            <a:r>
              <a:rPr lang="ar-SA" sz="3900" dirty="0" err="1" smtClean="0"/>
              <a:t>والبراجماتية</a:t>
            </a:r>
            <a:r>
              <a:rPr lang="ar-SA" sz="3900" dirty="0" smtClean="0"/>
              <a:t> ، والأهداف العلمية والمنهجية</a:t>
            </a:r>
          </a:p>
          <a:p>
            <a:pPr>
              <a:defRPr/>
            </a:pPr>
            <a:r>
              <a:rPr lang="ar-SA" sz="3900" dirty="0" smtClean="0"/>
              <a:t>- وتتجسد الأهداف العملية </a:t>
            </a:r>
            <a:r>
              <a:rPr lang="ar-SA" sz="3900" dirty="0" err="1" smtClean="0"/>
              <a:t>والبراجماتية</a:t>
            </a:r>
            <a:r>
              <a:rPr lang="ar-SA" sz="3900" dirty="0" smtClean="0"/>
              <a:t> في  النقاط الآتية </a:t>
            </a:r>
            <a:br>
              <a:rPr lang="ar-SA" sz="3900" dirty="0" smtClean="0"/>
            </a:br>
            <a:r>
              <a:rPr lang="ar-SA" sz="3900" dirty="0" smtClean="0"/>
              <a:t>1- دراسة وفحص الأسس الاجتماعية </a:t>
            </a:r>
            <a:r>
              <a:rPr lang="ar-SA" sz="3900" dirty="0" err="1" smtClean="0"/>
              <a:t>والانسانية</a:t>
            </a:r>
            <a:r>
              <a:rPr lang="ar-SA" sz="3900" dirty="0" smtClean="0"/>
              <a:t> للنشاط الطبي كالفحص والتشخيص </a:t>
            </a:r>
            <a:br>
              <a:rPr lang="ar-SA" sz="3900" dirty="0" smtClean="0"/>
            </a:br>
            <a:r>
              <a:rPr lang="ar-SA" sz="3900" dirty="0" smtClean="0"/>
              <a:t>2- تحديد الأمراض الاجتماعية وتمييزها عن الأمراض الجسمية والأمراض النفسية والعصبية</a:t>
            </a:r>
          </a:p>
          <a:p>
            <a:pPr algn="just" rtl="1">
              <a:buFont typeface="Arial" charset="0"/>
              <a:buChar char="•"/>
              <a:defRPr/>
            </a:pPr>
            <a:endParaRPr lang="ar-SA" dirty="0" smtClean="0"/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ar-SA" sz="5100" dirty="0" smtClean="0"/>
              <a:t>3-</a:t>
            </a:r>
            <a:r>
              <a:rPr lang="ar-SA" dirty="0" smtClean="0"/>
              <a:t> </a:t>
            </a:r>
            <a:r>
              <a:rPr lang="ar-SA" sz="5400" dirty="0" smtClean="0"/>
              <a:t>دراسة البيئة الاجتماعية ودورها في ظهور الأمراض الاجتماعية والنفسية </a:t>
            </a:r>
          </a:p>
          <a:p>
            <a:pPr>
              <a:defRPr/>
            </a:pPr>
            <a:r>
              <a:rPr lang="ar-SA" sz="5400" dirty="0" smtClean="0"/>
              <a:t>4- التعرف على أثر </a:t>
            </a:r>
            <a:r>
              <a:rPr lang="ar-SA" sz="5400" dirty="0" err="1" smtClean="0"/>
              <a:t>الايكولوجيا</a:t>
            </a:r>
            <a:r>
              <a:rPr lang="ar-SA" sz="5400" dirty="0" smtClean="0"/>
              <a:t> الاجتماعية والطبيعية ، وأثر المجتمع والحياة الاجتماعية في المرض النفسي ، </a:t>
            </a:r>
            <a:r>
              <a:rPr lang="ar-SA" sz="5400" dirty="0" err="1" smtClean="0"/>
              <a:t>وأثرالاخير</a:t>
            </a:r>
            <a:r>
              <a:rPr lang="ar-SA" sz="5400" dirty="0" smtClean="0"/>
              <a:t> في الأمراض الجسمية</a:t>
            </a:r>
          </a:p>
          <a:p>
            <a:pPr>
              <a:defRPr/>
            </a:pPr>
            <a:r>
              <a:rPr lang="ar-SA" sz="5400" dirty="0" smtClean="0"/>
              <a:t>5- إنشاء فكرة العيادة الاجتماعية التي يعالج فيها </a:t>
            </a:r>
            <a:r>
              <a:rPr lang="ar-SA" sz="5400" dirty="0" err="1" smtClean="0"/>
              <a:t>الاخصائي</a:t>
            </a:r>
            <a:r>
              <a:rPr lang="ar-SA" sz="5400" dirty="0" smtClean="0"/>
              <a:t> الاجتماعي الأمراض الاجتماعية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6- </a:t>
            </a:r>
            <a:r>
              <a:rPr lang="ar-SA" sz="4000" dirty="0" smtClean="0"/>
              <a:t>فهم طبيعة العلاقات الاجتماعية التي تأخذ مكانها في المؤسسات الصحية وأسبابها وآثارها </a:t>
            </a:r>
          </a:p>
          <a:p>
            <a:pPr>
              <a:defRPr/>
            </a:pPr>
            <a:r>
              <a:rPr lang="ar-SA" sz="4000" dirty="0" smtClean="0"/>
              <a:t>7- التعرف على كيفية تفعيل المؤسسات الصحية من خلال دراسة بنائها ووظائفها وعلاقاتها</a:t>
            </a:r>
          </a:p>
          <a:p>
            <a:pPr algn="just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ar-SA" dirty="0" smtClean="0"/>
              <a:t>- </a:t>
            </a:r>
            <a:r>
              <a:rPr lang="ar-SA" sz="3600" dirty="0" smtClean="0"/>
              <a:t>أما الأهداف العلمية والمنهجية لعلم الاجتماع الطبي فتتجسد النقاط الآتية :</a:t>
            </a:r>
            <a:br>
              <a:rPr lang="ar-SA" sz="3600" dirty="0" smtClean="0"/>
            </a:br>
            <a:r>
              <a:rPr lang="ar-SA" sz="3600" dirty="0" smtClean="0"/>
              <a:t>1- زيادة عدد باحثيه </a:t>
            </a:r>
            <a:r>
              <a:rPr lang="ar-SA" sz="3600" dirty="0" err="1" smtClean="0"/>
              <a:t>واساتذته</a:t>
            </a:r>
            <a:r>
              <a:rPr lang="ar-SA" sz="3600" dirty="0" smtClean="0"/>
              <a:t> لكي يستطيعوا تطوير بحوث الاختصاص </a:t>
            </a:r>
            <a:br>
              <a:rPr lang="ar-SA" sz="3600" dirty="0" smtClean="0"/>
            </a:br>
            <a:r>
              <a:rPr lang="ar-SA" sz="3600" dirty="0" smtClean="0"/>
              <a:t>2- تراكم الأبحاث العلمية الخاصة بحقل الاجتماع الطبي </a:t>
            </a:r>
            <a:br>
              <a:rPr lang="ar-SA" sz="3600" dirty="0" smtClean="0"/>
            </a:br>
            <a:r>
              <a:rPr lang="ar-SA" sz="3600" dirty="0" smtClean="0"/>
              <a:t>3- تطبيق الأبحاث العلمية في حقل علم الاجتماع الطبي على المشكلات الاجتماعية والطبية التي تواجه المجتمع </a:t>
            </a:r>
            <a:r>
              <a:rPr lang="ar-SA" sz="3600" dirty="0" err="1" smtClean="0"/>
              <a:t>والانسان</a:t>
            </a:r>
            <a:endParaRPr lang="ar-SA" sz="36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أهداف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dirty="0" smtClean="0"/>
              <a:t>4- تثبيت الحدود العلمية بين علم الاجتماع الطبي وعلم الاجتماع والطب مما يقود </a:t>
            </a:r>
            <a:r>
              <a:rPr lang="ar-SA" dirty="0" err="1" smtClean="0"/>
              <a:t>الى</a:t>
            </a:r>
            <a:r>
              <a:rPr lang="ar-SA" dirty="0" smtClean="0"/>
              <a:t> استقلالية علم الاجتماع الطبي ونضوجه</a:t>
            </a:r>
          </a:p>
          <a:p>
            <a:pPr>
              <a:defRPr/>
            </a:pPr>
            <a:r>
              <a:rPr lang="ar-SA" dirty="0" smtClean="0"/>
              <a:t>5- تنمية نظريات علم الاجتماع الطبي ومناهجه الدراسية </a:t>
            </a:r>
          </a:p>
          <a:p>
            <a:pPr>
              <a:defRPr/>
            </a:pPr>
            <a:r>
              <a:rPr lang="ar-SA" dirty="0" smtClean="0"/>
              <a:t>6- فتح أقسام علمية في علم الاجتماع الطبي وطب المجتمع تكون ملحقة بأقسام الطب الاجتماعي وأقسام  علم الاجتماع وعلم النفس لتنمية المتخصصين فى علم الاجتماع الطبي وطب المجتمع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مشكلات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sz="4000" dirty="0" smtClean="0"/>
              <a:t>- يعاني علم الاجتماع الطبي من عدة مشكلات علمية ومنهجية ودراسية لعل أهمها : </a:t>
            </a:r>
            <a:br>
              <a:rPr lang="ar-SA" sz="4000" dirty="0" smtClean="0"/>
            </a:br>
            <a:r>
              <a:rPr lang="ar-SA" sz="4000" dirty="0" smtClean="0"/>
              <a:t>1- عدم وجود الحدود الفاصلة بين اختصاص الطب وعلم الاجتماع الطبي من جهة ، وبين علم الاجتماع وعلم الاجتماع الطبي من جهة أخرى </a:t>
            </a:r>
            <a:br>
              <a:rPr lang="ar-SA" sz="4000" dirty="0" smtClean="0"/>
            </a:br>
            <a:endParaRPr lang="ar-SA" sz="4000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مشكلات علم الاجتماع </a:t>
            </a:r>
            <a:r>
              <a:rPr lang="ar-SA" sz="3600" dirty="0" err="1" smtClean="0">
                <a:solidFill>
                  <a:srgbClr val="C00000"/>
                </a:solidFill>
              </a:rPr>
              <a:t>الطبى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2- حساسية الموضوعات التي يدرسها علم الاجتماع الطبي كموضوع دور القيم الاجتماعية في الوقاية والعلاج من الأمراض المزمنة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3- قلة عدد المتخصصين في ميدان علم الاجتماع الطبي بسبب حداثة العلم وصعوبته وقلة العائد المادي لأساتذته 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4- قلة الأبحاث العلمية المنشورة في ميدان علم الاجتماع الطبي وطب المجتمع وطب الأسرة مما يجعل العلم غير قادر على تفسير المظاهر الطبية الجسمية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مشكلات علم الاجتماع </a:t>
            </a:r>
            <a:r>
              <a:rPr lang="ar-SA" dirty="0" err="1" smtClean="0">
                <a:solidFill>
                  <a:srgbClr val="C00000"/>
                </a:solidFill>
              </a:rPr>
              <a:t>الطبى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782"/>
            <a:ext cx="8229600" cy="344041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2800" dirty="0" smtClean="0"/>
              <a:t>5</a:t>
            </a:r>
            <a:r>
              <a:rPr lang="ar-SA" sz="3600" dirty="0" smtClean="0"/>
              <a:t>- قلة المصادر والأبحاث العلمية في ميدان علم الاجتماع الطبي تجعله غير قادر على تفسير وتحليل ظواهره الاجتماعية والطبية </a:t>
            </a:r>
          </a:p>
          <a:p>
            <a:pPr>
              <a:lnSpc>
                <a:spcPct val="90000"/>
              </a:lnSpc>
              <a:defRPr/>
            </a:pPr>
            <a:r>
              <a:rPr lang="ar-SA" sz="3600" dirty="0" smtClean="0"/>
              <a:t>6- ينبغي أن يكون المتخصص في علم الاجتماع الطبي متمرسا في مادتي علم الاجتماع والطب والربط بينهما  ربطا علميا جدليا ، وهذه الدراسة أصعب بكثير من دراسة الاجتماع بمفرده أو الطب بمفرده ، وهذا يفسر قلة المتخصصين في الاجتماع الطبي </a:t>
            </a:r>
            <a:endParaRPr lang="en-US" sz="3600" dirty="0" smtClean="0"/>
          </a:p>
          <a:p>
            <a:pPr lvl="2"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1249</TotalTime>
  <Words>531</Words>
  <Application>Microsoft Office PowerPoint</Application>
  <PresentationFormat>عرض على الشاشة (3:4)‏</PresentationFormat>
  <Paragraphs>64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المحاضرة التمهيدية</vt:lpstr>
      <vt:lpstr>الشريحة 1</vt:lpstr>
      <vt:lpstr>المحاضرة الثانية</vt:lpstr>
      <vt:lpstr>عناصر المحاضرة</vt:lpstr>
      <vt:lpstr>مجال علم الاجتماع الطبى</vt:lpstr>
      <vt:lpstr>مجال علم الاجتماع الطبى</vt:lpstr>
      <vt:lpstr>مجال علم الاجتماع الطبى</vt:lpstr>
      <vt:lpstr>مجال علم الاجتماع الطبى</vt:lpstr>
      <vt:lpstr>أهداف علم الاجتماع الطبى</vt:lpstr>
      <vt:lpstr>أهداف علم الاجتماع الطبى</vt:lpstr>
      <vt:lpstr>أهداف علم الاجتماع الطبى</vt:lpstr>
      <vt:lpstr>أهداف علم الاجتماع الطبى</vt:lpstr>
      <vt:lpstr>أهداف علم الاجتماع الطبى</vt:lpstr>
      <vt:lpstr>مشكلات علم الاجتماع الطبى</vt:lpstr>
      <vt:lpstr>مشكلات علم الاجتماع الطبى</vt:lpstr>
      <vt:lpstr>مشكلات علم الاجتماع الطبى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ANAS BARAKAT</cp:lastModifiedBy>
  <cp:revision>126</cp:revision>
  <dcterms:created xsi:type="dcterms:W3CDTF">1601-01-01T00:00:00Z</dcterms:created>
  <dcterms:modified xsi:type="dcterms:W3CDTF">2012-10-14T15:14:09Z</dcterms:modified>
</cp:coreProperties>
</file>