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7"/>
  </p:notesMasterIdLst>
  <p:handoutMasterIdLst>
    <p:handoutMasterId r:id="rId28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88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</a:t>
            </a:r>
            <a:r>
              <a:rPr lang="ar-EG" sz="2800" b="1" dirty="0" smtClean="0"/>
              <a:t>الاجتماع الطب</a:t>
            </a:r>
            <a:r>
              <a:rPr lang="ar-SA" sz="2800" b="1" dirty="0" smtClean="0"/>
              <a:t>ى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EG" sz="4400" b="1" dirty="0" smtClean="0"/>
              <a:t>العوامل الاجتماعية المرتبطة بالصحة والمرض</a:t>
            </a:r>
            <a:endParaRPr lang="en-US" sz="4400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8596" y="1428736"/>
            <a:ext cx="7358114" cy="4890463"/>
          </a:xfrm>
        </p:spPr>
        <p:txBody>
          <a:bodyPr numCol="1"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sz="3800" b="1" dirty="0" smtClean="0"/>
              <a:t>مقدمة</a:t>
            </a:r>
          </a:p>
          <a:p>
            <a:pPr>
              <a:buFont typeface="Arial" pitchFamily="34" charset="0"/>
              <a:buChar char="•"/>
            </a:pPr>
            <a:r>
              <a:rPr lang="ar-EG" sz="4800" b="1" dirty="0" smtClean="0"/>
              <a:t>العوامل الاجتماعية</a:t>
            </a:r>
            <a:endParaRPr lang="ar-SA" sz="4800" b="1" dirty="0" smtClean="0"/>
          </a:p>
          <a:p>
            <a:r>
              <a:rPr lang="ar-SA" sz="4600" b="1" dirty="0" smtClean="0"/>
              <a:t>أولاً </a:t>
            </a:r>
            <a:r>
              <a:rPr lang="ar-EG" sz="4600" b="1" dirty="0" smtClean="0"/>
              <a:t>الأسرة ودورها في قضيتي الصحة</a:t>
            </a:r>
            <a:r>
              <a:rPr lang="ar-SA" sz="4600" b="1" dirty="0" smtClean="0"/>
              <a:t> </a:t>
            </a:r>
            <a:r>
              <a:rPr lang="ar-EG" sz="4600" b="1" dirty="0" smtClean="0"/>
              <a:t>والمرض</a:t>
            </a:r>
            <a:endParaRPr lang="ar-SA" sz="4600" b="1" dirty="0" smtClean="0"/>
          </a:p>
          <a:p>
            <a:pPr>
              <a:buFontTx/>
              <a:buChar char="-"/>
            </a:pPr>
            <a:r>
              <a:rPr lang="ar-SA" sz="3800" b="1" dirty="0" smtClean="0"/>
              <a:t>تأ</a:t>
            </a:r>
            <a:r>
              <a:rPr lang="ar-EG" sz="3800" b="1" dirty="0" smtClean="0"/>
              <a:t>ث</a:t>
            </a:r>
            <a:r>
              <a:rPr lang="ar-SA" sz="3800" b="1" dirty="0" smtClean="0"/>
              <a:t>ي</a:t>
            </a:r>
            <a:r>
              <a:rPr lang="ar-EG" sz="3800" b="1" dirty="0" smtClean="0"/>
              <a:t>ر المرض على الفرد </a:t>
            </a:r>
            <a:endParaRPr lang="ar-SA" sz="3800" b="1" dirty="0" smtClean="0"/>
          </a:p>
          <a:p>
            <a:pPr>
              <a:buFontTx/>
              <a:buChar char="-"/>
            </a:pPr>
            <a:r>
              <a:rPr lang="ar-SA" sz="3800" b="1" dirty="0" smtClean="0"/>
              <a:t>تأ</a:t>
            </a:r>
            <a:r>
              <a:rPr lang="ar-EG" sz="3800" b="1" dirty="0" smtClean="0"/>
              <a:t>ث</a:t>
            </a:r>
            <a:r>
              <a:rPr lang="ar-SA" sz="3800" b="1" dirty="0" smtClean="0"/>
              <a:t>ي</a:t>
            </a:r>
            <a:r>
              <a:rPr lang="ar-EG" sz="3800" b="1" dirty="0" smtClean="0"/>
              <a:t>ر المرض على الأسرة</a:t>
            </a:r>
            <a:endParaRPr lang="ar-SA" sz="3800" b="1" dirty="0" smtClean="0"/>
          </a:p>
          <a:p>
            <a:pPr>
              <a:buFontTx/>
              <a:buChar char="-"/>
            </a:pPr>
            <a:r>
              <a:rPr lang="ar-SA" sz="3800" b="1" dirty="0" smtClean="0"/>
              <a:t>تأثير الأسرة فى الصحة والمرض والخدمات الصحية</a:t>
            </a:r>
          </a:p>
          <a:p>
            <a:r>
              <a:rPr lang="ar-EG" sz="4600" b="1" dirty="0" smtClean="0"/>
              <a:t> </a:t>
            </a:r>
            <a:r>
              <a:rPr lang="ar-SA" sz="4600" b="1" dirty="0" smtClean="0"/>
              <a:t>ثانياً </a:t>
            </a:r>
            <a:r>
              <a:rPr lang="ar-EG" sz="4600" b="1" dirty="0" smtClean="0"/>
              <a:t>الطبقة الاجتماعية والخدمة الصحية</a:t>
            </a:r>
            <a:endParaRPr lang="ar-SA" sz="4600" b="1" dirty="0" smtClean="0"/>
          </a:p>
          <a:p>
            <a:r>
              <a:rPr lang="ar-SA" sz="3800" b="1" dirty="0" smtClean="0"/>
              <a:t>1-</a:t>
            </a:r>
            <a:r>
              <a:rPr lang="ar-EG" sz="3800" b="1" dirty="0" smtClean="0"/>
              <a:t> تأثير</a:t>
            </a:r>
            <a:r>
              <a:rPr lang="ar-SA" sz="3800" b="1" dirty="0" smtClean="0"/>
              <a:t> </a:t>
            </a:r>
            <a:r>
              <a:rPr lang="ar-EG" sz="3800" b="1" dirty="0" smtClean="0"/>
              <a:t>ثقافة الطبقة الاجتماعية على قضيتي الصحة والمرض</a:t>
            </a:r>
            <a:endParaRPr lang="ar-SA" sz="3800" b="1" dirty="0" smtClean="0"/>
          </a:p>
          <a:p>
            <a:r>
              <a:rPr lang="ar-SA" sz="3800" b="1" dirty="0" smtClean="0"/>
              <a:t>2- </a:t>
            </a:r>
            <a:r>
              <a:rPr lang="ar-EG" sz="3800" b="1" dirty="0" smtClean="0"/>
              <a:t>دورا لطبقة الاجتماعية في الصحة والمرض : </a:t>
            </a:r>
            <a:endParaRPr lang="en-US" sz="3800" dirty="0" smtClean="0"/>
          </a:p>
          <a:p>
            <a:endParaRPr lang="ar-SA" b="1" dirty="0" smtClean="0"/>
          </a:p>
          <a:p>
            <a:pPr algn="r"/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مقدمة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ar-EG" sz="4000" dirty="0" smtClean="0"/>
              <a:t>تعتبر العوامل الاجتماعية من العوامل التي تحدد نمط الحياة بأي مجتمع ؛ حيث تحدد كيفية التعامل مع قضايا الصحة والمرض والثقافة الصحية بالمجتمع </a:t>
            </a:r>
            <a:r>
              <a:rPr lang="ar-SA" sz="4000" dirty="0" smtClean="0"/>
              <a:t>, وهى تلعب دوراً كبيرا فى الوقاية من الأمراض أو الحد منها , أوفى الإصابة بها أو في انتشارها عن طريق العدوي 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304800"/>
            <a:ext cx="8429684" cy="685800"/>
          </a:xfrm>
        </p:spPr>
        <p:txBody>
          <a:bodyPr/>
          <a:lstStyle/>
          <a:p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ar-SA" sz="4000" b="1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r>
              <a:rPr lang="ar-EG" sz="3600" dirty="0" smtClean="0"/>
              <a:t>للأسرة دور إيجابي في الصحة والمرض فالصحة الإيجابية أحد مسبباتها</a:t>
            </a:r>
            <a:r>
              <a:rPr lang="en-US" sz="3600" dirty="0" smtClean="0"/>
              <a:t> </a:t>
            </a:r>
            <a:r>
              <a:rPr lang="ar-EG" sz="3600" dirty="0" smtClean="0"/>
              <a:t>ال</a:t>
            </a:r>
            <a:r>
              <a:rPr lang="ar-SA" sz="3600" dirty="0" smtClean="0"/>
              <a:t>أساسية</a:t>
            </a:r>
            <a:r>
              <a:rPr lang="ar-EG" sz="3600" dirty="0" smtClean="0"/>
              <a:t> هي الأسرة ، والصحة السلبية أو الإصابة بالمرض أحد مسبباتها الأسرة .</a:t>
            </a:r>
            <a:endParaRPr lang="en-US" sz="3600" dirty="0" smtClean="0"/>
          </a:p>
          <a:p>
            <a:pPr lvl="0"/>
            <a:r>
              <a:rPr lang="ar-SA" sz="3600" dirty="0" smtClean="0"/>
              <a:t>- </a:t>
            </a:r>
            <a:r>
              <a:rPr lang="ar-EG" sz="3600" dirty="0" smtClean="0"/>
              <a:t>فالأسرة هي التي تحدد نمط ثقافة أفرادها</a:t>
            </a:r>
            <a:r>
              <a:rPr lang="ar-SA" sz="3600" dirty="0" smtClean="0"/>
              <a:t> ,</a:t>
            </a:r>
            <a:r>
              <a:rPr lang="ar-EG" sz="3600" dirty="0" smtClean="0"/>
              <a:t> وبالتالي يتحدد لاحقا وجود الصحة السليمة أو الإصابة بالأمراض وخاصة الوبائية منها .</a:t>
            </a:r>
            <a:endParaRPr lang="en-US" sz="3600" dirty="0" smtClean="0"/>
          </a:p>
          <a:p>
            <a:pPr lvl="0"/>
            <a:r>
              <a:rPr lang="ar-EG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1"/>
            <a:ext cx="8858312" cy="4525963"/>
          </a:xfrm>
        </p:spPr>
        <p:txBody>
          <a:bodyPr/>
          <a:lstStyle/>
          <a:p>
            <a:pPr lvl="0"/>
            <a:r>
              <a:rPr lang="ar-SA" dirty="0" smtClean="0"/>
              <a:t>- </a:t>
            </a:r>
            <a:r>
              <a:rPr lang="ar-EG" dirty="0" smtClean="0"/>
              <a:t>تحدد الأسرة نمط المراجعات الصحية للطب الرسمي أو الشعبي </a:t>
            </a:r>
            <a:endParaRPr lang="en-US" dirty="0" smtClean="0"/>
          </a:p>
          <a:p>
            <a:pPr lvl="0"/>
            <a:r>
              <a:rPr lang="ar-SA" dirty="0" smtClean="0"/>
              <a:t>- و</a:t>
            </a:r>
            <a:r>
              <a:rPr lang="ar-EG" dirty="0" smtClean="0"/>
              <a:t>بالأسرة أيضا تتحدد أنواع الأمراض ومدى الإصابة به</a:t>
            </a:r>
            <a:r>
              <a:rPr lang="ar-SA" dirty="0" smtClean="0"/>
              <a:t>ا </a:t>
            </a:r>
            <a:r>
              <a:rPr lang="ar-EG" dirty="0" smtClean="0"/>
              <a:t>وخطورتها </a:t>
            </a:r>
            <a:endParaRPr lang="ar-SA" dirty="0" smtClean="0"/>
          </a:p>
          <a:p>
            <a:pPr lvl="0"/>
            <a:r>
              <a:rPr lang="ar-SA" dirty="0" smtClean="0"/>
              <a:t>-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ولكل أسرة من الأسر (سواء كانت ريفية أم بدوية أم حضرية ) في البيئات المختلفة تقاليدها وعاداتها المختلفة نوعا ما عن بعضها</a:t>
            </a:r>
            <a:r>
              <a:rPr lang="ar-SA" dirty="0" smtClean="0"/>
              <a:t> البعض ,</a:t>
            </a:r>
            <a:r>
              <a:rPr lang="ar-EG" dirty="0" smtClean="0"/>
              <a:t> ولها ثقافتها المجتمعية المختلفة</a:t>
            </a:r>
            <a:r>
              <a:rPr lang="ar-SA" dirty="0" smtClean="0"/>
              <a:t> ,</a:t>
            </a:r>
            <a:r>
              <a:rPr lang="ar-EG" dirty="0" smtClean="0"/>
              <a:t> وطبقاتها الاجتماعية ومهنها حتى لباسها وعاداتها الصحية الخاصة بها</a:t>
            </a:r>
            <a:r>
              <a:rPr lang="ar-SA" dirty="0" smtClean="0"/>
              <a:t> ,</a:t>
            </a:r>
            <a:r>
              <a:rPr lang="ar-EG" dirty="0" smtClean="0"/>
              <a:t> ومن ثم تختلف في نوعية وكمية الأمراض التي تصاب بها</a:t>
            </a:r>
            <a:endParaRPr lang="ar-SA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en-US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9001155" cy="453390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ar-SA" sz="12800" b="1" dirty="0" smtClean="0">
                <a:solidFill>
                  <a:srgbClr val="FF0000"/>
                </a:solidFill>
              </a:rPr>
              <a:t>- </a:t>
            </a:r>
            <a:r>
              <a:rPr lang="ar-EG" sz="14400" b="1" u="sng" dirty="0" smtClean="0">
                <a:solidFill>
                  <a:srgbClr val="FF0000"/>
                </a:solidFill>
              </a:rPr>
              <a:t>تأثير المرض على الفرد في الأسرة :</a:t>
            </a:r>
            <a:endParaRPr lang="en-US" sz="14400" dirty="0" smtClean="0">
              <a:solidFill>
                <a:srgbClr val="FF0000"/>
              </a:solidFill>
            </a:endParaRPr>
          </a:p>
          <a:p>
            <a:pPr lvl="0"/>
            <a:r>
              <a:rPr lang="ar-SA" sz="16000" dirty="0" smtClean="0"/>
              <a:t>1- </a:t>
            </a:r>
            <a:r>
              <a:rPr lang="ar-EG" sz="16000" dirty="0" smtClean="0"/>
              <a:t>اضطراب السلوك الفردي في الأسرة(سواء المصاب أومن حوله</a:t>
            </a:r>
            <a:r>
              <a:rPr lang="ar-SA" sz="16000" dirty="0" smtClean="0"/>
              <a:t> )</a:t>
            </a:r>
            <a:r>
              <a:rPr lang="ar-EG" sz="16000" dirty="0" smtClean="0"/>
              <a:t> وعدم انتظام حياتهم مع تواجد أعباء جديدة </a:t>
            </a:r>
            <a:r>
              <a:rPr lang="ar-SA" sz="16000" dirty="0" smtClean="0"/>
              <a:t> </a:t>
            </a:r>
            <a:r>
              <a:rPr lang="ar-EG" sz="16000" dirty="0" smtClean="0"/>
              <a:t>است</a:t>
            </a:r>
            <a:r>
              <a:rPr lang="ar-SA" sz="16000" dirty="0" smtClean="0"/>
              <a:t>ث</a:t>
            </a:r>
            <a:r>
              <a:rPr lang="ar-EG" sz="16000" dirty="0" smtClean="0"/>
              <a:t>نائية</a:t>
            </a:r>
            <a:r>
              <a:rPr lang="ar-SA" sz="16000" dirty="0" smtClean="0"/>
              <a:t> </a:t>
            </a:r>
            <a:r>
              <a:rPr lang="ar-EG" sz="16000" dirty="0" smtClean="0"/>
              <a:t> كتوف</a:t>
            </a:r>
            <a:r>
              <a:rPr lang="ar-SA" sz="16000" dirty="0" smtClean="0"/>
              <a:t>ي</a:t>
            </a:r>
            <a:r>
              <a:rPr lang="ar-EG" sz="16000" dirty="0" smtClean="0"/>
              <a:t>ر</a:t>
            </a:r>
            <a:r>
              <a:rPr lang="ar-SA" sz="16000" dirty="0" smtClean="0"/>
              <a:t> </a:t>
            </a:r>
            <a:r>
              <a:rPr lang="ar-EG" sz="16000" dirty="0" smtClean="0"/>
              <a:t>الرعاية الخاصة للمريض .</a:t>
            </a:r>
            <a:endParaRPr lang="en-US" sz="16000" dirty="0" smtClean="0"/>
          </a:p>
          <a:p>
            <a:pPr lvl="0"/>
            <a:r>
              <a:rPr lang="ar-SA" sz="16000" dirty="0" smtClean="0"/>
              <a:t>2- </a:t>
            </a:r>
            <a:r>
              <a:rPr lang="ar-EG" sz="16000" dirty="0" smtClean="0"/>
              <a:t>تأثير المرض على الأفراد من </a:t>
            </a:r>
            <a:r>
              <a:rPr lang="ar-SA" sz="16000" dirty="0" smtClean="0"/>
              <a:t>ال</a:t>
            </a:r>
            <a:r>
              <a:rPr lang="ar-EG" sz="16000" dirty="0" smtClean="0"/>
              <a:t>ناحية </a:t>
            </a:r>
            <a:r>
              <a:rPr lang="ar-SA" sz="16000" dirty="0" smtClean="0"/>
              <a:t>ال</a:t>
            </a:r>
            <a:r>
              <a:rPr lang="ar-EG" sz="16000" dirty="0" smtClean="0"/>
              <a:t>دراسية </a:t>
            </a:r>
            <a:r>
              <a:rPr lang="ar-SA" sz="16000" dirty="0" smtClean="0"/>
              <a:t>       </a:t>
            </a:r>
            <a:r>
              <a:rPr lang="ar-EG" sz="16000" dirty="0" smtClean="0"/>
              <a:t>( نظرا لحالة المريض النفسية والفيزيائية).</a:t>
            </a:r>
            <a:endParaRPr lang="en-US" sz="16000" dirty="0" smtClean="0"/>
          </a:p>
          <a:p>
            <a:pPr lvl="0" algn="ctr"/>
            <a:r>
              <a:rPr lang="ar-SA" sz="16000" dirty="0" smtClean="0"/>
              <a:t>3-</a:t>
            </a:r>
            <a:r>
              <a:rPr lang="ar-EG" sz="16000" dirty="0" smtClean="0"/>
              <a:t>عدم انتظام الوقت والعلاقات الاجتماعية </a:t>
            </a:r>
            <a:r>
              <a:rPr lang="ar-SA" sz="16000" dirty="0" smtClean="0"/>
              <a:t>ما </a:t>
            </a:r>
            <a:r>
              <a:rPr lang="ar-EG" sz="16000" dirty="0" smtClean="0"/>
              <a:t>بين الفرد الذي في أسرته مريض وبين المجتمع المحلي .   </a:t>
            </a:r>
            <a:endParaRPr lang="en-US" sz="16000" dirty="0" smtClean="0"/>
          </a:p>
          <a:p>
            <a:r>
              <a:rPr lang="ar-EG" sz="16000" dirty="0" smtClean="0"/>
              <a:t> </a:t>
            </a:r>
            <a:endParaRPr lang="en-US" sz="1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lnSpcReduction="10000"/>
          </a:bodyPr>
          <a:lstStyle/>
          <a:p>
            <a:pPr lvl="0"/>
            <a:r>
              <a:rPr lang="ar-EG" sz="4300" b="1" u="sng" dirty="0" smtClean="0">
                <a:solidFill>
                  <a:srgbClr val="FF0000"/>
                </a:solidFill>
              </a:rPr>
              <a:t>تأثير المرض على الأسرة :</a:t>
            </a:r>
            <a:endParaRPr lang="en-US" sz="4300" dirty="0" smtClean="0">
              <a:solidFill>
                <a:srgbClr val="FF0000"/>
              </a:solidFill>
            </a:endParaRPr>
          </a:p>
          <a:p>
            <a:pPr lvl="0"/>
            <a:r>
              <a:rPr lang="ar-SA" sz="3900" dirty="0" smtClean="0"/>
              <a:t>1- زيادة </a:t>
            </a:r>
            <a:r>
              <a:rPr lang="ar-EG" sz="3900" dirty="0" smtClean="0"/>
              <a:t>الأعباء الاقتصادية نظرا لتكاليف العلاج التي أحيانا ما تفوق قدرة الأسرة على تحملها مما يخلق لديها أزمة اقتصادية خانقة .</a:t>
            </a:r>
            <a:endParaRPr lang="en-US" sz="3900" dirty="0" smtClean="0"/>
          </a:p>
          <a:p>
            <a:pPr lvl="0"/>
            <a:r>
              <a:rPr lang="ar-SA" sz="3900" dirty="0" smtClean="0"/>
              <a:t>2- </a:t>
            </a:r>
            <a:r>
              <a:rPr lang="ar-EG" sz="3900" dirty="0" smtClean="0"/>
              <a:t>اضطراب في العلاقات الاجتماعية بين الأسرة والأقارب والمعارف (للتفرغ لعلاج المريض ، وخوف الأقارب من وجود مرض معدي)</a:t>
            </a:r>
            <a:endParaRPr lang="en-US" sz="39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ar-SA" sz="6600" dirty="0" smtClean="0"/>
              <a:t>3- </a:t>
            </a:r>
            <a:r>
              <a:rPr lang="ar-EG" sz="6600" dirty="0" smtClean="0"/>
              <a:t>اضطراب وأزمة علاقة بين أفراد الأسرة مع بعضهم البعض لسوء الحالة النفسية لهم .</a:t>
            </a:r>
            <a:endParaRPr lang="en-US" sz="6600" dirty="0" smtClean="0"/>
          </a:p>
          <a:p>
            <a:pPr lvl="0"/>
            <a:r>
              <a:rPr lang="ar-SA" sz="6600" dirty="0" smtClean="0"/>
              <a:t>4- </a:t>
            </a:r>
            <a:r>
              <a:rPr lang="ar-EG" sz="6600" dirty="0" smtClean="0"/>
              <a:t>اضطرار الأسرة إلى التنازل عن بعض مشاريعها وأعمالها وأهدافها </a:t>
            </a:r>
            <a:endParaRPr lang="en-US" sz="6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5059"/>
            <a:ext cx="9001155" cy="45339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FF0000"/>
                </a:solidFill>
              </a:rPr>
              <a:t>-</a:t>
            </a:r>
            <a:r>
              <a:rPr lang="ar-SA" sz="4000" b="1" u="sng" dirty="0" smtClean="0">
                <a:solidFill>
                  <a:srgbClr val="FF0000"/>
                </a:solidFill>
              </a:rPr>
              <a:t> </a:t>
            </a:r>
            <a:r>
              <a:rPr lang="ar-EG" sz="4000" b="1" u="sng" dirty="0" smtClean="0">
                <a:solidFill>
                  <a:srgbClr val="FF0000"/>
                </a:solidFill>
              </a:rPr>
              <a:t>تأثير الأسرة في الصحة والمرض والخدمة الصحية:</a:t>
            </a:r>
            <a:endParaRPr lang="en-US" sz="4000" dirty="0" smtClean="0">
              <a:solidFill>
                <a:srgbClr val="FF0000"/>
              </a:solidFill>
            </a:endParaRPr>
          </a:p>
          <a:p>
            <a:r>
              <a:rPr lang="ar-EG" sz="4400" dirty="0" smtClean="0"/>
              <a:t>1- ثقافة الأسرة الصحية : إذا كانت الأسرة غير مثقفة صحيا فإن</a:t>
            </a:r>
            <a:r>
              <a:rPr lang="ar-SA" sz="4400" dirty="0" smtClean="0"/>
              <a:t> ذلك </a:t>
            </a:r>
            <a:r>
              <a:rPr lang="ar-EG" sz="4400" dirty="0" smtClean="0"/>
              <a:t> يزيد من احتمالية الإصابة </a:t>
            </a:r>
            <a:r>
              <a:rPr lang="ar-SA" sz="4400" dirty="0" smtClean="0"/>
              <a:t>بالأمراض ويعوق </a:t>
            </a:r>
            <a:r>
              <a:rPr lang="ar-EG" sz="4400" dirty="0" smtClean="0"/>
              <a:t>برامج الصحة العامة وخاصة في الوقاية من الأمراض.</a:t>
            </a:r>
            <a:endParaRPr lang="en-US" sz="4400" dirty="0" smtClean="0"/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ar-EG" sz="4000" dirty="0" smtClean="0"/>
              <a:t>2- يؤثر في قضية الصحة والمرض نوع الأسرة ممتدة أو نووية وعدد أفراد الأسرة ؛ مثلا فيما يتعلق بالتكاليف المادية لعلاج المرضى</a:t>
            </a:r>
            <a:r>
              <a:rPr lang="ar-SA" sz="4000" dirty="0" smtClean="0"/>
              <a:t> ،</a:t>
            </a:r>
            <a:r>
              <a:rPr lang="ar-EG" sz="4000" dirty="0" smtClean="0"/>
              <a:t> </a:t>
            </a:r>
            <a:r>
              <a:rPr lang="ar-SA" sz="4000" dirty="0" smtClean="0"/>
              <a:t>ف</a:t>
            </a:r>
            <a:r>
              <a:rPr lang="ar-EG" sz="4000" dirty="0" smtClean="0"/>
              <a:t>كثرة الأفراد يع</a:t>
            </a:r>
            <a:r>
              <a:rPr lang="ar-SA" sz="4000" dirty="0" smtClean="0"/>
              <a:t>د</a:t>
            </a:r>
            <a:r>
              <a:rPr lang="ar-EG" sz="4000" dirty="0" smtClean="0"/>
              <a:t> عائق</a:t>
            </a:r>
            <a:r>
              <a:rPr lang="ar-SA" sz="4000" dirty="0" smtClean="0"/>
              <a:t>اً</a:t>
            </a:r>
            <a:r>
              <a:rPr lang="ar-EG" sz="4000" dirty="0" smtClean="0"/>
              <a:t> مادي</a:t>
            </a:r>
            <a:r>
              <a:rPr lang="ar-SA" sz="4000" dirty="0" smtClean="0"/>
              <a:t>أ</a:t>
            </a:r>
            <a:r>
              <a:rPr lang="ar-EG" sz="4000" dirty="0" smtClean="0"/>
              <a:t> للإنفاق على العلاج </a:t>
            </a:r>
            <a:r>
              <a:rPr lang="ar-SA" sz="4000" dirty="0" smtClean="0"/>
              <a:t>,وتكون احتمالات معدلات</a:t>
            </a:r>
            <a:r>
              <a:rPr lang="ar-EG" sz="4000" dirty="0" smtClean="0"/>
              <a:t> الإصابة أك</a:t>
            </a:r>
            <a:r>
              <a:rPr lang="ar-SA" sz="4000" dirty="0" smtClean="0"/>
              <a:t>ب</a:t>
            </a:r>
            <a:r>
              <a:rPr lang="ar-EG" sz="4000" dirty="0" smtClean="0"/>
              <a:t>ر ، </a:t>
            </a:r>
            <a:r>
              <a:rPr lang="ar-SA" sz="4000" dirty="0" smtClean="0"/>
              <a:t>ولكن من مميزات ا</a:t>
            </a:r>
            <a:r>
              <a:rPr lang="ar-EG" sz="4000" dirty="0" smtClean="0"/>
              <a:t>لعدد الكبير</a:t>
            </a:r>
            <a:r>
              <a:rPr lang="ar-SA" sz="4000" dirty="0" smtClean="0"/>
              <a:t> </a:t>
            </a:r>
            <a:r>
              <a:rPr lang="ar-EG" sz="4000" dirty="0" smtClean="0"/>
              <a:t>توزيع العمل والجهد المبذول لرعاية المريض في الأسرة .</a:t>
            </a:r>
            <a:endParaRPr lang="en-US" sz="4000" dirty="0" smtClean="0"/>
          </a:p>
          <a:p>
            <a:r>
              <a:rPr lang="ar-EG" sz="4000" dirty="0" smtClean="0"/>
              <a:t>3- البيئة الاجتماعية للأسرة : تختلف الأسر في تأثيرها على قضايا الصحة والمرض حسب </a:t>
            </a:r>
            <a:r>
              <a:rPr lang="ar-SA" sz="4000" dirty="0" smtClean="0"/>
              <a:t>البيئة التي تنتمي إليها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أولاً </a:t>
            </a:r>
            <a:r>
              <a:rPr lang="ar-EG" sz="4000" b="1" dirty="0" smtClean="0"/>
              <a:t>الأسرة ودورها في قضيتي الصحة والمرض</a:t>
            </a: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543956" cy="4533900"/>
          </a:xfrm>
        </p:spPr>
        <p:txBody>
          <a:bodyPr>
            <a:noAutofit/>
          </a:bodyPr>
          <a:lstStyle/>
          <a:p>
            <a:r>
              <a:rPr lang="ar-EG" sz="4000" dirty="0" smtClean="0"/>
              <a:t>4-</a:t>
            </a:r>
            <a:r>
              <a:rPr lang="ar-SA" sz="4000" dirty="0" smtClean="0"/>
              <a:t> تؤثر</a:t>
            </a:r>
            <a:r>
              <a:rPr lang="ar-EG" sz="4000" dirty="0" smtClean="0"/>
              <a:t> النواحي الاقتصادية والقدرة على الإنفاق </a:t>
            </a:r>
            <a:r>
              <a:rPr lang="ar-SA" sz="4000" dirty="0" smtClean="0"/>
              <a:t>في </a:t>
            </a:r>
            <a:r>
              <a:rPr lang="ar-EG" sz="4000" dirty="0" smtClean="0"/>
              <a:t>تأمين علاج كاف للمريض ، فضلا عن تأمين وضع بيئي</a:t>
            </a:r>
            <a:r>
              <a:rPr lang="ar-SA" sz="4000" dirty="0" smtClean="0"/>
              <a:t> </a:t>
            </a:r>
            <a:r>
              <a:rPr lang="ar-EG" sz="4000" dirty="0" smtClean="0"/>
              <a:t>وغذائي</a:t>
            </a:r>
            <a:r>
              <a:rPr lang="ar-SA" sz="4000" dirty="0" smtClean="0"/>
              <a:t> </a:t>
            </a:r>
            <a:r>
              <a:rPr lang="ar-EG" sz="4000" dirty="0" smtClean="0"/>
              <a:t>ممتاز للوقاية من الأمراض </a:t>
            </a:r>
            <a:endParaRPr lang="en-US" sz="4000" dirty="0" smtClean="0"/>
          </a:p>
          <a:p>
            <a:r>
              <a:rPr lang="ar-EG" sz="4000" dirty="0" smtClean="0"/>
              <a:t>5- زواج الأقارب والأمراض الوراثية </a:t>
            </a:r>
            <a:r>
              <a:rPr lang="ar-SA" sz="4000" dirty="0" smtClean="0"/>
              <a:t>, </a:t>
            </a:r>
            <a:r>
              <a:rPr lang="ar-EG" sz="4000" dirty="0" smtClean="0"/>
              <a:t>ورفاق السوء والأمراض الاجتماعية</a:t>
            </a:r>
            <a:r>
              <a:rPr lang="ar-SA" sz="4000" dirty="0" smtClean="0"/>
              <a:t> ,</a:t>
            </a:r>
            <a:r>
              <a:rPr lang="ar-EG" sz="4000" dirty="0" smtClean="0"/>
              <a:t> مما يع</a:t>
            </a:r>
            <a:r>
              <a:rPr lang="ar-SA" sz="4000" dirty="0" smtClean="0"/>
              <a:t>و</a:t>
            </a:r>
            <a:r>
              <a:rPr lang="ar-EG" sz="4000" dirty="0" smtClean="0"/>
              <a:t>ق الخدمة الصحية والاجتماعية ويحملها</a:t>
            </a:r>
            <a:r>
              <a:rPr lang="ar-SA" sz="4000" dirty="0" smtClean="0"/>
              <a:t> </a:t>
            </a:r>
            <a:r>
              <a:rPr lang="ar-EG" sz="4000" dirty="0" smtClean="0"/>
              <a:t>أعباء</a:t>
            </a:r>
            <a:r>
              <a:rPr lang="ar-SA" sz="4000" dirty="0" smtClean="0"/>
              <a:t> </a:t>
            </a:r>
            <a:r>
              <a:rPr lang="ar-EG" sz="4000" dirty="0" smtClean="0"/>
              <a:t>مادية</a:t>
            </a:r>
            <a:r>
              <a:rPr lang="ar-SA" sz="4000" dirty="0" smtClean="0"/>
              <a:t> </a:t>
            </a:r>
            <a:r>
              <a:rPr lang="ar-EG" sz="4000" dirty="0" smtClean="0"/>
              <a:t> ومهنية </a:t>
            </a:r>
            <a:endParaRPr lang="ar-SA" sz="4000" dirty="0" smtClean="0"/>
          </a:p>
          <a:p>
            <a:endParaRPr lang="ar-SA" sz="40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b="1" dirty="0" smtClean="0"/>
              <a:t> </a:t>
            </a:r>
            <a:r>
              <a:rPr lang="ar-SA" b="1" dirty="0" smtClean="0"/>
              <a:t>ثانياً </a:t>
            </a:r>
            <a:r>
              <a:rPr lang="ar-EG" b="1" dirty="0" smtClean="0"/>
              <a:t>الطبقة الاجتماعية والخدمة الصحية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472518" cy="4533900"/>
          </a:xfrm>
        </p:spPr>
        <p:txBody>
          <a:bodyPr/>
          <a:lstStyle/>
          <a:p>
            <a:pPr lvl="0"/>
            <a:r>
              <a:rPr lang="ar-EG" sz="4000" b="1" dirty="0" smtClean="0">
                <a:solidFill>
                  <a:srgbClr val="FF0000"/>
                </a:solidFill>
              </a:rPr>
              <a:t>الطبقة الاجتماعية </a:t>
            </a:r>
            <a:r>
              <a:rPr lang="ar-EG" sz="4000" dirty="0" smtClean="0"/>
              <a:t>هي مجموعة من أفراد المجتمع يمثلون كيانا</a:t>
            </a:r>
            <a:r>
              <a:rPr lang="ar-SA" sz="4000" dirty="0" smtClean="0"/>
              <a:t>ً</a:t>
            </a:r>
            <a:r>
              <a:rPr lang="ar-EG" sz="4000" dirty="0" smtClean="0"/>
              <a:t> خاصا</a:t>
            </a:r>
            <a:r>
              <a:rPr lang="ar-SA" sz="4000" dirty="0" smtClean="0"/>
              <a:t>ً</a:t>
            </a:r>
            <a:r>
              <a:rPr lang="ar-EG" sz="4000" dirty="0" smtClean="0"/>
              <a:t> بهم مبني على النواحي المادية أو العوامل المعنوية تربطهم صفات وعادات وقيم وأهداف وطموحات واحدة ، وقد تربطهم علاقات مهنية أو وظيفية ، وتختلف نفسية وسمات كل طبقة عن الأخرى في أسلوب حياتها حتى في ثقافتها الصحية .</a:t>
            </a:r>
            <a:endParaRPr lang="en-US" sz="4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1"/>
            <a:ext cx="9001156" cy="4525963"/>
          </a:xfrm>
        </p:spPr>
        <p:txBody>
          <a:bodyPr/>
          <a:lstStyle/>
          <a:p>
            <a:r>
              <a:rPr lang="ar-SA" sz="4000" b="1" u="sng" dirty="0" smtClean="0"/>
              <a:t>1-</a:t>
            </a:r>
            <a:r>
              <a:rPr lang="ar-EG" sz="4000" b="1" u="sng" dirty="0" smtClean="0"/>
              <a:t> تأثير ثقافة الطبقة الاجتماعية على قضيتي الصحة والمرض :</a:t>
            </a:r>
            <a:endParaRPr lang="en-US" sz="4000" dirty="0" smtClean="0"/>
          </a:p>
          <a:p>
            <a:pPr algn="ctr"/>
            <a:r>
              <a:rPr lang="ar-EG" sz="3600" dirty="0" smtClean="0"/>
              <a:t>المعرفة بأسلوب واتجاهات وثقافة الطبقة الاجتماعية لكل أفراد المجتمع (التي من ضمنها الثقافة الصحية ) يجعلنا نخطط لبرامج صحة</a:t>
            </a:r>
            <a:r>
              <a:rPr lang="ar-SA" sz="3600" dirty="0" smtClean="0"/>
              <a:t> عامة</a:t>
            </a:r>
            <a:r>
              <a:rPr lang="ar-EG" sz="3600" dirty="0" smtClean="0"/>
              <a:t> ناجحة بحيث يتم توزيع الخدمات الصحية</a:t>
            </a:r>
            <a:r>
              <a:rPr lang="ar-SA" sz="3600" dirty="0" smtClean="0"/>
              <a:t> </a:t>
            </a:r>
            <a:r>
              <a:rPr lang="ar-EG" sz="3600" dirty="0" smtClean="0"/>
              <a:t>-الوقائية والعلاجية والإنشائية والعادات الصحية – </a:t>
            </a:r>
            <a:r>
              <a:rPr lang="ar-SA" sz="3600" dirty="0" smtClean="0"/>
              <a:t>بشكل عادل على </a:t>
            </a:r>
            <a:r>
              <a:rPr lang="ar-EG" sz="3600" dirty="0" smtClean="0"/>
              <a:t>مستحقيها وتوصيلها بأقل التكاليف مع توفير الجهد والمال والوقت </a:t>
            </a:r>
            <a:endParaRPr lang="ar-SA" sz="3600" dirty="0" smtClean="0"/>
          </a:p>
          <a:p>
            <a:pPr lvl="1"/>
            <a:endParaRPr lang="ar-EG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ويلاحظ أن البيئة الاجتماعية </a:t>
            </a:r>
            <a:r>
              <a:rPr lang="ar-SA" dirty="0" smtClean="0"/>
              <a:t>فى</a:t>
            </a:r>
            <a:r>
              <a:rPr lang="ar-EG" dirty="0" smtClean="0"/>
              <a:t> الريف والبادية (والتي تندرج تحتها معظم طبقات المجتمع) مشتركة في عاداتها واتجاهاتها بينما </a:t>
            </a:r>
            <a:r>
              <a:rPr lang="ar-SA" dirty="0" smtClean="0"/>
              <a:t>البيئة</a:t>
            </a:r>
            <a:r>
              <a:rPr lang="ar-EG" dirty="0" smtClean="0"/>
              <a:t> الثالثة الحضرية مختلفة نوعا ما  في ثقافتها وتقاليدها والخدمات الصحية التي تحتاجها ومدى تحقيق أهداف الصحة العامة وهو ما </a:t>
            </a:r>
            <a:r>
              <a:rPr lang="ar-SA" dirty="0" smtClean="0"/>
              <a:t>يتضح فيما يلي</a:t>
            </a:r>
            <a:endParaRPr lang="en-US" sz="2800" dirty="0" smtClean="0"/>
          </a:p>
          <a:p>
            <a:pPr lvl="1"/>
            <a:r>
              <a:rPr lang="ar-SA" sz="3200" dirty="0" smtClean="0"/>
              <a:t>1- </a:t>
            </a:r>
            <a:r>
              <a:rPr lang="ar-EG" sz="3200" dirty="0" smtClean="0"/>
              <a:t>تمتلك الطبقة أو البيئة الحضرية رصيد كبير ومخزون كبير من الثقافة العامة وخاصة الصحية أكثر من الثقافة العامة وخاصة الصحية أكثر من الريف والبادية .</a:t>
            </a:r>
            <a:endParaRPr lang="en-US" sz="3200" dirty="0" smtClean="0"/>
          </a:p>
          <a:p>
            <a:pPr lvl="1"/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 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pPr lvl="1"/>
            <a:r>
              <a:rPr lang="ar-SA" sz="3200" dirty="0" smtClean="0"/>
              <a:t>2- إن </a:t>
            </a:r>
            <a:r>
              <a:rPr lang="ar-EG" sz="3200" dirty="0" smtClean="0"/>
              <a:t>الوضع الاقتصادي والإنفاق</a:t>
            </a:r>
            <a:r>
              <a:rPr lang="ar-SA" sz="3200" dirty="0" smtClean="0"/>
              <a:t> فى الحضر</a:t>
            </a:r>
            <a:r>
              <a:rPr lang="ar-EG" sz="3200" dirty="0" smtClean="0"/>
              <a:t> أ</a:t>
            </a:r>
            <a:r>
              <a:rPr lang="ar-SA" sz="3200" dirty="0" smtClean="0"/>
              <a:t>فضل</a:t>
            </a:r>
            <a:r>
              <a:rPr lang="ar-EG" sz="3200" dirty="0" smtClean="0"/>
              <a:t> من الريف والبادية</a:t>
            </a:r>
            <a:r>
              <a:rPr lang="ar-SA" sz="3200" dirty="0" smtClean="0"/>
              <a:t> ؛</a:t>
            </a:r>
            <a:r>
              <a:rPr lang="ar-EG" sz="3200" dirty="0" smtClean="0"/>
              <a:t> من حيث القدرة على التعامل مع الأزمات الاقتصادية الناجمة </a:t>
            </a:r>
            <a:r>
              <a:rPr lang="ar-SA" sz="3200" dirty="0" smtClean="0"/>
              <a:t>ع</a:t>
            </a:r>
            <a:r>
              <a:rPr lang="ar-EG" sz="3200" dirty="0" smtClean="0"/>
              <a:t>ن الأمراض </a:t>
            </a:r>
            <a:endParaRPr lang="en-US" sz="3200" dirty="0" smtClean="0"/>
          </a:p>
          <a:p>
            <a:pPr lvl="1"/>
            <a:r>
              <a:rPr lang="ar-SA" sz="3200" dirty="0" smtClean="0"/>
              <a:t>3- </a:t>
            </a:r>
            <a:r>
              <a:rPr lang="ar-EG" sz="3200" dirty="0" smtClean="0"/>
              <a:t>توافر</a:t>
            </a:r>
            <a:r>
              <a:rPr lang="ar-SA" sz="3200" dirty="0" smtClean="0"/>
              <a:t> </a:t>
            </a:r>
            <a:r>
              <a:rPr lang="ar-EG" sz="3200" dirty="0" smtClean="0"/>
              <a:t>المنشآت الصحية والأجهزة الطبية</a:t>
            </a:r>
            <a:r>
              <a:rPr lang="ar-SA" sz="3200" dirty="0" smtClean="0"/>
              <a:t> فى الحضر </a:t>
            </a:r>
            <a:r>
              <a:rPr lang="ar-EG" sz="3200" dirty="0" smtClean="0"/>
              <a:t>أكثر</a:t>
            </a:r>
            <a:r>
              <a:rPr lang="ar-SA" sz="3200" dirty="0" smtClean="0"/>
              <a:t> </a:t>
            </a:r>
            <a:r>
              <a:rPr lang="ar-EG" sz="3200" dirty="0" smtClean="0"/>
              <a:t>من الريف </a:t>
            </a:r>
            <a:endParaRPr lang="en-US" sz="3200" dirty="0" smtClean="0"/>
          </a:p>
          <a:p>
            <a:pPr lvl="1"/>
            <a:r>
              <a:rPr lang="ar-SA" sz="3200" dirty="0" smtClean="0"/>
              <a:t>4- </a:t>
            </a:r>
            <a:r>
              <a:rPr lang="ar-EG" sz="3200" dirty="0" smtClean="0"/>
              <a:t>توافر الكوادر البشرية  والتخصصية</a:t>
            </a:r>
            <a:r>
              <a:rPr lang="ar-SA" sz="3200" dirty="0" smtClean="0"/>
              <a:t> فى الحضر </a:t>
            </a:r>
            <a:r>
              <a:rPr lang="ar-EG" sz="3200" dirty="0" smtClean="0"/>
              <a:t>أكثر من الريف والبادية </a:t>
            </a:r>
            <a:endParaRPr lang="en-US" sz="3200" dirty="0" smtClean="0"/>
          </a:p>
          <a:p>
            <a:pPr lvl="1" algn="ctr"/>
            <a:r>
              <a:rPr lang="ar-SA" sz="3200" dirty="0" smtClean="0"/>
              <a:t>5- </a:t>
            </a:r>
            <a:r>
              <a:rPr lang="ar-EG" sz="3200" dirty="0" smtClean="0"/>
              <a:t>مراجع</a:t>
            </a:r>
            <a:r>
              <a:rPr lang="ar-SA" sz="3200" dirty="0" smtClean="0"/>
              <a:t>ة الحضريين </a:t>
            </a:r>
            <a:r>
              <a:rPr lang="ar-EG" sz="3200" dirty="0" smtClean="0"/>
              <a:t> للطب الرسمي أكثر من مراجعتهم للطب الشعبي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ar-SA" sz="3600" dirty="0" smtClean="0"/>
              <a:t>6- </a:t>
            </a:r>
            <a:r>
              <a:rPr lang="ar-EG" sz="3600" dirty="0" smtClean="0"/>
              <a:t>التقنيات والتكنولوجيا الطبية متطورة</a:t>
            </a:r>
            <a:r>
              <a:rPr lang="ar-SA" sz="3600" dirty="0" smtClean="0"/>
              <a:t> فى الحضر</a:t>
            </a:r>
            <a:r>
              <a:rPr lang="ar-EG" sz="3600" dirty="0" smtClean="0"/>
              <a:t> أكثر من الريف</a:t>
            </a:r>
            <a:endParaRPr lang="en-US" sz="3600" dirty="0" smtClean="0"/>
          </a:p>
          <a:p>
            <a:pPr lvl="1"/>
            <a:r>
              <a:rPr lang="ar-SA" sz="3600" dirty="0" smtClean="0"/>
              <a:t>7- </a:t>
            </a:r>
            <a:r>
              <a:rPr lang="ar-EG" sz="3600" dirty="0" smtClean="0"/>
              <a:t>التأكيد على الوقاية من الأمراض يكون أكثر في الحضر عنه في الريف والبادية</a:t>
            </a:r>
            <a:endParaRPr lang="en-US" sz="3600" dirty="0" smtClean="0"/>
          </a:p>
          <a:p>
            <a:pPr lvl="1"/>
            <a:r>
              <a:rPr lang="ar-SA" sz="3600" dirty="0" smtClean="0"/>
              <a:t>8- </a:t>
            </a:r>
            <a:r>
              <a:rPr lang="ar-EG" sz="3600" dirty="0" smtClean="0"/>
              <a:t>للاعتبارات الثقافية المجتمعية فإن عمليات الحجز والعزل وعدم استخدام أدوات المريض يتم بكفاءة عالية في الحضر عنه في الريف والبادية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543956" cy="4525963"/>
          </a:xfrm>
        </p:spPr>
        <p:txBody>
          <a:bodyPr/>
          <a:lstStyle/>
          <a:p>
            <a:r>
              <a:rPr lang="ar-SA" b="1" u="sng" dirty="0" smtClean="0"/>
              <a:t>2- </a:t>
            </a:r>
            <a:r>
              <a:rPr lang="ar-EG" b="1" u="sng" dirty="0" smtClean="0"/>
              <a:t>دور الطبقة الاجتماعية في الصحة والمرض : </a:t>
            </a:r>
            <a:endParaRPr lang="en-US" dirty="0" smtClean="0"/>
          </a:p>
          <a:p>
            <a:pPr lvl="0"/>
            <a:r>
              <a:rPr lang="ar-EG" sz="4400" dirty="0" smtClean="0"/>
              <a:t>يع</a:t>
            </a:r>
            <a:r>
              <a:rPr lang="ar-SA" sz="4400" dirty="0" smtClean="0"/>
              <a:t>د </a:t>
            </a:r>
            <a:r>
              <a:rPr lang="ar-EG" sz="4400" dirty="0" smtClean="0"/>
              <a:t>الجانب الاقتصادي من أهم وأكثر</a:t>
            </a:r>
            <a:r>
              <a:rPr lang="ar-SA" sz="4400" dirty="0" smtClean="0"/>
              <a:t>الجوانب الطبقية </a:t>
            </a:r>
            <a:r>
              <a:rPr lang="ar-EG" sz="4400" dirty="0" smtClean="0"/>
              <a:t>تأثي</a:t>
            </a:r>
            <a:r>
              <a:rPr lang="ar-SA" sz="4400" dirty="0" smtClean="0"/>
              <a:t>راً</a:t>
            </a:r>
            <a:r>
              <a:rPr lang="ar-EG" sz="4400" dirty="0" smtClean="0"/>
              <a:t> على قضايا الصحة والمرض ونوعية الأمراض التي تصيب كل طبقة</a:t>
            </a:r>
            <a:r>
              <a:rPr lang="ar-SA" sz="4400" dirty="0" smtClean="0"/>
              <a:t> , أو</a:t>
            </a:r>
            <a:r>
              <a:rPr lang="ar-EG" sz="4400" dirty="0" smtClean="0"/>
              <a:t> التي تكون محصورة في طبقة معينة مع وجود أمراض مشتركة بين الطبقات جميعها .</a:t>
            </a:r>
            <a:endParaRPr lang="en-US" sz="44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u="sng" dirty="0" smtClean="0"/>
              <a:t>ويتضح دور الطبقة الاجتماعية </a:t>
            </a:r>
            <a:r>
              <a:rPr lang="ar-SA" u="sng" dirty="0" smtClean="0"/>
              <a:t>فى</a:t>
            </a:r>
            <a:r>
              <a:rPr lang="ar-EG" u="sng" dirty="0" smtClean="0"/>
              <a:t> الصحة والمرض والرعاية الصحية من النقاط التالية :</a:t>
            </a:r>
            <a:endParaRPr lang="en-US" dirty="0" smtClean="0"/>
          </a:p>
          <a:p>
            <a:pPr marL="514350" indent="-514350">
              <a:buAutoNum type="arabic1Minus"/>
            </a:pPr>
            <a:r>
              <a:rPr lang="ar-EG" dirty="0" smtClean="0"/>
              <a:t>انتشار بعض الأمراض بين أفراد المجتمع الحضري لتناولهم أنواع معينة من الأغذية التي تعد من نتاج الحياة الحديثة المتسا</a:t>
            </a:r>
            <a:r>
              <a:rPr lang="ar-SA" dirty="0" smtClean="0"/>
              <a:t>ر</a:t>
            </a:r>
            <a:r>
              <a:rPr lang="ar-EG" dirty="0" smtClean="0"/>
              <a:t>عه </a:t>
            </a:r>
            <a:r>
              <a:rPr lang="ar-SA" dirty="0" smtClean="0"/>
              <a:t> (</a:t>
            </a:r>
            <a:r>
              <a:rPr lang="en-US" dirty="0" smtClean="0"/>
              <a:t>fast  foods</a:t>
            </a:r>
            <a:r>
              <a:rPr lang="ar-SA" dirty="0" smtClean="0"/>
              <a:t>)</a:t>
            </a:r>
          </a:p>
          <a:p>
            <a:pPr lvl="0"/>
            <a:r>
              <a:rPr lang="ar-SA" dirty="0" smtClean="0"/>
              <a:t>ب- </a:t>
            </a:r>
            <a:r>
              <a:rPr lang="ar-EG" dirty="0" smtClean="0"/>
              <a:t>معدل الوفيات أقل في الطبقة الحضرية  بسبب الحرص على عزل المصابين ومراجعتهم</a:t>
            </a:r>
            <a:r>
              <a:rPr lang="ar-SA" dirty="0" smtClean="0"/>
              <a:t> للطبيب</a:t>
            </a:r>
            <a:r>
              <a:rPr lang="ar-EG" dirty="0" smtClean="0"/>
              <a:t> مباشرة قبل تفاقم الأمراض 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ج- </a:t>
            </a:r>
            <a:r>
              <a:rPr lang="ar-EG" dirty="0" smtClean="0"/>
              <a:t>معدل الإصابة بالأمراض الاجتماعية أكثر في الحضر منه في الريف والبادية للالتزام القوي بالعادات والتقاليد بالريف</a:t>
            </a:r>
            <a:r>
              <a:rPr lang="ar-SA" dirty="0" smtClean="0"/>
              <a:t> والبادية</a:t>
            </a:r>
            <a:r>
              <a:rPr lang="ar-EG" dirty="0" smtClean="0"/>
              <a:t> .</a:t>
            </a:r>
            <a:endParaRPr lang="en-US" dirty="0" smtClean="0"/>
          </a:p>
          <a:p>
            <a:pPr lvl="0"/>
            <a:r>
              <a:rPr lang="ar-SA" dirty="0" smtClean="0"/>
              <a:t>د- </a:t>
            </a:r>
            <a:r>
              <a:rPr lang="ar-EG" dirty="0" smtClean="0"/>
              <a:t>معدل الإصابة بالأمراض الوبائية التي مصدرها البيئة الطبيعية في الريف والبادية أكثر من الحضر </a:t>
            </a:r>
            <a:endParaRPr lang="en-US" dirty="0" smtClean="0"/>
          </a:p>
          <a:p>
            <a:pPr lvl="0"/>
            <a:r>
              <a:rPr lang="ar-SA" dirty="0" smtClean="0"/>
              <a:t>هـ- </a:t>
            </a:r>
            <a:r>
              <a:rPr lang="ar-EG" dirty="0" smtClean="0"/>
              <a:t>نسبة ال</a:t>
            </a:r>
            <a:r>
              <a:rPr lang="ar-SA" dirty="0" smtClean="0"/>
              <a:t>و</a:t>
            </a:r>
            <a:r>
              <a:rPr lang="ar-EG" dirty="0" smtClean="0"/>
              <a:t>بائية وانتقال الأمراض بالعدوى أكثر في الريف والبادية نظرا لظروف السكن </a:t>
            </a:r>
            <a:r>
              <a:rPr lang="ar-SA" dirty="0" smtClean="0"/>
              <a:t>, </a:t>
            </a:r>
            <a:r>
              <a:rPr lang="ar-EG" dirty="0" smtClean="0"/>
              <a:t>و</a:t>
            </a:r>
            <a:r>
              <a:rPr lang="ar-SA" dirty="0" smtClean="0"/>
              <a:t>زيادة </a:t>
            </a:r>
            <a:r>
              <a:rPr lang="ar-EG" dirty="0" smtClean="0"/>
              <a:t>عدد أفراد الأسرة</a:t>
            </a:r>
            <a:r>
              <a:rPr lang="ar-SA" dirty="0" smtClean="0"/>
              <a:t> ,</a:t>
            </a:r>
            <a:r>
              <a:rPr lang="ar-EG" dirty="0" smtClean="0"/>
              <a:t> والثقافة المجتمعية والصحية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 </a:t>
            </a:r>
            <a:r>
              <a:rPr lang="ar-SA" b="1" dirty="0" smtClean="0"/>
              <a:t>ثانياً</a:t>
            </a:r>
            <a:r>
              <a:rPr lang="ar-EG" b="1" dirty="0" smtClean="0"/>
              <a:t>الطبقة الاجتماعية والخدمة الصحية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400" dirty="0" smtClean="0"/>
              <a:t>و- </a:t>
            </a:r>
            <a:r>
              <a:rPr lang="ar-EG" sz="4400" dirty="0" smtClean="0"/>
              <a:t>عدم إلتزام الطبقة في الريف بوصايا النسق الطبي يؤثر سلبا</a:t>
            </a:r>
            <a:r>
              <a:rPr lang="ar-SA" sz="4400" dirty="0" smtClean="0"/>
              <a:t>ً</a:t>
            </a:r>
            <a:r>
              <a:rPr lang="ar-EG" sz="4400" dirty="0" smtClean="0"/>
              <a:t> على كمية </a:t>
            </a:r>
            <a:r>
              <a:rPr lang="ar-SA" sz="4400" dirty="0" smtClean="0"/>
              <a:t>وفترة </a:t>
            </a:r>
            <a:r>
              <a:rPr lang="ar-EG" sz="4400" dirty="0" smtClean="0"/>
              <a:t> العلاج </a:t>
            </a:r>
            <a:r>
              <a:rPr lang="ar-SA" sz="4400" dirty="0" smtClean="0"/>
              <a:t>؛</a:t>
            </a:r>
            <a:endParaRPr lang="en-US" sz="4400" dirty="0" smtClean="0"/>
          </a:p>
          <a:p>
            <a:pPr lvl="0"/>
            <a:r>
              <a:rPr lang="ar-EG" sz="4400" dirty="0" smtClean="0"/>
              <a:t>نظرا</a:t>
            </a:r>
            <a:r>
              <a:rPr lang="ar-SA" sz="4400" dirty="0" smtClean="0"/>
              <a:t>ً</a:t>
            </a:r>
            <a:r>
              <a:rPr lang="ar-EG" sz="4400" dirty="0" smtClean="0"/>
              <a:t> للوضع الاقتصادي</a:t>
            </a:r>
            <a:r>
              <a:rPr lang="ar-SA" sz="4400" dirty="0" smtClean="0"/>
              <a:t> و</a:t>
            </a:r>
            <a:r>
              <a:rPr lang="ar-EG" sz="4400" dirty="0" smtClean="0"/>
              <a:t> </a:t>
            </a:r>
            <a:r>
              <a:rPr lang="ar-SA" sz="4400" dirty="0" smtClean="0"/>
              <a:t>الا</a:t>
            </a:r>
            <a:r>
              <a:rPr lang="ar-EG" sz="4400" dirty="0" smtClean="0"/>
              <a:t>عتم</a:t>
            </a:r>
            <a:r>
              <a:rPr lang="ar-SA" sz="4400" dirty="0" smtClean="0"/>
              <a:t>ا</a:t>
            </a:r>
            <a:r>
              <a:rPr lang="ar-EG" sz="4400" dirty="0" smtClean="0"/>
              <a:t>د</a:t>
            </a:r>
            <a:r>
              <a:rPr lang="ar-SA" sz="4400" dirty="0" smtClean="0"/>
              <a:t> غالباً فى </a:t>
            </a:r>
            <a:r>
              <a:rPr lang="ar-EG" sz="4400" dirty="0" smtClean="0"/>
              <a:t>الريف </a:t>
            </a:r>
            <a:r>
              <a:rPr lang="ar-SA" sz="4400" dirty="0" smtClean="0"/>
              <a:t>يكون </a:t>
            </a:r>
            <a:r>
              <a:rPr lang="ar-EG" sz="4400" dirty="0" smtClean="0"/>
              <a:t>على العلاج المجاني</a:t>
            </a:r>
            <a:endParaRPr lang="ar-SA" sz="4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1530</TotalTime>
  <Words>1137</Words>
  <Application>Microsoft Office PowerPoint</Application>
  <PresentationFormat>عرض على الشاشة (3:4)‏</PresentationFormat>
  <Paragraphs>93</Paragraphs>
  <Slides>22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المحاضرة التمهيدية</vt:lpstr>
      <vt:lpstr>الشريحة 1</vt:lpstr>
      <vt:lpstr>المحاضرة الرابعة</vt:lpstr>
      <vt:lpstr>عناصر المحاضرة</vt:lpstr>
      <vt:lpstr>مقدمة </vt:lpstr>
      <vt:lpstr>أولاً الأسرة ودورها في قضيتي الصحة والمرض</vt:lpstr>
      <vt:lpstr>أولاً الأسرة ودورها في قضيتي الصحة والمرض</vt:lpstr>
      <vt:lpstr>أولاً الأسرة ودورها في قضيتي الصحة والمرض</vt:lpstr>
      <vt:lpstr>أولاً الأسرة ودورها في قضيتي الصحة والمرض</vt:lpstr>
      <vt:lpstr>أولاً الأسرة ودورها في قضيتي الصحة والمرض</vt:lpstr>
      <vt:lpstr>أولاً الأسرة ودورها في قضيتي الصحة والمرض</vt:lpstr>
      <vt:lpstr>أولاً الأسرة ودورها في قضيتي الصحة والمرض</vt:lpstr>
      <vt:lpstr>أولاً الأسرة ودورها في قضيتي الصحة والمرض</vt:lpstr>
      <vt:lpstr> ثانياً الطبقة الاجتماعية والخدمة الصحية</vt:lpstr>
      <vt:lpstr> ثانياًالطبقة الاجتماعية والخدمة الصحية</vt:lpstr>
      <vt:lpstr> ثانياًالطبقة الاجتماعية والخدمة الصحية</vt:lpstr>
      <vt:lpstr> ثانياً الطبقة الاجتماعية والخدمة الصحية</vt:lpstr>
      <vt:lpstr> ثانياًالطبقة الاجتماعية والخدمة الصحية</vt:lpstr>
      <vt:lpstr> ثانياًالطبقة الاجتماعية والخدمة الصحية</vt:lpstr>
      <vt:lpstr> ثانياًالطبقة الاجتماعية والخدمة الصحية</vt:lpstr>
      <vt:lpstr> ثانياًالطبقة الاجتماعية والخدمة الصحية</vt:lpstr>
      <vt:lpstr> ثانياًالطبقة الاجتماعية والخدمة الصحية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159</cp:revision>
  <dcterms:created xsi:type="dcterms:W3CDTF">1601-01-01T00:00:00Z</dcterms:created>
  <dcterms:modified xsi:type="dcterms:W3CDTF">2012-10-14T15:16:56Z</dcterms:modified>
</cp:coreProperties>
</file>