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8"/>
  </p:notesMasterIdLst>
  <p:handoutMasterIdLst>
    <p:handoutMasterId r:id="rId29"/>
  </p:handoutMasterIdLst>
  <p:sldIdLst>
    <p:sldId id="286" r:id="rId5"/>
    <p:sldId id="287" r:id="rId6"/>
    <p:sldId id="289" r:id="rId7"/>
    <p:sldId id="276" r:id="rId8"/>
    <p:sldId id="269" r:id="rId9"/>
    <p:sldId id="277" r:id="rId10"/>
    <p:sldId id="279" r:id="rId11"/>
    <p:sldId id="280" r:id="rId12"/>
    <p:sldId id="281" r:id="rId13"/>
    <p:sldId id="282" r:id="rId14"/>
    <p:sldId id="278" r:id="rId15"/>
    <p:sldId id="283" r:id="rId16"/>
    <p:sldId id="284" r:id="rId17"/>
    <p:sldId id="273" r:id="rId18"/>
    <p:sldId id="285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88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94660" autoAdjust="0"/>
  </p:normalViewPr>
  <p:slideViewPr>
    <p:cSldViewPr>
      <p:cViewPr varScale="1">
        <p:scale>
          <a:sx n="74" d="100"/>
          <a:sy n="74" d="100"/>
        </p:scale>
        <p:origin x="-39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/>
              <a:t>علم الاجتماع الطبي </a:t>
            </a: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EG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حسن ابوزيد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الخامسة 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EG" b="1" dirty="0" smtClean="0"/>
              <a:t>العوامل الاجتماعية المرتبطة بالصحة والمرض</a:t>
            </a:r>
            <a:endParaRPr lang="en-US" dirty="0" smtClean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14282" y="1500174"/>
            <a:ext cx="8715436" cy="481902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ar-SA" sz="4000" b="1" dirty="0" smtClean="0"/>
              <a:t>مقدمة</a:t>
            </a:r>
          </a:p>
          <a:p>
            <a:pPr>
              <a:buFont typeface="Arial" pitchFamily="34" charset="0"/>
              <a:buChar char="•"/>
            </a:pPr>
            <a:r>
              <a:rPr lang="ar-SA" sz="4000" b="1" dirty="0" smtClean="0"/>
              <a:t>المهنة</a:t>
            </a:r>
          </a:p>
          <a:p>
            <a:pPr algn="ctr"/>
            <a:endParaRPr lang="ar-SA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algn="r">
              <a:buFont typeface="Arial" pitchFamily="34" charset="0"/>
              <a:buChar char="•"/>
            </a:pPr>
            <a:endParaRPr lang="ar-EG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مقدمة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ar-EG" sz="3600" dirty="0" smtClean="0"/>
              <a:t>ويقصد بالأمراض المهنية  أنها الأمراض التي تصيب </a:t>
            </a:r>
            <a:r>
              <a:rPr lang="ar-SA" sz="3600" dirty="0" smtClean="0"/>
              <a:t>بعضاً من أفراد</a:t>
            </a:r>
            <a:r>
              <a:rPr lang="ar-EG" sz="3600" dirty="0" smtClean="0"/>
              <a:t> المجتمع الواحد </a:t>
            </a:r>
            <a:r>
              <a:rPr lang="ar-SA" sz="3600" dirty="0" smtClean="0"/>
              <a:t>الذين </a:t>
            </a:r>
            <a:r>
              <a:rPr lang="ar-EG" sz="3600" dirty="0" smtClean="0"/>
              <a:t>يمتهنون مهنة واحدة ؛ فوجودهم في بيئة طبيعية واحدة وتأثرهم بالمسببات الطبيعية أو المهنية الناتجة عن المهنة التي يمتهنوها يجعل</a:t>
            </a:r>
            <a:r>
              <a:rPr lang="ar-SA" sz="3600" dirty="0" smtClean="0"/>
              <a:t>هم عرضة </a:t>
            </a:r>
            <a:r>
              <a:rPr lang="ar-EG" sz="3600" dirty="0" smtClean="0"/>
              <a:t> </a:t>
            </a:r>
            <a:r>
              <a:rPr lang="ar-SA" sz="3600" dirty="0" smtClean="0"/>
              <a:t>ل</a:t>
            </a:r>
            <a:r>
              <a:rPr lang="ar-EG" sz="3600" dirty="0" smtClean="0"/>
              <a:t>بعض الأمراض </a:t>
            </a:r>
            <a:r>
              <a:rPr lang="ar-SA" sz="3600" dirty="0" smtClean="0"/>
              <a:t>ال</a:t>
            </a:r>
            <a:r>
              <a:rPr lang="ar-EG" sz="3600" dirty="0" smtClean="0"/>
              <a:t>خاصة</a:t>
            </a:r>
            <a:r>
              <a:rPr lang="ar-SA" sz="3600" dirty="0" smtClean="0"/>
              <a:t>.</a:t>
            </a:r>
            <a:endParaRPr lang="en-US" sz="3600" dirty="0" smtClean="0"/>
          </a:p>
          <a:p>
            <a:r>
              <a:rPr lang="ar-EG" sz="3600" dirty="0" smtClean="0"/>
              <a:t> </a:t>
            </a:r>
            <a:endParaRPr lang="en-US" sz="3600" dirty="0" smtClean="0"/>
          </a:p>
          <a:p>
            <a:pPr>
              <a:defRPr/>
            </a:pPr>
            <a:endParaRPr lang="ar-SA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pPr>
              <a:defRPr/>
            </a:pPr>
            <a:r>
              <a:rPr lang="ar-EG" dirty="0" smtClean="0"/>
              <a:t>أسباب الإصابة بالأمراض المهنية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0" y="1524000"/>
            <a:ext cx="9144000" cy="4572000"/>
          </a:xfrm>
        </p:spPr>
        <p:txBody>
          <a:bodyPr/>
          <a:lstStyle/>
          <a:p>
            <a:r>
              <a:rPr lang="ar-EG" sz="3600" u="sng" dirty="0" smtClean="0"/>
              <a:t>يمكن حصر أسباب الإصابة بالأمراض المهنية في الآتي :</a:t>
            </a:r>
            <a:endParaRPr lang="en-US" sz="3600" dirty="0" smtClean="0"/>
          </a:p>
          <a:p>
            <a:pPr lvl="0"/>
            <a:r>
              <a:rPr lang="ar-SA" sz="3600" dirty="0" smtClean="0"/>
              <a:t>- </a:t>
            </a:r>
            <a:r>
              <a:rPr lang="ar-EG" sz="3600" dirty="0" smtClean="0"/>
              <a:t>عوامل وتأثيرات البيئة الطبيعية كالتعرض المباشر لكثير</a:t>
            </a:r>
            <a:r>
              <a:rPr lang="ar-SA" sz="3600" dirty="0" smtClean="0"/>
              <a:t> من </a:t>
            </a:r>
            <a:r>
              <a:rPr lang="ar-EG" sz="3600" dirty="0" smtClean="0"/>
              <a:t> </a:t>
            </a:r>
            <a:r>
              <a:rPr lang="ar-SA" sz="3600" dirty="0" smtClean="0"/>
              <a:t>ا</a:t>
            </a:r>
            <a:r>
              <a:rPr lang="ar-EG" sz="3600" dirty="0" smtClean="0"/>
              <a:t>لعوامل الطبيعة مثل الحرارة والرطوبة .....</a:t>
            </a:r>
            <a:endParaRPr lang="en-US" sz="3600" dirty="0" smtClean="0"/>
          </a:p>
          <a:p>
            <a:pPr lvl="0"/>
            <a:r>
              <a:rPr lang="ar-SA" sz="3600" dirty="0" smtClean="0"/>
              <a:t>- </a:t>
            </a:r>
            <a:r>
              <a:rPr lang="ar-EG" sz="3600" dirty="0" smtClean="0"/>
              <a:t>مخلفات الصناعة وعمليات الإنتاج</a:t>
            </a:r>
            <a:r>
              <a:rPr lang="ar-SA" sz="3600" dirty="0" smtClean="0"/>
              <a:t>؛</a:t>
            </a:r>
            <a:r>
              <a:rPr lang="ar-EG" sz="3600" dirty="0" smtClean="0"/>
              <a:t> من الأبخرة والغازات </a:t>
            </a:r>
            <a:r>
              <a:rPr lang="ar-SA" sz="3600" dirty="0" smtClean="0"/>
              <a:t>ال</a:t>
            </a:r>
            <a:r>
              <a:rPr lang="ar-EG" sz="3600" dirty="0" smtClean="0"/>
              <a:t>سامة </a:t>
            </a:r>
            <a:r>
              <a:rPr lang="ar-SA" sz="3600" dirty="0" smtClean="0"/>
              <a:t> , </a:t>
            </a:r>
            <a:r>
              <a:rPr lang="ar-EG" sz="3600" dirty="0" smtClean="0"/>
              <a:t>أو</a:t>
            </a:r>
            <a:r>
              <a:rPr lang="ar-SA" sz="3600" dirty="0" smtClean="0"/>
              <a:t> التي </a:t>
            </a:r>
            <a:r>
              <a:rPr lang="ar-EG" sz="3600" dirty="0" smtClean="0"/>
              <a:t> تؤثر على الجلد </a:t>
            </a:r>
            <a:endParaRPr lang="en-US" sz="3600" dirty="0" smtClean="0"/>
          </a:p>
          <a:p>
            <a:pPr lvl="0"/>
            <a:r>
              <a:rPr lang="ar-SA" sz="3600" dirty="0" smtClean="0"/>
              <a:t>- </a:t>
            </a:r>
            <a:r>
              <a:rPr lang="ar-EG" sz="3600" dirty="0" smtClean="0"/>
              <a:t>العوامل الحيوية البيولوجية ؛ كعمليات التحلل للمواد والطفيليات والبكتيريا الناجمة عن التصنيع </a:t>
            </a:r>
            <a:endParaRPr lang="en-US" sz="3600" dirty="0" smtClean="0"/>
          </a:p>
          <a:p>
            <a:pPr lvl="0"/>
            <a:endParaRPr lang="en-US" sz="3600" dirty="0" smtClean="0"/>
          </a:p>
          <a:p>
            <a:pPr>
              <a:buClr>
                <a:schemeClr val="tx1"/>
              </a:buClr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EG" dirty="0" smtClean="0"/>
              <a:t>أسباب الإصابة بالأمراض المهنية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z="4400" dirty="0" smtClean="0"/>
              <a:t>- </a:t>
            </a:r>
            <a:r>
              <a:rPr lang="ar-EG" sz="4400" dirty="0" smtClean="0"/>
              <a:t>الصناعات التعدينية والتعامل مع الأتربة الناتجة عن تعدين الصخور والتي تصيب العاملين بأمراض الرئة والتنفس </a:t>
            </a:r>
            <a:endParaRPr lang="en-US" sz="4400" dirty="0" smtClean="0"/>
          </a:p>
          <a:p>
            <a:pPr lvl="0"/>
            <a:r>
              <a:rPr lang="ar-SA" sz="4400" dirty="0" smtClean="0"/>
              <a:t>- </a:t>
            </a:r>
            <a:r>
              <a:rPr lang="ar-EG" sz="4400" dirty="0" smtClean="0"/>
              <a:t>الصناعات العضوية ومخلفاتها التي تصيب العاملين بأمراض العيون </a:t>
            </a:r>
            <a:r>
              <a:rPr lang="ar-SA" sz="4400" dirty="0" smtClean="0"/>
              <a:t> وأمراض </a:t>
            </a:r>
            <a:r>
              <a:rPr lang="ar-EG" sz="4400" dirty="0" smtClean="0"/>
              <a:t>الرئة</a:t>
            </a:r>
            <a:endParaRPr lang="en-US" sz="4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EG" dirty="0" smtClean="0"/>
              <a:t>أسباب الإصابة بالأمراض المهنية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28750"/>
            <a:ext cx="8229600" cy="4533900"/>
          </a:xfrm>
        </p:spPr>
        <p:txBody>
          <a:bodyPr>
            <a:normAutofit/>
          </a:bodyPr>
          <a:lstStyle/>
          <a:p>
            <a:pPr lvl="0"/>
            <a:r>
              <a:rPr lang="ar-SA" sz="4000" dirty="0" smtClean="0"/>
              <a:t>- </a:t>
            </a:r>
            <a:r>
              <a:rPr lang="ar-EG" sz="4000" dirty="0" smtClean="0"/>
              <a:t>العوامل </a:t>
            </a:r>
            <a:r>
              <a:rPr lang="ar-EG" sz="4000" dirty="0" err="1" smtClean="0"/>
              <a:t>السي</a:t>
            </a:r>
            <a:r>
              <a:rPr lang="ar-SA" sz="4000" dirty="0" smtClean="0"/>
              <a:t>ك</a:t>
            </a:r>
            <a:r>
              <a:rPr lang="ar-EG" sz="4000" dirty="0" err="1" smtClean="0"/>
              <a:t>ولوجية</a:t>
            </a:r>
            <a:r>
              <a:rPr lang="ar-EG" sz="4000" dirty="0" smtClean="0"/>
              <a:t> كوجود ضغ</a:t>
            </a:r>
            <a:r>
              <a:rPr lang="ar-SA" sz="4000" dirty="0" smtClean="0"/>
              <a:t>و</a:t>
            </a:r>
            <a:r>
              <a:rPr lang="ar-EG" sz="4000" dirty="0" smtClean="0"/>
              <a:t>ط </a:t>
            </a:r>
            <a:r>
              <a:rPr lang="ar-SA" sz="4000" dirty="0" smtClean="0"/>
              <a:t> </a:t>
            </a:r>
            <a:r>
              <a:rPr lang="ar-EG" sz="4000" dirty="0" smtClean="0"/>
              <a:t>وظيفية على العامل</a:t>
            </a:r>
            <a:r>
              <a:rPr lang="ar-SA" sz="4000" dirty="0" smtClean="0"/>
              <a:t> ؛</a:t>
            </a:r>
            <a:r>
              <a:rPr lang="ar-EG" sz="4000" dirty="0" smtClean="0"/>
              <a:t> مما يصيبه بأمراض نفسية أو عصبية </a:t>
            </a:r>
            <a:endParaRPr lang="en-US" sz="4000" dirty="0" smtClean="0"/>
          </a:p>
          <a:p>
            <a:pPr lvl="0"/>
            <a:r>
              <a:rPr lang="ar-SA" sz="4000" dirty="0" smtClean="0"/>
              <a:t>- </a:t>
            </a:r>
            <a:r>
              <a:rPr lang="ar-EG" sz="4000" dirty="0" smtClean="0"/>
              <a:t>العوامل الفيزيائية كالتزام العامل بالوقوف الدائم أو الجلوس</a:t>
            </a:r>
            <a:r>
              <a:rPr lang="ar-SA" sz="4000" dirty="0" smtClean="0"/>
              <a:t> الدائم </a:t>
            </a:r>
            <a:r>
              <a:rPr lang="ar-EG" sz="4000" dirty="0" smtClean="0"/>
              <a:t> لساعات طويلة .. مما يصيب بأمراض فسيولوجية أو فيزيائية مثل آلام العظام </a:t>
            </a:r>
            <a:endParaRPr lang="en-US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EG" dirty="0" smtClean="0"/>
              <a:t>أسباب الإصابة بالأمراض المهنية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15960"/>
            <a:ext cx="8229600" cy="4533900"/>
          </a:xfrm>
        </p:spPr>
        <p:txBody>
          <a:bodyPr>
            <a:normAutofit fontScale="92500"/>
          </a:bodyPr>
          <a:lstStyle/>
          <a:p>
            <a:pPr lvl="0">
              <a:buFontTx/>
              <a:buChar char="-"/>
            </a:pPr>
            <a:r>
              <a:rPr lang="ar-EG" sz="4000" dirty="0" smtClean="0"/>
              <a:t>وتعتبر الثقافة الصحية للعاملين أهم الأسباب للأمراض المهنية : </a:t>
            </a:r>
            <a:endParaRPr lang="ar-SA" sz="4000" dirty="0" smtClean="0"/>
          </a:p>
          <a:p>
            <a:pPr lvl="0">
              <a:buFont typeface="Wingdings" pitchFamily="2" charset="2"/>
              <a:buChar char="ü"/>
            </a:pPr>
            <a:r>
              <a:rPr lang="ar-EG" sz="4000" dirty="0" smtClean="0"/>
              <a:t>حيث أن نقص الوعي الصحي لدى العاملين وعدم وجود الاحتياطات الوقائية </a:t>
            </a:r>
            <a:r>
              <a:rPr lang="ar-EG" sz="4000" dirty="0" err="1" smtClean="0"/>
              <a:t>ل</a:t>
            </a:r>
            <a:r>
              <a:rPr lang="ar-SA" sz="4000" dirty="0" smtClean="0"/>
              <a:t>منع </a:t>
            </a:r>
            <a:r>
              <a:rPr lang="ar-SA" sz="4000" dirty="0" err="1" smtClean="0"/>
              <a:t>ا</a:t>
            </a:r>
            <a:r>
              <a:rPr lang="ar-EG" sz="4000" dirty="0" smtClean="0"/>
              <a:t>لإصابة بالأمراض </a:t>
            </a:r>
            <a:endParaRPr lang="ar-SA" sz="4000" dirty="0" smtClean="0"/>
          </a:p>
          <a:p>
            <a:pPr lvl="0">
              <a:buFont typeface="Wingdings" pitchFamily="2" charset="2"/>
              <a:buChar char="ü"/>
            </a:pPr>
            <a:r>
              <a:rPr lang="ar-EG" sz="4000" dirty="0" smtClean="0"/>
              <a:t>إلى جانب عدم وجود الدورات الصحية لتوعية العمال كل في مجال تخصصه.</a:t>
            </a:r>
            <a:endParaRPr lang="en-US" sz="4000" dirty="0" smtClean="0"/>
          </a:p>
          <a:p>
            <a:r>
              <a:rPr lang="ar-EG" sz="4000" dirty="0" smtClean="0"/>
              <a:t> </a:t>
            </a:r>
            <a:endParaRPr lang="ar-SA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EG" dirty="0" smtClean="0"/>
              <a:t>الصحة المهنية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395059"/>
            <a:ext cx="8229600" cy="4533900"/>
          </a:xfrm>
        </p:spPr>
        <p:txBody>
          <a:bodyPr>
            <a:normAutofit lnSpcReduction="10000"/>
          </a:bodyPr>
          <a:lstStyle/>
          <a:p>
            <a:pPr lvl="0"/>
            <a:r>
              <a:rPr lang="ar-SA" sz="3600" u="sng" dirty="0" smtClean="0"/>
              <a:t> مفهوم</a:t>
            </a:r>
            <a:r>
              <a:rPr lang="ar-EG" sz="4000" u="sng" dirty="0" smtClean="0"/>
              <a:t>الصحة المهنية :  </a:t>
            </a:r>
            <a:endParaRPr lang="en-US" sz="4000" u="sng" dirty="0" smtClean="0"/>
          </a:p>
          <a:p>
            <a:pPr lvl="0"/>
            <a:r>
              <a:rPr lang="ar-EG" sz="4400" dirty="0" smtClean="0"/>
              <a:t>وتعني الإجراءات أو الخدم</a:t>
            </a:r>
            <a:r>
              <a:rPr lang="ar-SA" sz="4400" dirty="0" err="1" smtClean="0"/>
              <a:t>ات</a:t>
            </a:r>
            <a:r>
              <a:rPr lang="ar-EG" sz="4400" dirty="0" smtClean="0"/>
              <a:t> الصحية التي تقدمها المؤسسة الصحية لوقاية العاملين في المهن المختلفة من الأمراض المهنية لمراعاة صحة العامل البدنية والنفسية ؛ كوضع برامج للفحوصات الدورية للعمال .</a:t>
            </a:r>
            <a:endParaRPr lang="en-US" sz="4400" dirty="0" smtClean="0"/>
          </a:p>
          <a:p>
            <a:r>
              <a:rPr lang="ar-EG" sz="4400" dirty="0" smtClean="0"/>
              <a:t> </a:t>
            </a:r>
            <a:endParaRPr lang="en-US" sz="4400" dirty="0" smtClean="0"/>
          </a:p>
          <a:p>
            <a:pPr>
              <a:defRPr/>
            </a:pPr>
            <a:endParaRPr lang="ar-SA" sz="5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EG" dirty="0" smtClean="0"/>
              <a:t>الصحة المهنية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357298"/>
            <a:ext cx="9001156" cy="4643470"/>
          </a:xfrm>
        </p:spPr>
        <p:txBody>
          <a:bodyPr/>
          <a:lstStyle/>
          <a:p>
            <a:r>
              <a:rPr lang="ar-EG" sz="4000" b="1" u="sng" dirty="0" smtClean="0"/>
              <a:t>-</a:t>
            </a:r>
            <a:r>
              <a:rPr lang="ar-SA" sz="4000" b="1" u="sng" dirty="0" smtClean="0"/>
              <a:t> </a:t>
            </a:r>
            <a:r>
              <a:rPr lang="ar-EG" sz="4000" b="1" u="sng" dirty="0" smtClean="0"/>
              <a:t>إجراءات برامج الصحة المهنية والتأهيل المهني :</a:t>
            </a:r>
            <a:endParaRPr lang="en-US" sz="4000" b="1" dirty="0" smtClean="0"/>
          </a:p>
          <a:p>
            <a:r>
              <a:rPr lang="ar-EG" dirty="0" smtClean="0"/>
              <a:t>- هناك برامج صحية مهنية تستهدف مساعدة العاملين على تجنب الإصابة بالأمراض المهنية ، وهى تعتبر من الخدمات الصحية لبرامج الصحة العامة وتشمل : </a:t>
            </a:r>
            <a:endParaRPr lang="en-US" dirty="0" smtClean="0"/>
          </a:p>
          <a:p>
            <a:r>
              <a:rPr lang="ar-EG" dirty="0" smtClean="0"/>
              <a:t>1- وضع بر</a:t>
            </a:r>
            <a:r>
              <a:rPr lang="ar-SA" dirty="0" smtClean="0"/>
              <a:t>ن</a:t>
            </a:r>
            <a:r>
              <a:rPr lang="ar-EG" dirty="0" err="1" smtClean="0"/>
              <a:t>امج</a:t>
            </a:r>
            <a:r>
              <a:rPr lang="ar-EG" dirty="0" smtClean="0"/>
              <a:t> تثقيف صحي للعاملين </a:t>
            </a:r>
            <a:r>
              <a:rPr lang="ar-EG" dirty="0" err="1" smtClean="0"/>
              <a:t>لل</a:t>
            </a:r>
            <a:r>
              <a:rPr lang="ar-SA" dirty="0" smtClean="0"/>
              <a:t>وقاية</a:t>
            </a:r>
            <a:r>
              <a:rPr lang="ar-EG" dirty="0" smtClean="0"/>
              <a:t> </a:t>
            </a:r>
            <a:r>
              <a:rPr lang="ar-SA" dirty="0" smtClean="0"/>
              <a:t>م</a:t>
            </a:r>
            <a:r>
              <a:rPr lang="ar-EG" dirty="0" smtClean="0"/>
              <a:t>ن إصابتهم بالأمراض .</a:t>
            </a:r>
            <a:endParaRPr lang="en-US" dirty="0" smtClean="0"/>
          </a:p>
          <a:p>
            <a:r>
              <a:rPr lang="ar-EG" dirty="0" smtClean="0"/>
              <a:t>2- حملات التطعيم الدورية للعمال لوقايتهم من الأمراض المهنية .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EG" dirty="0" smtClean="0"/>
              <a:t>الصحة المهنية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ar-EG" sz="4000" b="1" u="sng" dirty="0" smtClean="0"/>
              <a:t>-</a:t>
            </a:r>
            <a:r>
              <a:rPr lang="ar-SA" sz="4000" b="1" u="sng" dirty="0" smtClean="0"/>
              <a:t> </a:t>
            </a:r>
            <a:r>
              <a:rPr lang="ar-EG" sz="4000" b="1" u="sng" dirty="0" smtClean="0"/>
              <a:t>إجراءات برامج الصحة المهنية والتأهيل المهني :</a:t>
            </a:r>
            <a:endParaRPr lang="en-US" sz="4000" b="1" dirty="0" smtClean="0"/>
          </a:p>
          <a:p>
            <a:r>
              <a:rPr lang="ar-SA" sz="4000" dirty="0" smtClean="0"/>
              <a:t>3</a:t>
            </a:r>
            <a:r>
              <a:rPr lang="ar-EG" sz="4000" dirty="0" smtClean="0"/>
              <a:t>-الفحص الدوري المنتظم للعمال للاكتشاف المبكر للأمراض لسرعة علاجها .</a:t>
            </a:r>
            <a:endParaRPr lang="en-US" sz="4000" dirty="0" smtClean="0"/>
          </a:p>
          <a:p>
            <a:r>
              <a:rPr lang="ar-EG" sz="4000" dirty="0" smtClean="0"/>
              <a:t>4- فحص العمال قبل العمل لبيان سلامة وأهلية العامل لممارسة مهنة معينة ( أي لائق صحيا لممارسة مهنة معينة )</a:t>
            </a:r>
            <a:endParaRPr lang="en-US" sz="4000" dirty="0" smtClean="0"/>
          </a:p>
          <a:p>
            <a:r>
              <a:rPr lang="ar-EG" sz="4000" dirty="0" smtClean="0"/>
              <a:t>5- تقديم خدمات طوارئ وإسعافات أولية .</a:t>
            </a:r>
            <a:endParaRPr lang="ar-SA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EG" dirty="0" smtClean="0"/>
              <a:t>الصحة المهنية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428750"/>
            <a:ext cx="8715436" cy="4533900"/>
          </a:xfrm>
        </p:spPr>
        <p:txBody>
          <a:bodyPr>
            <a:normAutofit fontScale="40000" lnSpcReduction="20000"/>
          </a:bodyPr>
          <a:lstStyle/>
          <a:p>
            <a:r>
              <a:rPr lang="ar-EG" sz="9600" b="1" u="sng" dirty="0" smtClean="0"/>
              <a:t>-</a:t>
            </a:r>
            <a:r>
              <a:rPr lang="ar-SA" sz="9600" b="1" u="sng" dirty="0" smtClean="0"/>
              <a:t> </a:t>
            </a:r>
            <a:r>
              <a:rPr lang="ar-EG" sz="9600" b="1" u="sng" dirty="0" smtClean="0"/>
              <a:t>إجراءات برامج الصحة المهنية والتأهيل المهني :</a:t>
            </a:r>
            <a:endParaRPr lang="ar-SA" sz="10000" dirty="0" smtClean="0"/>
          </a:p>
          <a:p>
            <a:r>
              <a:rPr lang="ar-EG" sz="10000" dirty="0" smtClean="0"/>
              <a:t>6- التأهيل المهني للعمال المصابين بعجز .</a:t>
            </a:r>
            <a:endParaRPr lang="en-US" sz="10000" dirty="0" smtClean="0"/>
          </a:p>
          <a:p>
            <a:r>
              <a:rPr lang="ar-EG" sz="10000" dirty="0" smtClean="0"/>
              <a:t>7- عمل دورات في الثقافة الصحية للعمال ليكونوا قادرين على حماية أنفسهم من الإصابة بالأمراض </a:t>
            </a:r>
            <a:endParaRPr lang="en-US" sz="10000" dirty="0" smtClean="0"/>
          </a:p>
          <a:p>
            <a:r>
              <a:rPr lang="ar-EG" sz="10000" dirty="0" smtClean="0"/>
              <a:t>8- تهيئة البيئة الطبيعية لمكان العمل للوقاية من الأمراض </a:t>
            </a:r>
            <a:endParaRPr lang="en-US" sz="10000" dirty="0" smtClean="0"/>
          </a:p>
          <a:p>
            <a:r>
              <a:rPr lang="ar-EG" sz="10000" dirty="0" smtClean="0"/>
              <a:t>9- تأمين التغذية الصحية السليمة للعمال للوقاية من الأمراض </a:t>
            </a:r>
            <a:endParaRPr lang="ar-SA" dirty="0" smtClean="0"/>
          </a:p>
          <a:p>
            <a:pPr>
              <a:defRPr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EG" dirty="0" smtClean="0"/>
              <a:t>الصحة المهنية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533900"/>
          </a:xfrm>
        </p:spPr>
        <p:txBody>
          <a:bodyPr/>
          <a:lstStyle/>
          <a:p>
            <a:r>
              <a:rPr lang="ar-SA" sz="3600" dirty="0" smtClean="0"/>
              <a:t> </a:t>
            </a:r>
            <a:r>
              <a:rPr lang="ar-EG" sz="3600" b="1" u="sng" dirty="0" smtClean="0"/>
              <a:t>&amp; إجراءات الوقاية من الأمراض وتشمل :</a:t>
            </a:r>
            <a:endParaRPr lang="en-US" sz="3600" dirty="0" smtClean="0"/>
          </a:p>
          <a:p>
            <a:pPr lvl="1"/>
            <a:r>
              <a:rPr lang="ar-SA" sz="3200" dirty="0" smtClean="0"/>
              <a:t>1- </a:t>
            </a:r>
            <a:r>
              <a:rPr lang="ar-EG" sz="3200" dirty="0" smtClean="0"/>
              <a:t>الكشف الدوري على المصانع والمعامل والمواقع الصناعية لبيان مدى ملائم</a:t>
            </a:r>
            <a:r>
              <a:rPr lang="ar-SA" sz="3200" dirty="0" smtClean="0"/>
              <a:t>ت</a:t>
            </a:r>
            <a:r>
              <a:rPr lang="ar-EG" sz="3200" dirty="0" smtClean="0"/>
              <a:t>ها</a:t>
            </a:r>
            <a:r>
              <a:rPr lang="ar-SA" sz="3200" dirty="0" smtClean="0"/>
              <a:t> ,</a:t>
            </a:r>
            <a:r>
              <a:rPr lang="ar-EG" sz="3200" dirty="0" smtClean="0"/>
              <a:t> وتوفير الماء الصالح للشرب </a:t>
            </a:r>
            <a:r>
              <a:rPr lang="ar-SA" sz="3200" dirty="0" smtClean="0"/>
              <a:t>, </a:t>
            </a:r>
            <a:r>
              <a:rPr lang="ar-EG" sz="3200" dirty="0" smtClean="0"/>
              <a:t>وتصريف الفضلات الصناعية</a:t>
            </a:r>
            <a:r>
              <a:rPr lang="ar-SA" sz="3200" dirty="0" smtClean="0"/>
              <a:t> ,</a:t>
            </a:r>
            <a:r>
              <a:rPr lang="ar-EG" sz="3200" dirty="0" smtClean="0"/>
              <a:t> والتغذية السليمة </a:t>
            </a:r>
            <a:endParaRPr lang="en-US" sz="3200" dirty="0" smtClean="0"/>
          </a:p>
          <a:p>
            <a:pPr lvl="1"/>
            <a:r>
              <a:rPr lang="ar-SA" sz="3200" dirty="0" smtClean="0"/>
              <a:t>2- </a:t>
            </a:r>
            <a:r>
              <a:rPr lang="ar-EG" sz="3200" dirty="0" smtClean="0"/>
              <a:t>الكشف الدوري على المصانع لبيان ملائمتها من نواحي فيزيائية مثل التهوية الصحية .</a:t>
            </a:r>
            <a:endParaRPr lang="en-US" sz="3200" dirty="0" smtClean="0"/>
          </a:p>
          <a:p>
            <a:pPr lvl="1"/>
            <a:r>
              <a:rPr lang="ar-SA" sz="3200" dirty="0" smtClean="0"/>
              <a:t>3- </a:t>
            </a:r>
            <a:r>
              <a:rPr lang="ar-EG" sz="3200" dirty="0" smtClean="0"/>
              <a:t>الحرص الدائم على وقاية العمال من الأبخرة والغازات والأتربة الناجمة عن عمليات التصنيع .</a:t>
            </a:r>
            <a:endParaRPr lang="en-US" sz="3200" dirty="0" smtClean="0"/>
          </a:p>
          <a:p>
            <a:pPr>
              <a:buFontTx/>
              <a:buChar char="-"/>
              <a:defRPr/>
            </a:pPr>
            <a:endParaRPr lang="ar-SA" dirty="0" smtClean="0"/>
          </a:p>
          <a:p>
            <a:pPr>
              <a:defRPr/>
            </a:pPr>
            <a:r>
              <a:rPr lang="ar-SA" dirty="0" smtClean="0"/>
              <a:t> </a:t>
            </a:r>
            <a:endParaRPr lang="ar-SA" dirty="0" smtClean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039812"/>
          </a:xfrm>
        </p:spPr>
        <p:txBody>
          <a:bodyPr/>
          <a:lstStyle/>
          <a:p>
            <a:pPr>
              <a:defRPr/>
            </a:pPr>
            <a:r>
              <a:rPr lang="ar-EG" dirty="0" smtClean="0"/>
              <a:t>الصحة المهنية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93494"/>
            <a:ext cx="8610600" cy="4884762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ar-SA" sz="4400" dirty="0" smtClean="0"/>
              <a:t> </a:t>
            </a:r>
            <a:r>
              <a:rPr lang="ar-EG" sz="4400" b="1" u="sng" dirty="0" smtClean="0"/>
              <a:t>&amp; إجراءات الوقاية من الأمراض وتشمل :</a:t>
            </a:r>
            <a:endParaRPr lang="ar-SA" sz="4400" dirty="0" smtClean="0"/>
          </a:p>
          <a:p>
            <a:pPr lvl="1"/>
            <a:r>
              <a:rPr lang="ar-SA" sz="4400" dirty="0" smtClean="0"/>
              <a:t>4-</a:t>
            </a:r>
            <a:r>
              <a:rPr lang="ar-EG" sz="4400" dirty="0" smtClean="0"/>
              <a:t> الترخيص للمصنع أو المنشأة المهنية الصناعية وفقا لشروط معينة </a:t>
            </a:r>
            <a:r>
              <a:rPr lang="ar-SA" sz="4400" dirty="0" smtClean="0"/>
              <a:t>و ا</a:t>
            </a:r>
            <a:r>
              <a:rPr lang="ar-EG" sz="4400" dirty="0" smtClean="0"/>
              <a:t>لتزام أصحاب المصانع </a:t>
            </a:r>
            <a:r>
              <a:rPr lang="ar-EG" sz="4400" dirty="0" err="1" smtClean="0"/>
              <a:t>بها</a:t>
            </a:r>
            <a:r>
              <a:rPr lang="ar-EG" sz="4400" dirty="0" smtClean="0"/>
              <a:t> </a:t>
            </a:r>
            <a:endParaRPr lang="en-US" sz="4400" dirty="0" smtClean="0"/>
          </a:p>
          <a:p>
            <a:pPr lvl="1"/>
            <a:r>
              <a:rPr lang="ar-SA" sz="4400" dirty="0" smtClean="0"/>
              <a:t>5- </a:t>
            </a:r>
            <a:r>
              <a:rPr lang="ar-EG" sz="4400" dirty="0" smtClean="0"/>
              <a:t>درء المخاطر الناجمة عن عمليات التصنيع</a:t>
            </a:r>
            <a:endParaRPr lang="en-US" sz="4400" dirty="0" smtClean="0"/>
          </a:p>
          <a:p>
            <a:pPr lvl="1"/>
            <a:r>
              <a:rPr lang="ar-SA" sz="4400" dirty="0" smtClean="0"/>
              <a:t>6- </a:t>
            </a:r>
            <a:r>
              <a:rPr lang="ar-EG" sz="4400" dirty="0" smtClean="0"/>
              <a:t>الكشف الدوري على المصانع لمعرفة أي طارئ في مجال البيئة الطبيعية   </a:t>
            </a:r>
            <a:r>
              <a:rPr lang="ar-EG" sz="4400" b="1" u="sng" dirty="0" smtClean="0"/>
              <a:t> </a:t>
            </a:r>
            <a:endParaRPr lang="en-US" sz="4400" dirty="0" smtClean="0"/>
          </a:p>
          <a:p>
            <a:pPr>
              <a:buFontTx/>
              <a:buChar char="-"/>
              <a:defRPr/>
            </a:pPr>
            <a:endParaRPr lang="ar-SA" sz="1800" dirty="0" smtClean="0"/>
          </a:p>
          <a:p>
            <a:pPr>
              <a:defRPr/>
            </a:pPr>
            <a:r>
              <a:rPr lang="ar-SA" sz="1800" dirty="0" smtClean="0"/>
              <a:t> </a:t>
            </a:r>
            <a:endParaRPr lang="ar-SA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utoUpdateAnimBg="0"/>
      <p:bldP spid="32771" grpId="0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EG" dirty="0" smtClean="0"/>
              <a:t>الصحة المهنية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357298"/>
            <a:ext cx="8786874" cy="4929222"/>
          </a:xfrm>
        </p:spPr>
        <p:txBody>
          <a:bodyPr/>
          <a:lstStyle/>
          <a:p>
            <a:r>
              <a:rPr lang="ar-EG" b="1" u="sng" dirty="0" smtClean="0"/>
              <a:t>&amp; التأثيرات التي تحدثها المهن على الصحة والمرض </a:t>
            </a:r>
            <a:r>
              <a:rPr lang="ar-SA" b="1" u="sng" dirty="0" smtClean="0"/>
              <a:t>:</a:t>
            </a:r>
            <a:endParaRPr lang="en-US" dirty="0" smtClean="0"/>
          </a:p>
          <a:p>
            <a:r>
              <a:rPr lang="ar-EG" sz="4000" b="1" dirty="0" smtClean="0"/>
              <a:t>أ – المهنة والمرض :</a:t>
            </a:r>
            <a:endParaRPr lang="en-US" sz="4000" b="1" dirty="0" smtClean="0"/>
          </a:p>
          <a:p>
            <a:r>
              <a:rPr lang="ar-EG" sz="4000" dirty="0" smtClean="0"/>
              <a:t>- ويمكن حصر تأثير المهنة على العامل بالنقاط التالية </a:t>
            </a:r>
            <a:endParaRPr lang="en-US" sz="4000" dirty="0" smtClean="0"/>
          </a:p>
          <a:p>
            <a:r>
              <a:rPr lang="ar-EG" sz="4000" dirty="0" smtClean="0"/>
              <a:t>1-ارتباط بعض الأمراض بمهنة معينة فالأمراض الوبائية تلتصق بالعاملين في رش المبيدات الحشرية ، والأمراض الفيزيائية محصورة في مهن ذات طابع مهني ميكانيكي .</a:t>
            </a:r>
            <a:endParaRPr lang="en-US" sz="4000" dirty="0" smtClean="0"/>
          </a:p>
          <a:p>
            <a:r>
              <a:rPr lang="ar-EG" sz="4000" dirty="0" smtClean="0"/>
              <a:t>.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الصحة المهنية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1"/>
            <a:ext cx="8543956" cy="4525963"/>
          </a:xfrm>
        </p:spPr>
        <p:txBody>
          <a:bodyPr/>
          <a:lstStyle/>
          <a:p>
            <a:r>
              <a:rPr lang="ar-EG" sz="4000" b="1" dirty="0" smtClean="0"/>
              <a:t>أ – المهنة والمرض :</a:t>
            </a:r>
            <a:endParaRPr lang="ar-SA" sz="4000" dirty="0" smtClean="0"/>
          </a:p>
          <a:p>
            <a:r>
              <a:rPr lang="ar-EG" sz="3600" dirty="0" smtClean="0"/>
              <a:t>2- العاملين في مجال الزراعة عرضة للإصابة بأمراض حيوية </a:t>
            </a:r>
            <a:endParaRPr lang="en-US" sz="3600" dirty="0" smtClean="0"/>
          </a:p>
          <a:p>
            <a:r>
              <a:rPr lang="ar-EG" sz="3600" dirty="0" smtClean="0"/>
              <a:t>3- العاملين في مجال الأتربة والدقيق والمهن المثيرة للغبار عرضة للإصابة بأمراض صدرية تنفسية .</a:t>
            </a:r>
            <a:endParaRPr lang="en-US" sz="3600" dirty="0" smtClean="0"/>
          </a:p>
          <a:p>
            <a:r>
              <a:rPr lang="ar-EG" sz="3600" dirty="0" smtClean="0"/>
              <a:t>4- يصاب العاملين في المصانع بالحضر بالأمراض النفسية والعصبية لنمط الحياة المتسا</a:t>
            </a:r>
            <a:r>
              <a:rPr lang="ar-SA" sz="3600" dirty="0" smtClean="0"/>
              <a:t>ر</a:t>
            </a:r>
            <a:r>
              <a:rPr lang="ar-EG" sz="3600" dirty="0" smtClean="0"/>
              <a:t>عة</a:t>
            </a:r>
            <a:endParaRPr lang="ar-SA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الصحة المهنية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28737"/>
            <a:ext cx="9144000" cy="4697428"/>
          </a:xfrm>
        </p:spPr>
        <p:txBody>
          <a:bodyPr/>
          <a:lstStyle/>
          <a:p>
            <a:r>
              <a:rPr lang="ar-EG" sz="3600" b="1" dirty="0" smtClean="0">
                <a:solidFill>
                  <a:srgbClr val="FF0000"/>
                </a:solidFill>
              </a:rPr>
              <a:t>ب- المهنة والخدمة الصحية :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ar-EG" sz="3600" dirty="0" smtClean="0"/>
              <a:t>هناك ارتباط وثيق بين المهنة والخدمة الصحية لأن الأمراض المهنية هى التي أوجدت الحاجة لإنشاء وحدة الصحة المهنية في المؤسسة الصحية </a:t>
            </a:r>
            <a:endParaRPr lang="ar-SA" sz="3600" dirty="0" smtClean="0"/>
          </a:p>
          <a:p>
            <a:pPr>
              <a:buFontTx/>
              <a:buChar char="-"/>
            </a:pPr>
            <a:r>
              <a:rPr lang="ar-EG" sz="3600" dirty="0" smtClean="0"/>
              <a:t>وارتباط بعض الأمراض بمهن محددة </a:t>
            </a:r>
            <a:r>
              <a:rPr lang="ar-EG" sz="3600" dirty="0" err="1" smtClean="0"/>
              <a:t>أ</a:t>
            </a:r>
            <a:r>
              <a:rPr lang="ar-SA" sz="3600" dirty="0" smtClean="0"/>
              <a:t>ثر على</a:t>
            </a:r>
            <a:r>
              <a:rPr lang="ar-EG" sz="3600" dirty="0" smtClean="0"/>
              <a:t> خطة وبرامج الصحة العامة </a:t>
            </a:r>
            <a:r>
              <a:rPr lang="ar-EG" sz="3600" dirty="0" err="1" smtClean="0"/>
              <a:t>و</a:t>
            </a:r>
            <a:r>
              <a:rPr lang="ar-SA" sz="3600" dirty="0" smtClean="0"/>
              <a:t>ظهور برنامج جيد </a:t>
            </a:r>
            <a:r>
              <a:rPr lang="ar-SA" sz="3600" dirty="0" err="1" smtClean="0"/>
              <a:t>ل</a:t>
            </a:r>
            <a:r>
              <a:rPr lang="ar-EG" sz="3600" dirty="0" smtClean="0"/>
              <a:t>لأمراض المهنية وكيفية الوقاية منها والقضاء عل</a:t>
            </a:r>
            <a:r>
              <a:rPr lang="ar-SA" sz="3600" dirty="0" err="1" smtClean="0"/>
              <a:t>يها</a:t>
            </a:r>
            <a:r>
              <a:rPr lang="ar-EG" sz="3600" dirty="0" smtClean="0"/>
              <a:t> </a:t>
            </a:r>
            <a:r>
              <a:rPr lang="ar-SA" sz="3600" dirty="0" smtClean="0"/>
              <a:t>ويرجع 	ذلك إلى:</a:t>
            </a:r>
            <a:r>
              <a:rPr lang="ar-EG" sz="3600" dirty="0" smtClean="0"/>
              <a:t> 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الصحة المهنية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2844" y="1357298"/>
            <a:ext cx="9001156" cy="4768867"/>
          </a:xfrm>
        </p:spPr>
        <p:txBody>
          <a:bodyPr/>
          <a:lstStyle/>
          <a:p>
            <a:r>
              <a:rPr lang="ar-EG" b="1" dirty="0" smtClean="0">
                <a:solidFill>
                  <a:srgbClr val="FF0000"/>
                </a:solidFill>
              </a:rPr>
              <a:t>ب- المهنة والخدمة الصحية :</a:t>
            </a:r>
            <a:endParaRPr lang="ar-SA" dirty="0" smtClean="0"/>
          </a:p>
          <a:p>
            <a:r>
              <a:rPr lang="ar-EG" dirty="0" smtClean="0"/>
              <a:t>1- عدم القضاء على المسببات سواء الطبية منها أو البيولوجية أو الفيزيائية للأمراض</a:t>
            </a:r>
            <a:endParaRPr lang="ar-SA" dirty="0" smtClean="0"/>
          </a:p>
          <a:p>
            <a:r>
              <a:rPr lang="ar-SA" dirty="0" smtClean="0"/>
              <a:t>2- </a:t>
            </a:r>
            <a:r>
              <a:rPr lang="ar-EG" dirty="0" smtClean="0"/>
              <a:t>- أصحاب المنشآت الصحية والعاملين فيها ليس لديهم الخبرة الكافية في الأمراض المهنية وبالتالي فإن تفاقم المرض يكون سريعا</a:t>
            </a:r>
            <a:r>
              <a:rPr lang="ar-SA" dirty="0" smtClean="0"/>
              <a:t>ً</a:t>
            </a:r>
            <a:r>
              <a:rPr lang="ar-EG" dirty="0" smtClean="0"/>
              <a:t> ويصعب القضاء عليه 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الصحة المهنية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b="1" dirty="0" smtClean="0">
                <a:solidFill>
                  <a:srgbClr val="FF0000"/>
                </a:solidFill>
              </a:rPr>
              <a:t>ب- المهنة والخدمة الصحية :</a:t>
            </a:r>
            <a:endParaRPr lang="ar-SA" dirty="0" smtClean="0"/>
          </a:p>
          <a:p>
            <a:r>
              <a:rPr lang="ar-EG" dirty="0" smtClean="0"/>
              <a:t>3- عدم توفر الخدمات والعلاجات لكل الأمراض المهنية يجعل من الصعب السيطرة عليها </a:t>
            </a:r>
            <a:endParaRPr lang="ar-SA" dirty="0" smtClean="0"/>
          </a:p>
          <a:p>
            <a:r>
              <a:rPr lang="ar-SA" dirty="0" smtClean="0"/>
              <a:t>4</a:t>
            </a:r>
            <a:r>
              <a:rPr lang="ar-EG" dirty="0" smtClean="0"/>
              <a:t>- الراحة والتزام الفراش جزء من العلاج ولكن ظروف العمل تحد من ذلك مما يزيد من تدهور الحالة الصحية </a:t>
            </a:r>
            <a:br>
              <a:rPr lang="ar-EG" dirty="0" smtClean="0"/>
            </a:br>
            <a:r>
              <a:rPr lang="ar-EG" dirty="0" smtClean="0"/>
              <a:t>5- قصورالثقافة الصحية في الصحة المهنية وعدم التزام العاملين بقواعد الصحة المهنية جزء رئيسي لإصابة العاملين بأمراض مهنية خطيرة .</a:t>
            </a:r>
            <a:endParaRPr lang="en-US" dirty="0" smtClean="0"/>
          </a:p>
          <a:p>
            <a:r>
              <a:rPr lang="ar-EG" dirty="0" smtClean="0"/>
              <a:t> 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sz="3600" dirty="0" smtClean="0"/>
              <a:t>ج-سلوك المريض وأثره الإيجابي على الخدمة الصحية :   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4282" y="1428737"/>
            <a:ext cx="8786874" cy="4697428"/>
          </a:xfrm>
        </p:spPr>
        <p:txBody>
          <a:bodyPr/>
          <a:lstStyle/>
          <a:p>
            <a:r>
              <a:rPr lang="ar-EG" b="1" u="sng" dirty="0" smtClean="0"/>
              <a:t>ج-سلوك المريض وأثره الإيجابي على الخدمة الصحية :   </a:t>
            </a:r>
            <a:endParaRPr lang="en-US" b="1" dirty="0" smtClean="0"/>
          </a:p>
          <a:p>
            <a:pPr>
              <a:buFontTx/>
              <a:buChar char="-"/>
            </a:pPr>
            <a:r>
              <a:rPr lang="ar-EG" dirty="0" smtClean="0"/>
              <a:t>ويعني سلوك المريض الطريقة التي يكتشف </a:t>
            </a:r>
            <a:r>
              <a:rPr lang="ar-SA" dirty="0" smtClean="0"/>
              <a:t>ب</a:t>
            </a:r>
            <a:r>
              <a:rPr lang="ar-EG" dirty="0" smtClean="0"/>
              <a:t>ها الفرد أنه سيصاب بمرض ، وأيضا تصرفاته بعد الإصابة بالمرض وكيفية تفكيره في علاج المرض ومكان المراجعة الصحية (أهي الطب الرسمي أم الطب الشعبي) .</a:t>
            </a:r>
            <a:endParaRPr lang="ar-SA" dirty="0" smtClean="0"/>
          </a:p>
          <a:p>
            <a:r>
              <a:rPr lang="ar-EG" dirty="0" smtClean="0"/>
              <a:t>- وتم رصد الملاحظات التالية حول سلوك المريض :</a:t>
            </a:r>
            <a:endParaRPr lang="en-US" dirty="0" smtClean="0"/>
          </a:p>
          <a:p>
            <a:r>
              <a:rPr lang="ar-EG" dirty="0" smtClean="0"/>
              <a:t>1- يمكن أن تكون الأمراض الاجتماعية والنفسية والعصبية ناتجة عن الإصابة بمرض عضوي.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sz="3600" dirty="0" smtClean="0"/>
              <a:t>ج-سلوك المريض وأثره الإيجابي على الخدمة الصحية :   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57299"/>
            <a:ext cx="9144000" cy="4768866"/>
          </a:xfrm>
        </p:spPr>
        <p:txBody>
          <a:bodyPr/>
          <a:lstStyle/>
          <a:p>
            <a:r>
              <a:rPr lang="ar-EG" dirty="0" smtClean="0"/>
              <a:t>2- الناحية الاقتصادية للمريض تلعب دورا في سلوك المريض عند معرفته بالمرض وسرعة لجوئه للعلاج .</a:t>
            </a:r>
            <a:endParaRPr lang="en-US" dirty="0" smtClean="0"/>
          </a:p>
          <a:p>
            <a:r>
              <a:rPr lang="ar-EG" dirty="0" smtClean="0"/>
              <a:t>- تفاقم الحالة الصحية للمريض تجعل عنده سلوك</a:t>
            </a:r>
            <a:r>
              <a:rPr lang="ar-SA" dirty="0" smtClean="0"/>
              <a:t> مرضي</a:t>
            </a:r>
            <a:r>
              <a:rPr lang="ar-EG" dirty="0" smtClean="0"/>
              <a:t>.</a:t>
            </a:r>
            <a:endParaRPr lang="en-US" dirty="0" smtClean="0"/>
          </a:p>
          <a:p>
            <a:r>
              <a:rPr lang="ar-EG" dirty="0" smtClean="0"/>
              <a:t>4- نوعية المرض البسيط أو الخطير هى التي تحدد سلوك المريض باختيار المنشأة الصحية أو الطبيب المعالج للحالة المرضية</a:t>
            </a:r>
            <a:endParaRPr lang="en-US" dirty="0" smtClean="0"/>
          </a:p>
          <a:p>
            <a:r>
              <a:rPr lang="ar-EG" dirty="0" smtClean="0"/>
              <a:t>5- التكلفة الاقتصادية لمعالجة المرض ينتج عنها سلوك مرضي تحدده القدرة الاقتصادية للمريض 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sz="3600" dirty="0" smtClean="0"/>
              <a:t>ج-سلوك المريض وأثره الإيجابي على الخدمة الصحية :   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6- الحالة النفسية وشخصية المريض تحدد السلوك المرضي الذي سيتبعه المريض وقت المرض </a:t>
            </a:r>
            <a:endParaRPr lang="en-US" dirty="0" smtClean="0"/>
          </a:p>
          <a:p>
            <a:r>
              <a:rPr lang="ar-EG" dirty="0" smtClean="0"/>
              <a:t>7- الثقافة الصحية لدى المريض تحدد سلوكه المرضي لأنه علي وعي بخطورة المرض وبالأعراض وإمكانية العلاج والفترة الزمنية للعلاج . </a:t>
            </a:r>
            <a:endParaRPr lang="en-US" dirty="0" smtClean="0"/>
          </a:p>
          <a:p>
            <a:endParaRPr lang="en-US" dirty="0" smtClean="0"/>
          </a:p>
          <a:p>
            <a:r>
              <a:rPr lang="ar-EG" dirty="0" smtClean="0"/>
              <a:t>  </a:t>
            </a:r>
            <a:r>
              <a:rPr lang="ar-EG" b="1" u="sng" dirty="0" smtClean="0"/>
              <a:t> </a:t>
            </a:r>
            <a:r>
              <a:rPr lang="ar-EG" dirty="0" smtClean="0"/>
              <a:t> 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31ECFD-0FC7-4749-9C70-1BCB8B0CB385}">
  <ds:schemaRefs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1599</TotalTime>
  <Words>977</Words>
  <Application>Microsoft Office PowerPoint</Application>
  <PresentationFormat>عرض على الشاشة (3:4)‏</PresentationFormat>
  <Paragraphs>116</Paragraphs>
  <Slides>23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المحاضرة التمهيدية</vt:lpstr>
      <vt:lpstr>الشريحة 1</vt:lpstr>
      <vt:lpstr>المحاضرة الخامسة </vt:lpstr>
      <vt:lpstr>عناصر المحاضرة</vt:lpstr>
      <vt:lpstr> مقدمة</vt:lpstr>
      <vt:lpstr>أسباب الإصابة بالأمراض المهنية</vt:lpstr>
      <vt:lpstr>أسباب الإصابة بالأمراض المهنية</vt:lpstr>
      <vt:lpstr>أسباب الإصابة بالأمراض المهنية</vt:lpstr>
      <vt:lpstr>أسباب الإصابة بالأمراض المهنية</vt:lpstr>
      <vt:lpstr>الصحة المهنية</vt:lpstr>
      <vt:lpstr>الصحة المهنية</vt:lpstr>
      <vt:lpstr>الصحة المهنية</vt:lpstr>
      <vt:lpstr>الصحة المهنية</vt:lpstr>
      <vt:lpstr>الصحة المهنية</vt:lpstr>
      <vt:lpstr>الصحة المهنية</vt:lpstr>
      <vt:lpstr>الصحة المهنية</vt:lpstr>
      <vt:lpstr>الصحة المهنية</vt:lpstr>
      <vt:lpstr>الصحة المهنية</vt:lpstr>
      <vt:lpstr>الصحة المهنية</vt:lpstr>
      <vt:lpstr>الصحة المهنية</vt:lpstr>
      <vt:lpstr>ج-سلوك المريض وأثره الإيجابي على الخدمة الصحية :    </vt:lpstr>
      <vt:lpstr>ج-سلوك المريض وأثره الإيجابي على الخدمة الصحية :    </vt:lpstr>
      <vt:lpstr>ج-سلوك المريض وأثره الإيجابي على الخدمة الصحية :    </vt:lpstr>
      <vt:lpstr>الشريحة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ANAS BARAKAT</cp:lastModifiedBy>
  <cp:revision>170</cp:revision>
  <dcterms:created xsi:type="dcterms:W3CDTF">1601-01-01T00:00:00Z</dcterms:created>
  <dcterms:modified xsi:type="dcterms:W3CDTF">2012-10-14T15:19:24Z</dcterms:modified>
</cp:coreProperties>
</file>