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1"/>
  </p:notesMasterIdLst>
  <p:handoutMasterIdLst>
    <p:handoutMasterId r:id="rId22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الاجتماع الطبي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السادسة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المؤسسة الصحية كتنظيم اجتماعي 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pPr lvl="0"/>
            <a:r>
              <a:rPr lang="ar-SA" sz="4400" b="1" dirty="0" smtClean="0"/>
              <a:t>أولا المفاهيم</a:t>
            </a:r>
            <a:endParaRPr lang="en-US" sz="4400" b="1" dirty="0" smtClean="0"/>
          </a:p>
          <a:p>
            <a:pPr lvl="0"/>
            <a:r>
              <a:rPr lang="ar-SA" sz="4400" b="1" dirty="0" smtClean="0"/>
              <a:t>ثانياً الخصائص المميزة لعلاقة الخدمة الاجتماعية بالمؤسسة </a:t>
            </a:r>
            <a:r>
              <a:rPr lang="ar-SA" sz="4400" b="1" smtClean="0"/>
              <a:t>الطبية  </a:t>
            </a:r>
            <a:endParaRPr lang="en-US" sz="4400" b="1" dirty="0" smtClean="0"/>
          </a:p>
          <a:p>
            <a:pPr lvl="0"/>
            <a:r>
              <a:rPr lang="ar-SA" sz="4400" b="1" dirty="0" smtClean="0"/>
              <a:t>ثالثا الاعتبارات التي تستوجب وجود إدارة الخدمة الاجتماعية </a:t>
            </a:r>
            <a:endParaRPr lang="en-US" sz="4400" b="1" dirty="0" smtClean="0"/>
          </a:p>
          <a:p>
            <a:pPr lvl="0"/>
            <a:r>
              <a:rPr lang="ar-SA" sz="4400" b="1" dirty="0" smtClean="0"/>
              <a:t>رابعاً الموقع ، النشأة ، الإمكانات ، التجهيزات </a:t>
            </a:r>
            <a:endParaRPr lang="en-US" sz="4400" b="1" dirty="0" smtClean="0"/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أولاً المفاهيم :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7"/>
            <a:ext cx="8786874" cy="4697428"/>
          </a:xfrm>
        </p:spPr>
        <p:txBody>
          <a:bodyPr>
            <a:noAutofit/>
          </a:bodyPr>
          <a:lstStyle/>
          <a:p>
            <a:pPr lvl="0"/>
            <a:r>
              <a:rPr lang="ar-SA" sz="2800" dirty="0" smtClean="0"/>
              <a:t>الخدمة الاجتماعية الطبية :هى خدمة اجتماعية في مؤسسة صحية تساعد الأفراد والجماعات في مواجهة المشكلات التي تتطلب المساعدة الفنية للعلاج </a:t>
            </a:r>
            <a:endParaRPr lang="en-US" sz="2800" dirty="0" smtClean="0"/>
          </a:p>
          <a:p>
            <a:pPr lvl="0"/>
            <a:r>
              <a:rPr lang="ar-SA" sz="2800" dirty="0" smtClean="0"/>
              <a:t>المؤسسة الصحية : هى كل وحدة أو تنظيم مستقل للخدمات العلاجية والوقائية ، وتقدم هذه الخدمات لأفراد يقيمون في بيئة جغرافية أو يتبعون قطاعا مهنيا أوطبقيا .</a:t>
            </a:r>
            <a:endParaRPr lang="en-US" sz="2800" dirty="0" smtClean="0"/>
          </a:p>
          <a:p>
            <a:pPr lvl="0"/>
            <a:r>
              <a:rPr lang="ar-SA" sz="2800" dirty="0" smtClean="0"/>
              <a:t>المؤسسات الصحية العلاجية : مثل المستشفيات والعيادات والمراكز الصحية </a:t>
            </a:r>
            <a:endParaRPr lang="en-US" sz="2800" dirty="0" smtClean="0"/>
          </a:p>
          <a:p>
            <a:pPr lvl="0"/>
            <a:r>
              <a:rPr lang="ar-SA" sz="2800" dirty="0" smtClean="0"/>
              <a:t>المؤسسات الصحية الوقائية : كمراكز الأمومة والطفولة والصحة المدرسية ورقابة الأمراض ....</a:t>
            </a:r>
            <a:endParaRPr lang="en-US" sz="2800" dirty="0" smtClean="0"/>
          </a:p>
          <a:p>
            <a:pPr lvl="0"/>
            <a:r>
              <a:rPr lang="en-US" dirty="0" smtClean="0"/>
              <a:t> </a:t>
            </a:r>
          </a:p>
          <a:p>
            <a:r>
              <a:rPr lang="ar-SA" dirty="0" smtClean="0"/>
              <a:t>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52"/>
            <a:ext cx="7772400" cy="1285884"/>
          </a:xfrm>
        </p:spPr>
        <p:txBody>
          <a:bodyPr/>
          <a:lstStyle/>
          <a:p>
            <a:r>
              <a:rPr lang="ar-SA" b="1" dirty="0" smtClean="0"/>
              <a:t>ثانياً </a:t>
            </a:r>
            <a:r>
              <a:rPr lang="ar-SA" sz="3600" b="1" dirty="0" smtClean="0"/>
              <a:t>الخصائص</a:t>
            </a:r>
            <a:r>
              <a:rPr lang="ar-SA" b="1" dirty="0" smtClean="0"/>
              <a:t> المميزة لعلاقة الخدمة الاجتماعية بالمؤسسة الطبية : </a:t>
            </a:r>
            <a:endParaRPr lang="en-U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pPr lvl="0"/>
            <a:r>
              <a:rPr lang="ar-SA" sz="2800" dirty="0" smtClean="0"/>
              <a:t>-</a:t>
            </a:r>
            <a:r>
              <a:rPr lang="ar-SA" sz="4000" dirty="0" smtClean="0"/>
              <a:t>الخدمة الاجتماعية في المستشفى ليست وحدة مستقلة وإنما مكملة لعلاج المرضى</a:t>
            </a:r>
            <a:endParaRPr lang="en-US" sz="4000" dirty="0" smtClean="0"/>
          </a:p>
          <a:p>
            <a:pPr lvl="0"/>
            <a:r>
              <a:rPr lang="ar-SA" sz="4000" dirty="0" smtClean="0"/>
              <a:t>-أن دور الأخصائي الاجتماعي الطبي يكمن في أن صحة المريض تتوقف على حالته الاجتماعية والنفسية </a:t>
            </a:r>
            <a:endParaRPr lang="en-US" sz="4000" dirty="0" smtClean="0"/>
          </a:p>
          <a:p>
            <a:pPr lvl="0"/>
            <a:r>
              <a:rPr lang="ar-SA" sz="4000" dirty="0" smtClean="0"/>
              <a:t> -الأخصائي الاجتماعي في المستشفى هو المنسق للعلاقات الخارجية في المستشفي</a:t>
            </a:r>
            <a:endParaRPr lang="en-US" sz="4000" dirty="0" smtClean="0"/>
          </a:p>
          <a:p>
            <a:r>
              <a:rPr lang="ar-SA" sz="4000" dirty="0" smtClean="0"/>
              <a:t> </a:t>
            </a:r>
            <a:endParaRPr lang="en-US" sz="4000" dirty="0" smtClean="0"/>
          </a:p>
          <a:p>
            <a:r>
              <a:rPr lang="ar-SA" sz="4000" dirty="0" smtClean="0"/>
              <a:t> </a:t>
            </a:r>
            <a:endParaRPr lang="en-US" sz="4000" dirty="0" smtClean="0"/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ثانياً </a:t>
            </a:r>
            <a:r>
              <a:rPr lang="ar-SA" sz="3600" b="1" dirty="0" smtClean="0"/>
              <a:t>الخصائص</a:t>
            </a:r>
            <a:r>
              <a:rPr lang="ar-SA" b="1" dirty="0" smtClean="0"/>
              <a:t> المميزة لعلاقة الخدمة الاجتماعية بالمؤسسة الطبية :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pPr lvl="0"/>
            <a:r>
              <a:rPr lang="ar-SA" sz="4000" dirty="0" smtClean="0"/>
              <a:t>-يستوجب التوعية بأهمية الخدمة الاجتماعية الطبية </a:t>
            </a:r>
            <a:endParaRPr lang="en-US" sz="4000" dirty="0" smtClean="0"/>
          </a:p>
          <a:p>
            <a:pPr lvl="0"/>
            <a:r>
              <a:rPr lang="ar-SA" sz="4000" dirty="0" smtClean="0"/>
              <a:t>-لتفرع الأقسام وكثرة التخصصات فإن أهمية الخدمة الاجتماعية في المستشفى تساهم في إيجاد التكامل والتناسق بين مختلف الجهود لخدمة المريض وعلاجه</a:t>
            </a:r>
            <a:endParaRPr lang="en-US" sz="4000" dirty="0" smtClean="0"/>
          </a:p>
          <a:p>
            <a:pPr lvl="0"/>
            <a:r>
              <a:rPr lang="ar-SA" sz="4000" dirty="0" smtClean="0"/>
              <a:t>-دور الخدمة الاجتماعية الطبية هو تذليل الصعوبات التي تعترض المريض في مواجهة ارتفاع نفقات العلاج</a:t>
            </a:r>
            <a:endParaRPr lang="en-US" sz="4000" dirty="0" smtClean="0"/>
          </a:p>
          <a:p>
            <a:pPr algn="just">
              <a:defRPr/>
            </a:pP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الاعتبارات التي تستوجب وجود إدارة الخدمة الاجتماعية الطبية :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Autofit/>
          </a:bodyPr>
          <a:lstStyle/>
          <a:p>
            <a:pPr lvl="0"/>
            <a:r>
              <a:rPr lang="ar-SA" sz="4400" dirty="0" smtClean="0"/>
              <a:t>-لتساهم في النظم الخاصة بقبول المرضى وحقهم في العلاج والدواء</a:t>
            </a:r>
            <a:endParaRPr lang="en-US" sz="4400" dirty="0" smtClean="0"/>
          </a:p>
          <a:p>
            <a:pPr lvl="0"/>
            <a:r>
              <a:rPr lang="ar-SA" sz="4400" dirty="0" smtClean="0"/>
              <a:t>-تكميلا لمختلف الأدوار في الخدمات الطبية كالخدمة الطبية وأقسام التغذية والعلاج الطبيعي </a:t>
            </a:r>
            <a:endParaRPr lang="en-US" sz="4400" dirty="0" smtClean="0"/>
          </a:p>
          <a:p>
            <a:pPr lvl="0"/>
            <a:r>
              <a:rPr lang="ar-SA" sz="4400" dirty="0" smtClean="0"/>
              <a:t>-ليساعد في تهيئة البيئة الاجتماعية والنفسية للمريض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الاعتبارات التي تستوجب وجود إدارة الخدمة الاجتماعية الطبية :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/>
          </a:bodyPr>
          <a:lstStyle/>
          <a:p>
            <a:pPr lvl="0"/>
            <a:r>
              <a:rPr lang="ar-SA" sz="4000" dirty="0" smtClean="0"/>
              <a:t>-لمساعدة الأطباء في شرح المرض والجوانب النفسية لتفرغ الأطباء بالناحية التشخيصية والطبية .</a:t>
            </a:r>
            <a:endParaRPr lang="en-US" sz="4000" dirty="0" smtClean="0"/>
          </a:p>
          <a:p>
            <a:pPr lvl="0"/>
            <a:r>
              <a:rPr lang="ar-SA" sz="4000" dirty="0" smtClean="0"/>
              <a:t>-تصميم البرامج التي تساعد المريض المتواجد لفترات طويلة في المستشفى مثل النشاطات المختلفة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ar-SA" sz="3600" b="1" dirty="0" smtClean="0"/>
              <a:t>رابعاً الموقع ، النشأة ، الإمكانات ، التجهيزات </a:t>
            </a:r>
            <a:endParaRPr lang="en-US" sz="36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r>
              <a:rPr lang="ar-SA" sz="3600" dirty="0" smtClean="0"/>
              <a:t> </a:t>
            </a:r>
            <a:r>
              <a:rPr lang="ar-SA" sz="3600" b="1" dirty="0" smtClean="0"/>
              <a:t>الموقع :</a:t>
            </a:r>
            <a:endParaRPr lang="en-US" sz="3600" dirty="0" smtClean="0"/>
          </a:p>
          <a:p>
            <a:pPr lvl="0"/>
            <a:r>
              <a:rPr lang="ar-SA" sz="3600" dirty="0" smtClean="0"/>
              <a:t>-إن مستوى الاتصال الأول في النظام الصحي هو الرعاية الصحية الأولية </a:t>
            </a:r>
            <a:endParaRPr lang="en-US" sz="3600" dirty="0" smtClean="0"/>
          </a:p>
          <a:p>
            <a:pPr lvl="0"/>
            <a:r>
              <a:rPr lang="ar-SA" sz="3600" dirty="0" smtClean="0"/>
              <a:t>-تشتمل الخدمات الصحية في المدن على مختلف الخدمات الصحية من رعاية صحية أولية وعيادات ومستشفيات </a:t>
            </a:r>
            <a:endParaRPr lang="en-US" sz="3600" dirty="0" smtClean="0"/>
          </a:p>
          <a:p>
            <a:r>
              <a:rPr lang="ar-SA" sz="3600" b="1" dirty="0" smtClean="0"/>
              <a:t> </a:t>
            </a:r>
            <a:endParaRPr lang="en-US" sz="3600" dirty="0" smtClean="0"/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b="1" dirty="0" smtClean="0"/>
              <a:t>رابعاً الموقع ، النشأة ، الإمكانات ، التجهيزات </a:t>
            </a:r>
            <a:endParaRPr lang="ar-SA" sz="36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66868"/>
            <a:ext cx="8229600" cy="4533900"/>
          </a:xfrm>
        </p:spPr>
        <p:txBody>
          <a:bodyPr/>
          <a:lstStyle/>
          <a:p>
            <a:pPr lvl="0"/>
            <a:r>
              <a:rPr lang="ar-SA" sz="4400" b="1" dirty="0" smtClean="0"/>
              <a:t>الموقع</a:t>
            </a:r>
            <a:endParaRPr lang="ar-SA" sz="4400" dirty="0" smtClean="0"/>
          </a:p>
          <a:p>
            <a:pPr lvl="0"/>
            <a:r>
              <a:rPr lang="ar-SA" dirty="0" smtClean="0"/>
              <a:t>-تشتمل الخدمات الصحية في القرى على الوحدات والمراكز الصحية فقط </a:t>
            </a:r>
            <a:endParaRPr lang="en-US" dirty="0" smtClean="0"/>
          </a:p>
          <a:p>
            <a:pPr lvl="0"/>
            <a:r>
              <a:rPr lang="ar-SA" dirty="0" smtClean="0"/>
              <a:t>-من أهم أسس تقديم الخدمات الصحية الموقع ؛ فكلما كانت المؤسسة قريبة وسهل الوصول إليها كلما زاد الإقبال عليها وحققت الهدف </a:t>
            </a:r>
            <a:endParaRPr lang="en-US" dirty="0" smtClean="0"/>
          </a:p>
          <a:p>
            <a:pPr lvl="0"/>
            <a:r>
              <a:rPr lang="ar-SA" dirty="0" smtClean="0"/>
              <a:t>-المؤسسات الصحية في المدن تمتاز باهتمام القطاع الصحي بها حيث تتوفر فيها كافة الإمكانات </a:t>
            </a:r>
            <a:endParaRPr lang="en-US" dirty="0" smtClean="0"/>
          </a:p>
          <a:p>
            <a:r>
              <a:rPr lang="ar-SA" b="1" dirty="0" smtClean="0"/>
              <a:t> 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b="1" dirty="0" smtClean="0"/>
              <a:t>رابعاً الموقع ، النشأة ، الإمكانات ، التجهيزات </a:t>
            </a:r>
            <a:endParaRPr lang="ar-SA" sz="36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ا</a:t>
            </a:r>
            <a:r>
              <a:rPr lang="ar-SA" sz="3600" b="1" dirty="0" smtClean="0"/>
              <a:t>لنشأة :</a:t>
            </a:r>
          </a:p>
          <a:p>
            <a:pPr lvl="0"/>
            <a:r>
              <a:rPr lang="ar-SA" sz="3600" b="1" dirty="0" smtClean="0"/>
              <a:t> -</a:t>
            </a:r>
            <a:r>
              <a:rPr lang="ar-SA" sz="3600" dirty="0" smtClean="0"/>
              <a:t>أُنشأ في كل مدينة دائرة للصحة تقدم خدمات علاجية ووقائية </a:t>
            </a:r>
            <a:endParaRPr lang="en-US" sz="3600" dirty="0" smtClean="0"/>
          </a:p>
          <a:p>
            <a:pPr lvl="0"/>
            <a:r>
              <a:rPr lang="ar-SA" sz="3600" dirty="0" smtClean="0"/>
              <a:t>-أسس أول  تنظيم صحي في المملكة عام 1921م باسم الصحة العامة </a:t>
            </a:r>
            <a:endParaRPr lang="en-US" sz="3600" dirty="0" smtClean="0"/>
          </a:p>
          <a:p>
            <a:pPr lvl="0"/>
            <a:r>
              <a:rPr lang="ar-SA" sz="3600" dirty="0" smtClean="0"/>
              <a:t>-أنشأت المملكة  مراكز لمكافحة الأمراض</a:t>
            </a:r>
            <a:endParaRPr lang="en-US" sz="3600" dirty="0" smtClean="0"/>
          </a:p>
          <a:p>
            <a:pPr lvl="0"/>
            <a:r>
              <a:rPr lang="ar-SA" sz="3600" dirty="0" smtClean="0"/>
              <a:t>-في عام 1950م تشكلت أول وزارة صحة </a:t>
            </a:r>
            <a:endParaRPr lang="en-US" sz="3600" dirty="0" smtClean="0"/>
          </a:p>
          <a:p>
            <a:r>
              <a:rPr lang="ar-SA" sz="3600" b="1" dirty="0" smtClean="0"/>
              <a:t> 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b="1" dirty="0" smtClean="0"/>
              <a:t>رابعاً الموقع ، النشأة ، الإمكانات ، التجهيزات</a:t>
            </a:r>
            <a:endParaRPr lang="ar-SA" sz="36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40000" lnSpcReduction="20000"/>
          </a:bodyPr>
          <a:lstStyle/>
          <a:p>
            <a:r>
              <a:rPr lang="ar-SA" sz="10000" dirty="0" smtClean="0"/>
              <a:t>النشأة</a:t>
            </a:r>
          </a:p>
          <a:p>
            <a:pPr>
              <a:buFontTx/>
              <a:buChar char="-"/>
            </a:pPr>
            <a:r>
              <a:rPr lang="ar-SA" sz="9600" dirty="0" smtClean="0"/>
              <a:t>اتسعت الخدمات لتشتمل على المستشفيات </a:t>
            </a:r>
          </a:p>
          <a:p>
            <a:pPr>
              <a:buFontTx/>
              <a:buChar char="-"/>
            </a:pPr>
            <a:r>
              <a:rPr lang="ar-SA" sz="9600" dirty="0" smtClean="0"/>
              <a:t>تطورت الخدمات خلال عقد الثمانينات والتسعينات </a:t>
            </a:r>
            <a:endParaRPr lang="en-US" sz="9600" dirty="0" smtClean="0"/>
          </a:p>
          <a:p>
            <a:pPr lvl="0"/>
            <a:r>
              <a:rPr lang="ar-SA" sz="9600" smtClean="0"/>
              <a:t>- أصبح </a:t>
            </a:r>
            <a:r>
              <a:rPr lang="ar-SA" sz="9600" dirty="0" smtClean="0"/>
              <a:t>هناك خدمات علاجية متخصصة وزاد التركيز على الخدمات الوقائية</a:t>
            </a:r>
            <a:endParaRPr lang="en-US" sz="9600" dirty="0" smtClean="0"/>
          </a:p>
          <a:p>
            <a:r>
              <a:rPr lang="ar-SA" sz="9600" dirty="0" smtClean="0"/>
              <a:t> </a:t>
            </a:r>
            <a:endParaRPr lang="en-US" sz="9600" dirty="0" smtClean="0"/>
          </a:p>
          <a:p>
            <a:pPr>
              <a:defRPr/>
            </a:pPr>
            <a:endParaRPr lang="ar-SA" sz="65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b="1" dirty="0" smtClean="0"/>
              <a:t>رابعاً الموقع ، النشأة ، الإمكانات ، التجهيزات </a:t>
            </a:r>
            <a:endParaRPr lang="ar-SA" sz="36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الإمكانات</a:t>
            </a:r>
            <a:r>
              <a:rPr lang="ar-SA" dirty="0" smtClean="0"/>
              <a:t> :</a:t>
            </a:r>
            <a:endParaRPr lang="en-US" dirty="0" smtClean="0"/>
          </a:p>
          <a:p>
            <a:pPr lvl="0"/>
            <a:r>
              <a:rPr lang="ar-SA" dirty="0" smtClean="0"/>
              <a:t>-هناك علاقة واضحة بين الصحة والتنمية الاقتصادية </a:t>
            </a:r>
            <a:endParaRPr lang="en-US" dirty="0" smtClean="0"/>
          </a:p>
          <a:p>
            <a:pPr lvl="0"/>
            <a:r>
              <a:rPr lang="ar-SA" dirty="0" smtClean="0"/>
              <a:t>-اهتم الغرب بدراسة الإمكانات الاقتصادية وتأثيرها على الصحة والعلاقة بين التنمية والصحة </a:t>
            </a:r>
            <a:endParaRPr lang="en-US" dirty="0" smtClean="0"/>
          </a:p>
          <a:p>
            <a:pPr lvl="0"/>
            <a:r>
              <a:rPr lang="ar-SA" dirty="0" smtClean="0"/>
              <a:t>-بينما في العالم النامي لا زال يعاني من مشاكل الفقر وتدهورت المستويات المعيشية ومستوى الخدمات الأساسية مما يؤدي إلى انحدار المستوى الصحي للأفراد </a:t>
            </a:r>
            <a:endParaRPr lang="en-US" dirty="0" smtClean="0"/>
          </a:p>
          <a:p>
            <a:pPr lvl="0"/>
            <a:r>
              <a:rPr lang="ar-SA" dirty="0" smtClean="0"/>
              <a:t>ا-</a:t>
            </a:r>
            <a:r>
              <a:rPr lang="ar-SA" dirty="0" err="1" smtClean="0"/>
              <a:t>عتماد</a:t>
            </a:r>
            <a:r>
              <a:rPr lang="ar-SA" dirty="0" smtClean="0"/>
              <a:t> الخدمات الصحية المقدمة على مستوى التنمية الاقتصادية وخاصة لإنها تحتاج إلى إمكانات كبيرة جدا</a:t>
            </a:r>
            <a:endParaRPr lang="en-US" dirty="0" smtClean="0"/>
          </a:p>
          <a:p>
            <a:r>
              <a:rPr lang="ar-SA" dirty="0" smtClean="0"/>
              <a:t> </a:t>
            </a:r>
            <a:endParaRPr lang="en-US" dirty="0" smtClean="0"/>
          </a:p>
          <a:p>
            <a:r>
              <a:rPr lang="ar-SA" dirty="0" smtClean="0"/>
              <a:t>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/>
              <a:t>رابعاً الموقع ، النشأة ، الإمكانات ، التجهيزات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92500" lnSpcReduction="20000"/>
          </a:bodyPr>
          <a:lstStyle/>
          <a:p>
            <a:r>
              <a:rPr lang="ar-SA" sz="4800" b="1" dirty="0" smtClean="0"/>
              <a:t>التجهيزات الطبية :</a:t>
            </a:r>
            <a:endParaRPr lang="en-US" sz="4800" dirty="0" smtClean="0"/>
          </a:p>
          <a:p>
            <a:pPr lvl="0"/>
            <a:r>
              <a:rPr lang="ar-SA" sz="4800" dirty="0" smtClean="0"/>
              <a:t>- تختلف التجهيزات الطبية باختلاف طبيعة المؤسسة الصحية وباختلاف مواقعها </a:t>
            </a:r>
            <a:endParaRPr lang="en-US" sz="4800" dirty="0" smtClean="0"/>
          </a:p>
          <a:p>
            <a:pPr lvl="0"/>
            <a:r>
              <a:rPr lang="ar-SA" sz="4800" dirty="0" smtClean="0"/>
              <a:t>- تعتبر المستشفيات في المدن الكبيرة أكثر اهتماما بالتجهيزات والكوادر الصحية </a:t>
            </a:r>
            <a:endParaRPr lang="en-US" sz="4800" dirty="0" smtClean="0"/>
          </a:p>
          <a:p>
            <a:pPr lvl="0"/>
            <a:r>
              <a:rPr lang="ar-SA" sz="4800" dirty="0" smtClean="0"/>
              <a:t>-  المستشفيات الكبيرة مجهزة بغرف عمليات ومراكز أشعة متخصصة ومختبرات متخصصة ...</a:t>
            </a: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b="1" dirty="0" smtClean="0"/>
              <a:t>رابعاً الموقع ، النشأة ، الإمكانات ، التجهيزات </a:t>
            </a:r>
            <a:endParaRPr lang="ar-SA" sz="36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pPr lvl="0"/>
            <a:r>
              <a:rPr lang="ar-SA" sz="4000" dirty="0" smtClean="0"/>
              <a:t>تجهز المراكز الصحية بتجهيزات متواضعة تماشيا مع نوع الخدمات المقدمة </a:t>
            </a:r>
            <a:endParaRPr lang="en-US" sz="4000" dirty="0" smtClean="0"/>
          </a:p>
          <a:p>
            <a:pPr lvl="0"/>
            <a:r>
              <a:rPr lang="ar-SA" sz="4000" dirty="0" smtClean="0"/>
              <a:t>تفتقر المستشفيات والمراكز الصحية في القرى إلى التجهيزات والمختبرات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1558</TotalTime>
  <Words>629</Words>
  <Application>Microsoft Office PowerPoint</Application>
  <PresentationFormat>عرض على الشاشة (3:4)‏</PresentationFormat>
  <Paragraphs>90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المحاضرة التمهيدية</vt:lpstr>
      <vt:lpstr>الشريحة 1</vt:lpstr>
      <vt:lpstr>المحاضرة السادسة</vt:lpstr>
      <vt:lpstr>عناصر المحاضرة</vt:lpstr>
      <vt:lpstr>أولاً المفاهيم :</vt:lpstr>
      <vt:lpstr>ثانياً الخصائص المميزة لعلاقة الخدمة الاجتماعية بالمؤسسة الطبية : </vt:lpstr>
      <vt:lpstr>ثانياً الخصائص المميزة لعلاقة الخدمة الاجتماعية بالمؤسسة الطبية : </vt:lpstr>
      <vt:lpstr>الاعتبارات التي تستوجب وجود إدارة الخدمة الاجتماعية الطبية :</vt:lpstr>
      <vt:lpstr>الاعتبارات التي تستوجب وجود إدارة الخدمة الاجتماعية الطبية :</vt:lpstr>
      <vt:lpstr>رابعاً الموقع ، النشأة ، الإمكانات ، التجهيزات </vt:lpstr>
      <vt:lpstr>رابعاً الموقع ، النشأة ، الإمكانات ، التجهيزات </vt:lpstr>
      <vt:lpstr>رابعاً الموقع ، النشأة ، الإمكانات ، التجهيزات </vt:lpstr>
      <vt:lpstr>رابعاً الموقع ، النشأة ، الإمكانات ، التجهيزات</vt:lpstr>
      <vt:lpstr>رابعاً الموقع ، النشأة ، الإمكانات ، التجهيزات </vt:lpstr>
      <vt:lpstr>رابعاً الموقع ، النشأة ، الإمكانات ، التجهيزات </vt:lpstr>
      <vt:lpstr>رابعاً الموقع ، النشأة ، الإمكانات ، التجهيزات 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165</cp:revision>
  <dcterms:created xsi:type="dcterms:W3CDTF">1601-01-01T00:00:00Z</dcterms:created>
  <dcterms:modified xsi:type="dcterms:W3CDTF">2012-10-14T15:20:43Z</dcterms:modified>
</cp:coreProperties>
</file>