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4"/>
  </p:notesMasterIdLst>
  <p:handoutMasterIdLst>
    <p:handoutMasterId r:id="rId25"/>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4" r:id="rId17"/>
    <p:sldId id="273" r:id="rId18"/>
    <p:sldId id="285" r:id="rId19"/>
    <p:sldId id="290" r:id="rId20"/>
    <p:sldId id="291" r:id="rId21"/>
    <p:sldId id="292" r:id="rId22"/>
    <p:sldId id="288" r:id="rId23"/>
  </p:sldIdLst>
  <p:sldSz cx="9144000" cy="6858000" type="screen4x3"/>
  <p:notesSz cx="6808788"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58313"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58313"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58313"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923925" y="744538"/>
            <a:ext cx="4960938" cy="3722687"/>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7839" y="4715153"/>
            <a:ext cx="4993111"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58313"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علم الاجتماع الطبي </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السابعة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المؤسسة الصحية كتنظيم اجتماعي</a:t>
            </a:r>
            <a:endParaRPr lang="en-US"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214282" y="1500174"/>
            <a:ext cx="8715436" cy="4819025"/>
          </a:xfrm>
        </p:spPr>
        <p:txBody>
          <a:bodyPr numCol="1">
            <a:normAutofit/>
          </a:bodyPr>
          <a:lstStyle/>
          <a:p>
            <a:pPr lvl="0">
              <a:buFont typeface="Arial" pitchFamily="34" charset="0"/>
              <a:buChar char="•"/>
            </a:pPr>
            <a:r>
              <a:rPr lang="ar-SA" sz="4000" dirty="0" smtClean="0"/>
              <a:t>المؤسسة الصحية والمجتمع المحلي </a:t>
            </a:r>
            <a:endParaRPr lang="en-US" sz="4000" dirty="0" smtClean="0"/>
          </a:p>
          <a:p>
            <a:pPr lvl="0">
              <a:buFont typeface="Arial" pitchFamily="34" charset="0"/>
              <a:buChar char="•"/>
            </a:pPr>
            <a:r>
              <a:rPr lang="ar-SA" sz="4000" dirty="0" smtClean="0"/>
              <a:t>الأطباء والأداء المهني للخدمة الصحية </a:t>
            </a:r>
            <a:endParaRPr lang="en-US" sz="4000" dirty="0" smtClean="0"/>
          </a:p>
          <a:p>
            <a:pPr lvl="0">
              <a:buFont typeface="Arial" pitchFamily="34" charset="0"/>
              <a:buChar char="•"/>
            </a:pPr>
            <a:r>
              <a:rPr lang="ar-SA" sz="4000" dirty="0" smtClean="0"/>
              <a:t>دور الطبيب </a:t>
            </a:r>
          </a:p>
          <a:p>
            <a:pPr lvl="0">
              <a:buFontTx/>
              <a:buChar char="-"/>
            </a:pPr>
            <a:r>
              <a:rPr lang="ar-SA" dirty="0" smtClean="0"/>
              <a:t>تصور بارسونز لدور المريض ودور الطبيب </a:t>
            </a:r>
            <a:endParaRPr lang="en-US" dirty="0" smtClean="0"/>
          </a:p>
          <a:p>
            <a:pPr>
              <a:buFontTx/>
              <a:buChar char="-"/>
            </a:pPr>
            <a:r>
              <a:rPr lang="ar-SA" dirty="0" smtClean="0"/>
              <a:t>العوامل التي تؤثر على دور الطبيب </a:t>
            </a:r>
          </a:p>
          <a:p>
            <a:pPr lvl="0">
              <a:buFontTx/>
              <a:buChar char="-"/>
            </a:pPr>
            <a:r>
              <a:rPr lang="ar-SA" dirty="0" smtClean="0"/>
              <a:t>صراعات الدور عند الأطباء</a:t>
            </a:r>
            <a:r>
              <a:rPr lang="en-US" dirty="0" smtClean="0"/>
              <a:t/>
            </a:r>
            <a:br>
              <a:rPr lang="en-US" dirty="0" smtClean="0"/>
            </a:br>
            <a:endParaRPr lang="en-US" dirty="0" smtClean="0"/>
          </a:p>
          <a:p>
            <a:pPr algn="ctr"/>
            <a:endParaRPr lang="ar-SA"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المؤسسة الصحية والمجتمع المحلي </a:t>
            </a:r>
            <a:endParaRPr lang="en-US" dirty="0" smtClean="0"/>
          </a:p>
        </p:txBody>
      </p:sp>
      <p:sp>
        <p:nvSpPr>
          <p:cNvPr id="3" name="Content Placeholder 2"/>
          <p:cNvSpPr>
            <a:spLocks noGrp="1"/>
          </p:cNvSpPr>
          <p:nvPr>
            <p:ph idx="1"/>
          </p:nvPr>
        </p:nvSpPr>
        <p:spPr/>
        <p:txBody>
          <a:bodyPr>
            <a:noAutofit/>
          </a:bodyPr>
          <a:lstStyle/>
          <a:p>
            <a:r>
              <a:rPr lang="en-US" sz="3600" b="1" dirty="0" smtClean="0"/>
              <a:t> </a:t>
            </a:r>
            <a:r>
              <a:rPr lang="ar-SA" sz="3600" b="1" dirty="0" smtClean="0"/>
              <a:t>مكونات المؤسسة الصحية : </a:t>
            </a:r>
            <a:endParaRPr lang="en-US" sz="3600" dirty="0" smtClean="0"/>
          </a:p>
          <a:p>
            <a:r>
              <a:rPr lang="ar-SA" sz="3600" b="1" dirty="0" smtClean="0"/>
              <a:t>1- متلقي الخدمات الصحية (مراجعي العيادات الخارجية)</a:t>
            </a:r>
            <a:endParaRPr lang="en-US" sz="3600" dirty="0" smtClean="0"/>
          </a:p>
          <a:p>
            <a:pPr lvl="0"/>
            <a:r>
              <a:rPr lang="ar-SA" sz="3600" dirty="0" smtClean="0"/>
              <a:t>تمتاز العيادات الخارجية بكثرة المترددين عليها وعلى خدماتها المركزية </a:t>
            </a:r>
            <a:endParaRPr lang="en-US" sz="3600" dirty="0" smtClean="0"/>
          </a:p>
          <a:p>
            <a:pPr lvl="0"/>
            <a:r>
              <a:rPr lang="ar-SA" sz="3600" dirty="0" smtClean="0"/>
              <a:t>تقل أعداد المراجعين لخدمات المراكز الصحية وللخدمات في القرى والريف </a:t>
            </a:r>
            <a:endParaRPr lang="en-US" sz="3600" dirty="0" smtClean="0"/>
          </a:p>
          <a:p>
            <a:r>
              <a:rPr lang="ar-SA" sz="3600" b="1" dirty="0" smtClean="0"/>
              <a:t> </a:t>
            </a:r>
            <a:endParaRPr lang="en-US" sz="3600" dirty="0" smtClean="0"/>
          </a:p>
          <a:p>
            <a:r>
              <a:rPr lang="ar-SA" sz="3600" b="1" dirty="0" smtClean="0"/>
              <a:t> </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lvl="0"/>
            <a:r>
              <a:rPr lang="ar-SA" dirty="0" smtClean="0"/>
              <a:t>المؤسسة الصحية والمجتمع المحلي </a:t>
            </a:r>
            <a:endParaRPr lang="en-US" dirty="0" smtClean="0"/>
          </a:p>
        </p:txBody>
      </p:sp>
      <p:sp>
        <p:nvSpPr>
          <p:cNvPr id="28675" name="Rectangle 3"/>
          <p:cNvSpPr>
            <a:spLocks noGrp="1" noChangeArrowheads="1"/>
          </p:cNvSpPr>
          <p:nvPr>
            <p:ph idx="1"/>
          </p:nvPr>
        </p:nvSpPr>
        <p:spPr>
          <a:xfrm>
            <a:off x="0" y="1524000"/>
            <a:ext cx="9144000" cy="4572000"/>
          </a:xfrm>
        </p:spPr>
        <p:txBody>
          <a:bodyPr/>
          <a:lstStyle/>
          <a:p>
            <a:r>
              <a:rPr lang="en-US" sz="3600" b="1" dirty="0" smtClean="0"/>
              <a:t> </a:t>
            </a:r>
            <a:r>
              <a:rPr lang="ar-SA" sz="3600" b="1" dirty="0" smtClean="0"/>
              <a:t>مكونات المؤسسة الصحية : </a:t>
            </a:r>
          </a:p>
          <a:p>
            <a:r>
              <a:rPr lang="ar-SA" sz="3600" b="1" dirty="0" smtClean="0"/>
              <a:t>2- الأقسام الداخلية وإمكانياتها الخدمية :</a:t>
            </a:r>
            <a:endParaRPr lang="en-US" sz="3600" dirty="0" smtClean="0"/>
          </a:p>
          <a:p>
            <a:pPr lvl="0"/>
            <a:r>
              <a:rPr lang="ar-SA" dirty="0" smtClean="0"/>
              <a:t>- تمتاز المستشفيات بإمكانياتها الخدمية الكبيرة ؛ حيث تشتمل على أعداد كبيرة من الأسرة وأقسامها الداخلية </a:t>
            </a:r>
            <a:endParaRPr lang="en-US" dirty="0" smtClean="0"/>
          </a:p>
          <a:p>
            <a:pPr lvl="0"/>
            <a:r>
              <a:rPr lang="ar-SA" dirty="0" smtClean="0"/>
              <a:t>- تشتمل الأقسام الداخلية على تجهيزات ومعدات ووسائل حديثة للتشخيص والتعقيم وحفظ الأدوية وأجهزة التنفس الصناعي </a:t>
            </a:r>
            <a:endParaRPr lang="en-US" dirty="0" smtClean="0"/>
          </a:p>
          <a:p>
            <a:pPr lvl="0"/>
            <a:r>
              <a:rPr lang="ar-SA" dirty="0" smtClean="0"/>
              <a:t>- أما المراكز الصحية فتقدم خدمات صحية أولية ترتكز على الرعاية    الوقائية </a:t>
            </a:r>
            <a:endParaRPr lang="en-US" dirty="0" smtClean="0"/>
          </a:p>
          <a:p>
            <a:r>
              <a:rPr lang="ar-SA" b="1" dirty="0" smtClean="0"/>
              <a:t> </a:t>
            </a:r>
            <a:endParaRPr lang="en-US" dirty="0" smtClean="0"/>
          </a:p>
          <a:p>
            <a:pPr>
              <a:buClr>
                <a:schemeClr val="tx1"/>
              </a:buCl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2" end="2"/>
                                            </p:txEl>
                                          </p:spTgt>
                                        </p:tgtEl>
                                        <p:attrNameLst>
                                          <p:attrName>style.visibility</p:attrName>
                                        </p:attrNameLst>
                                      </p:cBhvr>
                                      <p:to>
                                        <p:strVal val="visible"/>
                                      </p:to>
                                    </p:set>
                                    <p:anim calcmode="lin" valueType="num">
                                      <p:cBhvr additive="base">
                                        <p:cTn id="25" dur="5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3" end="3"/>
                                            </p:txEl>
                                          </p:spTgt>
                                        </p:tgtEl>
                                        <p:attrNameLst>
                                          <p:attrName>style.visibility</p:attrName>
                                        </p:attrNameLst>
                                      </p:cBhvr>
                                      <p:to>
                                        <p:strVal val="visible"/>
                                      </p:to>
                                    </p:set>
                                    <p:anim calcmode="lin" valueType="num">
                                      <p:cBhvr additive="base">
                                        <p:cTn id="31"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675">
                                            <p:txEl>
                                              <p:pRg st="4" end="4"/>
                                            </p:txEl>
                                          </p:spTgt>
                                        </p:tgtEl>
                                        <p:attrNameLst>
                                          <p:attrName>style.visibility</p:attrName>
                                        </p:attrNameLst>
                                      </p:cBhvr>
                                      <p:to>
                                        <p:strVal val="visible"/>
                                      </p:to>
                                    </p:set>
                                    <p:anim calcmode="lin" valueType="num">
                                      <p:cBhvr additive="base">
                                        <p:cTn id="37" dur="5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67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8675">
                                            <p:txEl>
                                              <p:pRg st="5" end="5"/>
                                            </p:txEl>
                                          </p:spTgt>
                                        </p:tgtEl>
                                        <p:attrNameLst>
                                          <p:attrName>style.visibility</p:attrName>
                                        </p:attrNameLst>
                                      </p:cBhvr>
                                      <p:to>
                                        <p:strVal val="visible"/>
                                      </p:to>
                                    </p:set>
                                    <p:anim calcmode="lin" valueType="num">
                                      <p:cBhvr additive="base">
                                        <p:cTn id="43" dur="500" fill="hold"/>
                                        <p:tgtEl>
                                          <p:spTgt spid="28675">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867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المؤسسة الصحية والمجتمع المحلي </a:t>
            </a:r>
            <a:endParaRPr lang="en-US" dirty="0" smtClean="0"/>
          </a:p>
        </p:txBody>
      </p:sp>
      <p:sp>
        <p:nvSpPr>
          <p:cNvPr id="3" name="Content Placeholder 2"/>
          <p:cNvSpPr>
            <a:spLocks noGrp="1"/>
          </p:cNvSpPr>
          <p:nvPr>
            <p:ph idx="1"/>
          </p:nvPr>
        </p:nvSpPr>
        <p:spPr/>
        <p:txBody>
          <a:bodyPr/>
          <a:lstStyle/>
          <a:p>
            <a:r>
              <a:rPr lang="en-US" sz="3600" b="1" dirty="0" smtClean="0"/>
              <a:t> </a:t>
            </a:r>
            <a:r>
              <a:rPr lang="ar-SA" sz="3600" b="1" dirty="0" smtClean="0"/>
              <a:t>مكونات المؤسسة الصحية </a:t>
            </a:r>
          </a:p>
          <a:p>
            <a:r>
              <a:rPr lang="ar-SA" sz="3600" b="1" dirty="0" smtClean="0"/>
              <a:t>3-الخدمات المقدمة (علاجية ووقائية):</a:t>
            </a:r>
            <a:endParaRPr lang="en-US" sz="3600" dirty="0" smtClean="0"/>
          </a:p>
          <a:p>
            <a:pPr lvl="0"/>
            <a:r>
              <a:rPr lang="ar-SA" sz="3600" dirty="0" smtClean="0"/>
              <a:t>- </a:t>
            </a:r>
            <a:r>
              <a:rPr lang="ar-SA" dirty="0" smtClean="0"/>
              <a:t>الخدمات العلاجية : تقدم المراكز الصحية الخدمات الصحية والعلاج لكثير من الأمراض ، أما الأمراض الشديدة فتحول إلى المراكز الشاملة والمستشفيات </a:t>
            </a:r>
            <a:endParaRPr lang="en-US" dirty="0" smtClean="0"/>
          </a:p>
          <a:p>
            <a:pPr lvl="0" algn="ctr"/>
            <a:r>
              <a:rPr lang="ar-SA" dirty="0" smtClean="0"/>
              <a:t>- الخدمات الوقائية : تقدم الخدمات الوقائية في المراكز الصحية , وتشرف على رعاية الأم والطفل والصحة المدرسية والجانب   الصحي البيئي كمراقبة مياه الشرب </a:t>
            </a:r>
            <a:endParaRPr lang="en-US" dirty="0" smtClean="0"/>
          </a:p>
          <a:p>
            <a:pPr algn="ctr"/>
            <a:r>
              <a:rPr lang="ar-SA" b="1" dirty="0" smtClean="0"/>
              <a:t> </a:t>
            </a:r>
            <a:endParaRPr lang="en-US" dirty="0" smtClean="0"/>
          </a:p>
          <a:p>
            <a:r>
              <a:rPr lang="ar-SA" b="1" dirty="0" smtClean="0"/>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الأطباء والأداء المهني للخدمة الصحية </a:t>
            </a:r>
            <a:endParaRPr lang="en-US" dirty="0" smtClean="0"/>
          </a:p>
        </p:txBody>
      </p:sp>
      <p:sp>
        <p:nvSpPr>
          <p:cNvPr id="3" name="Content Placeholder 2"/>
          <p:cNvSpPr>
            <a:spLocks noGrp="1"/>
          </p:cNvSpPr>
          <p:nvPr>
            <p:ph idx="1"/>
          </p:nvPr>
        </p:nvSpPr>
        <p:spPr>
          <a:xfrm>
            <a:off x="428625" y="1428750"/>
            <a:ext cx="8229600" cy="4533900"/>
          </a:xfrm>
        </p:spPr>
        <p:txBody>
          <a:bodyPr>
            <a:normAutofit/>
          </a:bodyPr>
          <a:lstStyle/>
          <a:p>
            <a:pPr lvl="0"/>
            <a:r>
              <a:rPr lang="ar-SA" sz="2800" b="1" dirty="0" smtClean="0"/>
              <a:t>الطبيب </a:t>
            </a:r>
            <a:r>
              <a:rPr lang="ar-SA" sz="2800" dirty="0" smtClean="0"/>
              <a:t>هو الشخص</a:t>
            </a:r>
            <a:r>
              <a:rPr lang="ar-SA" sz="2800" b="1" dirty="0" smtClean="0"/>
              <a:t> </a:t>
            </a:r>
            <a:r>
              <a:rPr lang="ar-SA" sz="2800" dirty="0" smtClean="0"/>
              <a:t>الذي يلجأ إليه المريض لكي يساعده في علاجه مستعينا في ذلك بالوسائل العلمية الطبية ، ومن ثم فإن إعداد الطبيب من المسائل التي تهتم بها الهيئات العلمية والطبية والسياسية في كل المجتمعات</a:t>
            </a:r>
            <a:endParaRPr lang="ar-SA" sz="2800" b="1" dirty="0" smtClean="0"/>
          </a:p>
          <a:p>
            <a:pPr lvl="0"/>
            <a:r>
              <a:rPr lang="ar-SA" sz="2800" b="1" dirty="0" smtClean="0"/>
              <a:t>دور الطبيب </a:t>
            </a:r>
            <a:r>
              <a:rPr lang="ar-SA" sz="2800" dirty="0" smtClean="0"/>
              <a:t>هو دور محدد مهنيا لأن العلاقات بين الأطباء والمرضى تتركز حول صحة المرضى ومشاكلهم الصحية لا على أية مشكلات شخصية من أي نوع آخر ،وهو دور ايجابي ومحايد كما إنه دور يحكمه اتجاه لتقدير القيم الجماعية</a:t>
            </a:r>
            <a:endParaRPr lang="en-US" sz="2800" dirty="0" smtClean="0"/>
          </a:p>
          <a:p>
            <a:pPr lvl="0"/>
            <a:r>
              <a:rPr lang="ar-SA" sz="2800" dirty="0" smtClean="0"/>
              <a:t> يتضمن دور الطبيب الأيديولوجية المرتبطة بمهنة الطب والتي ترى أن تحقيق مصلحة المريض أهم من تحقيق مصلحة الطبيب </a:t>
            </a:r>
            <a:endParaRPr lang="en-US"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dirty="0" smtClean="0"/>
              <a:t>الأطباء والأداء المهني للخدمة الصحية </a:t>
            </a:r>
            <a:endParaRPr lang="en-US" dirty="0" smtClean="0"/>
          </a:p>
        </p:txBody>
      </p:sp>
      <p:sp>
        <p:nvSpPr>
          <p:cNvPr id="3" name="Content Placeholder 2"/>
          <p:cNvSpPr>
            <a:spLocks noGrp="1"/>
          </p:cNvSpPr>
          <p:nvPr>
            <p:ph idx="1"/>
          </p:nvPr>
        </p:nvSpPr>
        <p:spPr>
          <a:xfrm>
            <a:off x="428625" y="1415960"/>
            <a:ext cx="8229600" cy="4533900"/>
          </a:xfrm>
        </p:spPr>
        <p:txBody>
          <a:bodyPr>
            <a:normAutofit fontScale="62500" lnSpcReduction="20000"/>
          </a:bodyPr>
          <a:lstStyle/>
          <a:p>
            <a:pPr lvl="0"/>
            <a:r>
              <a:rPr lang="ar-SA" sz="4000" b="1" dirty="0" smtClean="0"/>
              <a:t>وينظر علماء الاجتماع إلى النظام الطبي</a:t>
            </a:r>
            <a:r>
              <a:rPr lang="ar-SA" sz="4000" dirty="0" smtClean="0"/>
              <a:t> </a:t>
            </a:r>
          </a:p>
          <a:p>
            <a:pPr lvl="0"/>
            <a:r>
              <a:rPr lang="ar-SA" sz="4000" dirty="0" smtClean="0"/>
              <a:t>- على أنه نظام من العلاقات الاجتماعية ، فالمرض ظاهرة اجتماعية وليس فقط حالة بيولوجية </a:t>
            </a:r>
            <a:endParaRPr lang="en-US" sz="4000" dirty="0" smtClean="0"/>
          </a:p>
          <a:p>
            <a:pPr lvl="0"/>
            <a:r>
              <a:rPr lang="ar-SA" sz="4000" dirty="0" smtClean="0"/>
              <a:t>- وعملية التشخيص والعلاج – التي تعتبر المهمة الأساسية للطبيب- تتضمن عدة جوانب أعمق مما تتضمنه النظرية العلمية للمرض </a:t>
            </a:r>
            <a:endParaRPr lang="en-US" sz="4000" dirty="0" smtClean="0"/>
          </a:p>
          <a:p>
            <a:pPr lvl="0"/>
            <a:r>
              <a:rPr lang="ar-SA" sz="4000" dirty="0" smtClean="0"/>
              <a:t>- إن جزء كبير من الخدمات الطبية التي تقدم للمرضى </a:t>
            </a:r>
            <a:r>
              <a:rPr lang="ar-SA" sz="4000" dirty="0" err="1" smtClean="0"/>
              <a:t>هى</a:t>
            </a:r>
            <a:r>
              <a:rPr lang="ar-SA" sz="4000" dirty="0" smtClean="0"/>
              <a:t> في الحقيقته محاولات لمعاونتهم على التوافق بطريقة أفضل مع ظروفهم الاجتماعية أكثر منها علاجا لأمراض عضوية </a:t>
            </a:r>
            <a:endParaRPr lang="en-US" sz="4000" dirty="0" smtClean="0"/>
          </a:p>
          <a:p>
            <a:pPr lvl="0"/>
            <a:r>
              <a:rPr lang="ar-SA" sz="4000" dirty="0" smtClean="0"/>
              <a:t>- وللمريض دور اجتماعي وكذلك للطبيب دور اجتماعي ، ويحدد المجتمع لشاغل كل دور من هذه الأدوار مجموعة من الحقوق والواجبات </a:t>
            </a:r>
            <a:endParaRPr lang="en-US" sz="4000" dirty="0" smtClean="0"/>
          </a:p>
          <a:p>
            <a:pPr lvl="0"/>
            <a:r>
              <a:rPr lang="ar-SA" sz="4000" dirty="0" smtClean="0"/>
              <a:t>ويهتم علم الاجتماع الطبي بدراسة دور الطبيب لمحاولة الكشف عن مكونات هذا الدور ودراسة الاحتكاك بين الطبيب والمريض</a:t>
            </a:r>
            <a:endParaRPr lang="en-US" sz="4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sz="3600" b="1" dirty="0" smtClean="0"/>
              <a:t>تصور بارسونز لدور المريض ودور الطبيب :</a:t>
            </a:r>
            <a:r>
              <a:rPr lang="en-US" sz="3600" dirty="0" smtClean="0"/>
              <a:t/>
            </a:r>
            <a:br>
              <a:rPr lang="en-US" sz="3600" dirty="0" smtClean="0"/>
            </a:br>
            <a:endParaRPr lang="en-US" dirty="0" smtClean="0"/>
          </a:p>
        </p:txBody>
      </p:sp>
      <p:sp>
        <p:nvSpPr>
          <p:cNvPr id="3" name="Content Placeholder 2"/>
          <p:cNvSpPr>
            <a:spLocks noGrp="1"/>
          </p:cNvSpPr>
          <p:nvPr>
            <p:ph idx="1"/>
          </p:nvPr>
        </p:nvSpPr>
        <p:spPr>
          <a:xfrm>
            <a:off x="428625" y="1395059"/>
            <a:ext cx="8229600" cy="4533900"/>
          </a:xfrm>
        </p:spPr>
        <p:txBody>
          <a:bodyPr>
            <a:normAutofit fontScale="77500" lnSpcReduction="20000"/>
          </a:bodyPr>
          <a:lstStyle/>
          <a:p>
            <a:pPr lvl="0"/>
            <a:r>
              <a:rPr lang="ar-SA" sz="3600" dirty="0" smtClean="0"/>
              <a:t> </a:t>
            </a:r>
            <a:r>
              <a:rPr lang="ar-SA" sz="3600" b="1" u="sng" dirty="0" smtClean="0"/>
              <a:t>تصور بارسونز لدور المريض ودور الطبيب :</a:t>
            </a:r>
            <a:endParaRPr lang="en-US" sz="3600" dirty="0" smtClean="0"/>
          </a:p>
          <a:p>
            <a:r>
              <a:rPr lang="ar-SA" sz="3600" b="1" dirty="0" smtClean="0"/>
              <a:t>                        دور الطبيب                                                             </a:t>
            </a:r>
            <a:endParaRPr lang="en-US" sz="3600" dirty="0" smtClean="0"/>
          </a:p>
          <a:p>
            <a:r>
              <a:rPr lang="ar-SA" sz="3600" b="1" dirty="0" smtClean="0"/>
              <a:t>	</a:t>
            </a:r>
            <a:r>
              <a:rPr lang="ar-SA" sz="3600" b="1" u="sng" dirty="0" smtClean="0"/>
              <a:t>التوقعات (الواجبات):</a:t>
            </a:r>
            <a:r>
              <a:rPr lang="ar-SA" sz="3600" b="1" dirty="0" smtClean="0"/>
              <a:t>                                                        </a:t>
            </a:r>
            <a:endParaRPr lang="en-US" sz="3600" dirty="0" smtClean="0"/>
          </a:p>
          <a:p>
            <a:pPr lvl="0"/>
            <a:r>
              <a:rPr lang="ar-SA" sz="3600" b="1" dirty="0" smtClean="0"/>
              <a:t>- لديه الكثير من المهارات والخبرات التي تفيد في علاج الأمراض المختلفة </a:t>
            </a:r>
            <a:endParaRPr lang="en-US" sz="3600" dirty="0" smtClean="0"/>
          </a:p>
          <a:p>
            <a:pPr lvl="0"/>
            <a:r>
              <a:rPr lang="ar-SA" sz="3600" b="1" dirty="0" smtClean="0"/>
              <a:t>- يعمل على تحقيق مصلحة المريض والمجتمع أكثر مما يعمل على تحقيق مصالح خاصة                         </a:t>
            </a:r>
            <a:endParaRPr lang="en-US" sz="3600" dirty="0" smtClean="0"/>
          </a:p>
          <a:p>
            <a:pPr lvl="0"/>
            <a:r>
              <a:rPr lang="ar-SA" sz="3600" b="1" dirty="0" smtClean="0"/>
              <a:t>- عليه أن يكون موضوعيا ؛ أي لا يحكم على سلوك المريض بناء على اتجاهات خاصة به ، ولا يتورط  عاطفيا مع المرضى</a:t>
            </a:r>
          </a:p>
          <a:p>
            <a:pPr lvl="0"/>
            <a:r>
              <a:rPr lang="ar-SA" sz="3600" b="1" dirty="0" smtClean="0"/>
              <a:t> - </a:t>
            </a:r>
            <a:r>
              <a:rPr lang="ar-SA" sz="4400" b="1" dirty="0" smtClean="0"/>
              <a:t>عليه أن يلتزم بقواعد وقرارات ممارسة مهنة الطب</a:t>
            </a:r>
            <a:endParaRPr lang="en-US" sz="4400" dirty="0" smtClean="0"/>
          </a:p>
          <a:p>
            <a:endParaRPr lang="ar-SA" sz="54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تصور بارسونز لدور المريض ودور الطبيب </a:t>
            </a:r>
            <a:r>
              <a:rPr lang="en-US" dirty="0" smtClean="0"/>
              <a:t/>
            </a:r>
            <a:br>
              <a:rPr lang="en-US" dirty="0" smtClean="0"/>
            </a:br>
            <a:endParaRPr lang="ar-SA" dirty="0" smtClean="0">
              <a:solidFill>
                <a:srgbClr val="C00000"/>
              </a:solidFill>
            </a:endParaRPr>
          </a:p>
        </p:txBody>
      </p:sp>
      <p:sp>
        <p:nvSpPr>
          <p:cNvPr id="3" name="Content Placeholder 2"/>
          <p:cNvSpPr>
            <a:spLocks noGrp="1"/>
          </p:cNvSpPr>
          <p:nvPr>
            <p:ph idx="1"/>
          </p:nvPr>
        </p:nvSpPr>
        <p:spPr>
          <a:xfrm>
            <a:off x="428625" y="1466868"/>
            <a:ext cx="8229600" cy="4533900"/>
          </a:xfrm>
        </p:spPr>
        <p:txBody>
          <a:bodyPr/>
          <a:lstStyle/>
          <a:p>
            <a:r>
              <a:rPr lang="ar-SA" sz="4000" b="1" dirty="0" smtClean="0"/>
              <a:t>حقوق الطبيب </a:t>
            </a:r>
            <a:endParaRPr lang="en-US" sz="4000" b="1" dirty="0" smtClean="0"/>
          </a:p>
          <a:p>
            <a:pPr lvl="0"/>
            <a:r>
              <a:rPr lang="ar-SA" dirty="0" smtClean="0"/>
              <a:t>- من حق الطبيب أن يفحص جسم المريض ويستجوب المريض عن خصوصياته الجسمية والمعنوية </a:t>
            </a:r>
            <a:endParaRPr lang="en-US" dirty="0" smtClean="0"/>
          </a:p>
          <a:p>
            <a:pPr lvl="0"/>
            <a:r>
              <a:rPr lang="ar-SA" dirty="0" smtClean="0"/>
              <a:t>- يُمنح الطبيب قدر أكبر من السلطة في عمله </a:t>
            </a:r>
            <a:endParaRPr lang="en-US" dirty="0" smtClean="0"/>
          </a:p>
          <a:p>
            <a:pPr lvl="0"/>
            <a:r>
              <a:rPr lang="ar-SA" dirty="0" smtClean="0"/>
              <a:t>- يتحلى الطبيب بقدر من القوة والنفوذ في علاقته </a:t>
            </a:r>
            <a:endParaRPr lang="en-US" dirty="0" smtClean="0"/>
          </a:p>
          <a:p>
            <a:r>
              <a:rPr lang="ar-SA" dirty="0" smtClean="0"/>
              <a:t>مع المريض</a:t>
            </a:r>
            <a:endParaRPr lang="en-US" dirty="0" smtClean="0"/>
          </a:p>
          <a:p>
            <a:r>
              <a:rPr lang="ar-SA" dirty="0" smtClean="0"/>
              <a:t> </a:t>
            </a: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تصور بارسونز لدور المريض ودور الطبيب </a:t>
            </a:r>
            <a:r>
              <a:rPr lang="en-US" dirty="0" smtClean="0"/>
              <a:t/>
            </a:r>
            <a:br>
              <a:rPr lang="en-US" dirty="0" smtClean="0"/>
            </a:br>
            <a:endParaRPr lang="ar-SA" dirty="0" smtClean="0">
              <a:solidFill>
                <a:srgbClr val="C00000"/>
              </a:solidFill>
            </a:endParaRPr>
          </a:p>
        </p:txBody>
      </p:sp>
      <p:sp>
        <p:nvSpPr>
          <p:cNvPr id="3" name="Content Placeholder 2"/>
          <p:cNvSpPr>
            <a:spLocks noGrp="1"/>
          </p:cNvSpPr>
          <p:nvPr>
            <p:ph idx="1"/>
          </p:nvPr>
        </p:nvSpPr>
        <p:spPr/>
        <p:txBody>
          <a:bodyPr>
            <a:normAutofit lnSpcReduction="10000"/>
          </a:bodyPr>
          <a:lstStyle/>
          <a:p>
            <a:pPr lvl="0">
              <a:buFontTx/>
              <a:buChar char="-"/>
            </a:pPr>
            <a:r>
              <a:rPr lang="ar-SA" sz="3600" dirty="0" smtClean="0"/>
              <a:t>وبما أن المرضى ينبغي أن يتعاونوا مع الأطباء الذين يُتوقع منهم أن يستخدموا خبراتهم ومهاراتهم المتخصصة في خدمة المرضى الذين غالبا ما يجرون الفحوص الطبية ويدلون بمعلومات عن أجسامهم وحياتهم الخاصة</a:t>
            </a:r>
          </a:p>
          <a:p>
            <a:pPr lvl="0">
              <a:buFontTx/>
              <a:buChar char="-"/>
            </a:pPr>
            <a:r>
              <a:rPr lang="ar-SA" sz="3600" dirty="0" smtClean="0"/>
              <a:t>لذا يجب على الأطباء الالتزام بالمحافظة على أسرار المرضى .</a:t>
            </a:r>
            <a:endParaRPr lang="en-US" sz="3600" dirty="0" smtClean="0"/>
          </a:p>
          <a:p>
            <a:r>
              <a:rPr lang="ar-SA" sz="3600" dirty="0" smtClean="0"/>
              <a:t> </a:t>
            </a:r>
            <a:endParaRPr lang="en-US" sz="36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تصور بارسونز لدور المريض ودور الطبيب </a:t>
            </a:r>
            <a:r>
              <a:rPr lang="en-US" dirty="0" smtClean="0"/>
              <a:t/>
            </a:r>
            <a:br>
              <a:rPr lang="en-US" dirty="0" smtClean="0"/>
            </a:br>
            <a:endParaRPr lang="ar-SA"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normAutofit fontScale="32500" lnSpcReduction="20000"/>
          </a:bodyPr>
          <a:lstStyle/>
          <a:p>
            <a:r>
              <a:rPr lang="ar-SA" sz="11100" b="1" dirty="0" smtClean="0"/>
              <a:t>دور المريض </a:t>
            </a:r>
            <a:endParaRPr lang="en-US" sz="11100" b="1" dirty="0" smtClean="0"/>
          </a:p>
          <a:p>
            <a:r>
              <a:rPr lang="ar-SA" sz="9800" b="1" dirty="0" smtClean="0"/>
              <a:t>الواجبات والحقوق</a:t>
            </a:r>
            <a:endParaRPr lang="en-US" sz="9800" dirty="0" smtClean="0"/>
          </a:p>
          <a:p>
            <a:r>
              <a:rPr lang="ar-SA" sz="9800" b="1" dirty="0" smtClean="0"/>
              <a:t>1- يجب على المريض أن يرغب في الشفاء بأسرع وقت</a:t>
            </a:r>
            <a:endParaRPr lang="en-US" sz="9800" dirty="0" smtClean="0"/>
          </a:p>
          <a:p>
            <a:r>
              <a:rPr lang="ar-SA" sz="9800" b="1" dirty="0" smtClean="0"/>
              <a:t>2- وعليه أن يبحث عن علاج طبي لمرضه وأن يتعاون مع الطبيب</a:t>
            </a:r>
            <a:endParaRPr lang="en-US" sz="9800" dirty="0" smtClean="0"/>
          </a:p>
          <a:p>
            <a:r>
              <a:rPr lang="ar-SA" sz="9800" b="1" dirty="0" smtClean="0"/>
              <a:t>3- من حقه أن يسمح له بالتخلي عن بعض مسؤولياته كالعمل ( لبعض الوقت )</a:t>
            </a:r>
            <a:endParaRPr lang="en-US" sz="9800" dirty="0" smtClean="0"/>
          </a:p>
          <a:p>
            <a:r>
              <a:rPr lang="ar-SA" sz="9800" b="1" dirty="0" smtClean="0"/>
              <a:t>4- ينظر إلى المريض إلى أنه في حاجة إلى مساندة ورعاية </a:t>
            </a:r>
            <a:endParaRPr lang="en-US" sz="9800" dirty="0" smtClean="0"/>
          </a:p>
          <a:p>
            <a:pPr>
              <a:defRPr/>
            </a:pPr>
            <a:endParaRPr lang="ar-SA" sz="9800" dirty="0" smtClean="0"/>
          </a:p>
          <a:p>
            <a:pPr>
              <a:buFontTx/>
              <a:buChar char="-"/>
              <a:defRPr/>
            </a:pPr>
            <a:endParaRPr lang="ar-SA" sz="9800" dirty="0" smtClean="0"/>
          </a:p>
          <a:p>
            <a:pPr>
              <a:defRPr/>
            </a:pPr>
            <a:endParaRPr lang="ar-SA" sz="98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العوامل التي تؤثر على دور الطبيب</a:t>
            </a:r>
            <a:endParaRPr lang="ar-SA"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lstStyle/>
          <a:p>
            <a:r>
              <a:rPr lang="ar-SA" dirty="0" smtClean="0"/>
              <a:t> أ- تغير نوعية الأمراض السائدة في المجتمع مما يستدعي معرفتها وكيفية التعامل معها </a:t>
            </a:r>
            <a:endParaRPr lang="en-US" dirty="0" smtClean="0"/>
          </a:p>
          <a:p>
            <a:pPr lvl="0"/>
            <a:r>
              <a:rPr lang="ar-SA" dirty="0" smtClean="0"/>
              <a:t>ب- إن تغير نوعية الأمراض السائدة في المجتمعات الحديثة صاحبه تغير في النظرة الى أهم العوامل المسببة للأمراض</a:t>
            </a:r>
          </a:p>
          <a:p>
            <a:pPr lvl="0">
              <a:buFont typeface="Wingdings" pitchFamily="2" charset="2"/>
              <a:buChar char="§"/>
            </a:pPr>
            <a:r>
              <a:rPr lang="ar-SA" dirty="0" smtClean="0"/>
              <a:t>أصبح من الواضح أن العوامل البيئية والضغوط الاجتماعية والنفسية هى أهم العوامل المسببة للأمراض العصرية ، وهو ما أضاف بعدا جديدا لدور الطبيب </a:t>
            </a:r>
          </a:p>
          <a:p>
            <a:pPr lvl="0"/>
            <a:endParaRPr lang="ar-SA" dirty="0" smtClean="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SA" sz="3600" b="1" dirty="0" smtClean="0"/>
              <a:t>العوامل التي تؤثر على دور الطبيب</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rmAutofit fontScale="85000" lnSpcReduction="10000"/>
          </a:bodyPr>
          <a:lstStyle/>
          <a:p>
            <a:pPr lvl="0">
              <a:buFont typeface="Wingdings" pitchFamily="2" charset="2"/>
              <a:buChar char="§"/>
            </a:pPr>
            <a:r>
              <a:rPr lang="ar-SA" sz="4800" dirty="0" smtClean="0"/>
              <a:t>لم تعد الأمراض الآن قابلة للحصر والتوصيف بنفس الطريقة التي كانت سائدة في الماضي</a:t>
            </a:r>
          </a:p>
          <a:p>
            <a:pPr lvl="0">
              <a:buFont typeface="Wingdings" pitchFamily="2" charset="2"/>
              <a:buChar char="§"/>
            </a:pPr>
            <a:r>
              <a:rPr lang="ar-SA" sz="4800" dirty="0" smtClean="0"/>
              <a:t>ولم يعد العلاج نمطيا ، وأصبح الاتجاه الحديث في الطب ما يطلق عليه "الرعاية الشاملة للمريض" </a:t>
            </a:r>
          </a:p>
          <a:p>
            <a:pPr lvl="0">
              <a:buFont typeface="Wingdings" pitchFamily="2" charset="2"/>
              <a:buChar char="§"/>
            </a:pPr>
            <a:r>
              <a:rPr lang="ar-SA" sz="4800" dirty="0" smtClean="0"/>
              <a:t>والمقصود </a:t>
            </a:r>
            <a:r>
              <a:rPr lang="ar-SA" sz="4800" dirty="0" err="1" smtClean="0"/>
              <a:t>بها</a:t>
            </a:r>
            <a:r>
              <a:rPr lang="ar-SA" sz="4800" dirty="0" smtClean="0"/>
              <a:t> : الاهتمام بالمريض كوحدة متكاملة جسمية واجتماعية ونفسية ومراعاة كافة الظروف المحيطة به لما لها من تأثير في حالته الصحية </a:t>
            </a:r>
            <a:endParaRPr lang="en-US" sz="4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1">
                                            <p:txEl>
                                              <p:pRg st="2" end="2"/>
                                            </p:txEl>
                                          </p:spTgt>
                                        </p:tgtEl>
                                        <p:attrNameLst>
                                          <p:attrName>style.visibility</p:attrName>
                                        </p:attrNameLst>
                                      </p:cBhvr>
                                      <p:to>
                                        <p:strVal val="visible"/>
                                      </p:to>
                                    </p:set>
                                    <p:anim calcmode="lin" valueType="num">
                                      <p:cBhvr additive="base">
                                        <p:cTn id="25"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العوامل التي تؤثر على دور الطبيب</a:t>
            </a:r>
            <a:endParaRPr lang="ar-SA" dirty="0" smtClean="0">
              <a:solidFill>
                <a:srgbClr val="C00000"/>
              </a:solidFill>
            </a:endParaRPr>
          </a:p>
        </p:txBody>
      </p:sp>
      <p:sp>
        <p:nvSpPr>
          <p:cNvPr id="3" name="Content Placeholder 2"/>
          <p:cNvSpPr>
            <a:spLocks noGrp="1"/>
          </p:cNvSpPr>
          <p:nvPr>
            <p:ph idx="1"/>
          </p:nvPr>
        </p:nvSpPr>
        <p:spPr>
          <a:xfrm>
            <a:off x="214282" y="1428736"/>
            <a:ext cx="8786874" cy="4857784"/>
          </a:xfrm>
        </p:spPr>
        <p:txBody>
          <a:bodyPr/>
          <a:lstStyle/>
          <a:p>
            <a:r>
              <a:rPr lang="ar-SA" sz="4000" dirty="0" smtClean="0"/>
              <a:t>(ج) </a:t>
            </a:r>
            <a:r>
              <a:rPr lang="ar-SA" sz="3600" dirty="0" smtClean="0"/>
              <a:t>إن دور الطبيب مكملا لدور المريض</a:t>
            </a:r>
          </a:p>
          <a:p>
            <a:pPr>
              <a:buFont typeface="Wingdings" pitchFamily="2" charset="2"/>
              <a:buChar char="§"/>
            </a:pPr>
            <a:r>
              <a:rPr lang="ar-SA" dirty="0" smtClean="0"/>
              <a:t>قد يحدث تغير دور المريض يؤدي إلى تغير دور الطبيب</a:t>
            </a:r>
          </a:p>
          <a:p>
            <a:pPr>
              <a:buFont typeface="Wingdings" pitchFamily="2" charset="2"/>
              <a:buChar char="§"/>
            </a:pPr>
            <a:r>
              <a:rPr lang="ar-SA" dirty="0" smtClean="0"/>
              <a:t>وزيادة الثقافة الصحية والطبية لدى الناس والمرضى أدى إلى تغير نظرة المرضى إلى الأمراض والأطباء</a:t>
            </a:r>
          </a:p>
          <a:p>
            <a:pPr>
              <a:buFont typeface="Wingdings" pitchFamily="2" charset="2"/>
              <a:buChar char="§"/>
            </a:pPr>
            <a:r>
              <a:rPr lang="ar-SA" dirty="0" smtClean="0"/>
              <a:t> من مظاهر هذا التغير في أدوار المرضى والأطباء انتشار ظاهرة أزمة الثقة في المجال الطبي . </a:t>
            </a:r>
          </a:p>
          <a:p>
            <a:pPr>
              <a:buFont typeface="Wingdings" pitchFamily="2" charset="2"/>
              <a:buChar char="§"/>
            </a:pPr>
            <a:r>
              <a:rPr lang="ar-SA" dirty="0" smtClean="0"/>
              <a:t>فقد قلت ثقة المريض في الطبيب وأصبحت العملية العلاجية في نظر الكثيرين هى تجارب علاجية غير مضمونة النتائج</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العوامل التي تؤثر على دور الطبيب</a:t>
            </a:r>
            <a:endParaRPr lang="ar-SA" dirty="0"/>
          </a:p>
        </p:txBody>
      </p:sp>
      <p:sp>
        <p:nvSpPr>
          <p:cNvPr id="3" name="عنصر نائب للمحتوى 2"/>
          <p:cNvSpPr>
            <a:spLocks noGrp="1"/>
          </p:cNvSpPr>
          <p:nvPr>
            <p:ph idx="1"/>
          </p:nvPr>
        </p:nvSpPr>
        <p:spPr/>
        <p:txBody>
          <a:bodyPr/>
          <a:lstStyle/>
          <a:p>
            <a:r>
              <a:rPr lang="ar-SA" dirty="0" smtClean="0"/>
              <a:t>(د) شأن الطبيب شأن أي شخص آخر يتعرض في أدائه لدوره لصراع الأدوار سواء في دوره كطبيب أو في دوره الأسري أو في دوره في هيئات ومؤسسات اجتماعية مختلفة أو دوره مع زملائه في المهنة</a:t>
            </a:r>
            <a:endParaRPr lang="en-US" dirty="0" smtClean="0"/>
          </a:p>
          <a:p>
            <a:r>
              <a:rPr lang="ar-SA" b="1" dirty="0" smtClean="0"/>
              <a:t> </a:t>
            </a:r>
            <a:endParaRPr lang="en-US" dirty="0" smtClean="0"/>
          </a:p>
          <a:p>
            <a:r>
              <a:rPr lang="ar-SA" b="1"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صراعات الدور عند الأطباء</a:t>
            </a:r>
            <a:endParaRPr lang="ar-SA" dirty="0"/>
          </a:p>
        </p:txBody>
      </p:sp>
      <p:sp>
        <p:nvSpPr>
          <p:cNvPr id="3" name="عنصر نائب للمحتوى 2"/>
          <p:cNvSpPr>
            <a:spLocks noGrp="1"/>
          </p:cNvSpPr>
          <p:nvPr>
            <p:ph idx="1"/>
          </p:nvPr>
        </p:nvSpPr>
        <p:spPr/>
        <p:txBody>
          <a:bodyPr/>
          <a:lstStyle/>
          <a:p>
            <a:r>
              <a:rPr lang="ar-SA" b="1" u="sng" dirty="0" smtClean="0"/>
              <a:t>يواجه الطبيب عند ممارسة دوره بعض الصراعات منها : </a:t>
            </a:r>
            <a:endParaRPr lang="en-US" dirty="0" smtClean="0"/>
          </a:p>
          <a:p>
            <a:r>
              <a:rPr lang="ar-SA" dirty="0" smtClean="0"/>
              <a:t>1- أن الطبيب عادة لا يعالج أو لا يشرف على مريض واحد وإنما على عدد من المرضى ، وهنا يظهر صراع بين حاجة المريض الواحد الذي هو بحاجة إلى الطبيب قبل الآخرين وحاجة المرضى جميعا ، وأيهما أسبق مصلحة الفرد أم مصلحة الجماعة </a:t>
            </a:r>
            <a:endParaRPr lang="en-US" dirty="0" smtClean="0"/>
          </a:p>
          <a:p>
            <a:r>
              <a:rPr lang="ar-SA" dirty="0" smtClean="0"/>
              <a:t>2- في حالة تعدد المرضى قد لا تكون الوسائل المتاحة لرعايتهم كافية لآشباع حاجاتهم جميعا ، وهنا يتعين على الطبيب أن يفاضل بين المرضى بموضوعية دون تحيز </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صراعات الدور عند الأطباء</a:t>
            </a:r>
            <a:endParaRPr lang="ar-SA" dirty="0"/>
          </a:p>
        </p:txBody>
      </p:sp>
      <p:sp>
        <p:nvSpPr>
          <p:cNvPr id="3" name="عنصر نائب للمحتوى 2"/>
          <p:cNvSpPr>
            <a:spLocks noGrp="1"/>
          </p:cNvSpPr>
          <p:nvPr>
            <p:ph idx="1"/>
          </p:nvPr>
        </p:nvSpPr>
        <p:spPr/>
        <p:txBody>
          <a:bodyPr/>
          <a:lstStyle/>
          <a:p>
            <a:r>
              <a:rPr lang="ar-SA" dirty="0" smtClean="0"/>
              <a:t>3- حاجة الطبيب إلى موازنة مصالح المريض في أي فترة من الوقت مع مصلحة نفس المريض في المستقبل </a:t>
            </a:r>
            <a:endParaRPr lang="en-US" dirty="0" smtClean="0"/>
          </a:p>
          <a:p>
            <a:r>
              <a:rPr lang="ar-SA" dirty="0" smtClean="0"/>
              <a:t>4- اهتمام الطبيب بمصالح المريض في مقابل اهتمام الطبيب بأسرته</a:t>
            </a:r>
            <a:endParaRPr lang="en-US" dirty="0" smtClean="0"/>
          </a:p>
          <a:p>
            <a:r>
              <a:rPr lang="ar-SA" dirty="0" smtClean="0"/>
              <a:t>5- إن دور الطبيب يوجب عليه أن يسارع إلى علاج المريض الذي يلجأ إليه ، ولكن يجد الطبيب نفسه غير قادر في بعض المواقف على مساعدة </a:t>
            </a:r>
            <a:r>
              <a:rPr lang="ar-SA" smtClean="0"/>
              <a:t>المريض إما </a:t>
            </a:r>
            <a:r>
              <a:rPr lang="ar-SA" dirty="0" smtClean="0"/>
              <a:t>لأن المرض غير قابل للعلاج ،إما لأن المريض يطلب حاجة ليست في متناول الطبيب .</a:t>
            </a:r>
            <a:endParaRPr lang="en-US"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1577</TotalTime>
  <Words>932</Words>
  <Application>Microsoft Office PowerPoint</Application>
  <PresentationFormat>عرض على الشاشة (3:4)‏</PresentationFormat>
  <Paragraphs>113</Paragraphs>
  <Slides>19</Slides>
  <Notes>1</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المحاضرة التمهيدية</vt:lpstr>
      <vt:lpstr>الشريحة 1</vt:lpstr>
      <vt:lpstr>المحاضرة السابعة </vt:lpstr>
      <vt:lpstr>عناصر المحاضرة</vt:lpstr>
      <vt:lpstr>المؤسسة الصحية والمجتمع المحلي </vt:lpstr>
      <vt:lpstr>المؤسسة الصحية والمجتمع المحلي </vt:lpstr>
      <vt:lpstr>المؤسسة الصحية والمجتمع المحلي </vt:lpstr>
      <vt:lpstr>الأطباء والأداء المهني للخدمة الصحية </vt:lpstr>
      <vt:lpstr>الأطباء والأداء المهني للخدمة الصحية </vt:lpstr>
      <vt:lpstr>تصور بارسونز لدور المريض ودور الطبيب : </vt:lpstr>
      <vt:lpstr>تصور بارسونز لدور المريض ودور الطبيب  </vt:lpstr>
      <vt:lpstr>تصور بارسونز لدور المريض ودور الطبيب  </vt:lpstr>
      <vt:lpstr>تصور بارسونز لدور المريض ودور الطبيب  </vt:lpstr>
      <vt:lpstr>العوامل التي تؤثر على دور الطبيب</vt:lpstr>
      <vt:lpstr>العوامل التي تؤثر على دور الطبيب</vt:lpstr>
      <vt:lpstr>العوامل التي تؤثر على دور الطبيب</vt:lpstr>
      <vt:lpstr>العوامل التي تؤثر على دور الطبيب</vt:lpstr>
      <vt:lpstr>صراعات الدور عند الأطباء</vt:lpstr>
      <vt:lpstr>صراعات الدور عند الأطباء</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167</cp:revision>
  <dcterms:created xsi:type="dcterms:W3CDTF">1601-01-01T00:00:00Z</dcterms:created>
  <dcterms:modified xsi:type="dcterms:W3CDTF">2012-11-08T09:21:26Z</dcterms:modified>
</cp:coreProperties>
</file>