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8"/>
  </p:notesMasterIdLst>
  <p:handoutMasterIdLst>
    <p:handoutMasterId r:id="rId29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88" r:id="rId27"/>
  </p:sldIdLst>
  <p:sldSz cx="9144000" cy="6858000" type="screen4x3"/>
  <p:notesSz cx="68087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839" y="4715153"/>
            <a:ext cx="499311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الثامنة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المؤسسة الصحية كتنظيم اجتماعي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التأهيل العلمي للأطباء لتحقيق جودة الخدمة الصحية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الممرضون والممرضات والخدمة الصحية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الفنيون والخدمة الصحية</a:t>
            </a:r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التأهيل العلمي للأطباء لتحقيق جودة الخدمة الصحية 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7"/>
            <a:ext cx="8543956" cy="4697428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§"/>
            </a:pPr>
            <a:r>
              <a:rPr lang="ar-SA" dirty="0" smtClean="0"/>
              <a:t>يمثل الأطباء القاعدة الرئيسية لتقديم الخدمات الصحية للمجتمع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SA" dirty="0" smtClean="0"/>
              <a:t> و يتوقف مستوى الخدمات على مدى التأهيل العلمي للطبيب , والدورات التدريبية التي اجتازها ,وإمكانيات التدريب الطبي بالمؤسسة الصحية التي يعمل بها ؛لتحديث معارفه العلمية وتوسيع خبراته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SA" dirty="0" smtClean="0"/>
              <a:t>والمهارة الطبية والتأهيل العلمي وتدريب الطبيب لا جدوى منها في رفع مستوى الأداء للخدمة الصحية إلا بمراعاة الوضع الاجتماعي للطبيب في المجتمع</a:t>
            </a:r>
            <a:endParaRPr lang="en-US" dirty="0" smtClean="0"/>
          </a:p>
          <a:p>
            <a:r>
              <a:rPr lang="ar-SA" b="1" dirty="0" smtClean="0"/>
              <a:t> </a:t>
            </a:r>
            <a:endParaRPr lang="en-US" dirty="0" smtClean="0"/>
          </a:p>
          <a:p>
            <a:r>
              <a:rPr lang="ar-SA" b="1" dirty="0" smtClean="0"/>
              <a:t> </a:t>
            </a:r>
            <a:endParaRPr lang="en-US" dirty="0" smtClean="0"/>
          </a:p>
          <a:p>
            <a:pPr>
              <a:defRPr/>
            </a:pPr>
            <a:endParaRPr lang="ar-SA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التأهيل العلمي للأطباء لتحقيق جودة الخدمة الصحية :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pPr lvl="0"/>
            <a:r>
              <a:rPr lang="ar-SA" sz="3600" u="sng" dirty="0" smtClean="0"/>
              <a:t>أ- التأهيل العلمي للطبيب (الدراسات العليا) :</a:t>
            </a:r>
            <a:endParaRPr lang="en-US" sz="3600" dirty="0" smtClean="0"/>
          </a:p>
          <a:p>
            <a:pPr lvl="0"/>
            <a:r>
              <a:rPr lang="ar-SA" sz="3600" dirty="0" smtClean="0"/>
              <a:t>- يري كثير من الأطباء أن الحياة المهنية بعد التخرج لا تقدم خبرات علمية جديدة إلا من خلال الدراسات العليا التي تكسبهم المعرفة الجديدة والأساليب الطبية الجديدة في العلاج والتشخيص والوقاية , وفي معرفة التقنية الحديثة للفحص الطبي</a:t>
            </a:r>
            <a:endParaRPr lang="en-US" sz="3600" dirty="0" smtClean="0"/>
          </a:p>
          <a:p>
            <a:r>
              <a:rPr lang="ar-SA" sz="3600" dirty="0" smtClean="0"/>
              <a:t> </a:t>
            </a:r>
            <a:endParaRPr lang="en-US" sz="3600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التأهيل العلمي للأطباء لتحقيق جودة 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400" dirty="0" smtClean="0">
                <a:solidFill>
                  <a:srgbClr val="FF0000"/>
                </a:solidFill>
              </a:rPr>
              <a:t>والملاحظ أن التأهيل العلمي للطبيب يعتبر مشكلة ملحة لكثير من الأطباء لعدم قدرتهم على إكمال الدراسات العليا بسبب :</a:t>
            </a:r>
            <a:endParaRPr lang="en-US" sz="4400" dirty="0" smtClean="0">
              <a:solidFill>
                <a:srgbClr val="FF0000"/>
              </a:solidFill>
            </a:endParaRPr>
          </a:p>
          <a:p>
            <a:pPr lvl="0"/>
            <a:r>
              <a:rPr lang="ar-SA" sz="4400" dirty="0" smtClean="0"/>
              <a:t>- ظروفهم الاقتصادية </a:t>
            </a:r>
            <a:endParaRPr lang="en-US" sz="4400" dirty="0" smtClean="0"/>
          </a:p>
          <a:p>
            <a:pPr lvl="0"/>
            <a:r>
              <a:rPr lang="ar-SA" sz="4400" dirty="0" smtClean="0"/>
              <a:t>- قلة عدد المستشفيات المؤَهلة للدراسات العليا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التأهيل العلمي للأطباء لتحقيق جودة 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dirty="0" smtClean="0"/>
              <a:t>- </a:t>
            </a:r>
            <a:r>
              <a:rPr lang="ar-SA" sz="4000" dirty="0" smtClean="0"/>
              <a:t>عدم قدرة المستشفيات المؤَهلة للدراسات العليا على استيعاب أعداد كبيرة من الأطباء </a:t>
            </a:r>
            <a:endParaRPr lang="en-US" sz="4000" dirty="0" smtClean="0"/>
          </a:p>
          <a:p>
            <a:pPr lvl="0"/>
            <a:r>
              <a:rPr lang="ar-SA" sz="4000" dirty="0" smtClean="0"/>
              <a:t>- هذا بالإضافة إلى أن معظم الأطباء في الوحدات الصحية وكذلك المراكز الصحية لا يكتسبون معرفة علمية جديدة ، ولا  يقرأون كتباً طبية حديثة مما يؤدي إلى نسيان معظم ما تعلموه في كلية الطب</a:t>
            </a:r>
            <a:endParaRPr lang="en-US" sz="4000" dirty="0" smtClean="0"/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التأهيل العلمي للأطباء لتحقيق جودة 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ar-SA" sz="6500" u="sng" dirty="0" smtClean="0"/>
              <a:t>ب- الدورات التدريبية للأطباء : </a:t>
            </a:r>
            <a:endParaRPr lang="en-US" sz="6500" dirty="0" smtClean="0"/>
          </a:p>
          <a:p>
            <a:pPr lvl="0"/>
            <a:r>
              <a:rPr lang="ar-SA" sz="7400" dirty="0" smtClean="0"/>
              <a:t>تقوم وزارات الصحة بعقد دورات تدريبية للأطباء العاملين </a:t>
            </a:r>
            <a:r>
              <a:rPr lang="ar-SA" sz="7400" dirty="0" err="1" smtClean="0"/>
              <a:t>بها</a:t>
            </a:r>
            <a:r>
              <a:rPr lang="ar-SA" sz="7400" dirty="0" smtClean="0"/>
              <a:t> لرفع مستوى كفاءتهم وأدائهم من خلال تنمية معلوماتهم الفنية باستمرار وتطوير مفاهيمهم بما يناسب مفهوم الرعاية الصحية الأولية وتنمية المجتمع .</a:t>
            </a:r>
            <a:endParaRPr lang="en-US" sz="7400" dirty="0" smtClean="0"/>
          </a:p>
          <a:p>
            <a:pPr lvl="0"/>
            <a:r>
              <a:rPr lang="ar-SA" sz="7400" dirty="0" smtClean="0"/>
              <a:t>- الملاحظة على هذه البرامج التدريبية أنها لا تفيد الطبيب بقدر ما يفيده الواقع العملي </a:t>
            </a:r>
            <a:r>
              <a:rPr lang="ar-SA" sz="7400" smtClean="0"/>
              <a:t>و </a:t>
            </a:r>
            <a:r>
              <a:rPr lang="ar-SA" sz="7400" dirty="0" smtClean="0"/>
              <a:t>العلمي ذاته فضلا عن أن بعض الأطباء لا يهتمون </a:t>
            </a:r>
            <a:r>
              <a:rPr lang="ar-SA" sz="7400" dirty="0" err="1" smtClean="0"/>
              <a:t>بها</a:t>
            </a:r>
            <a:r>
              <a:rPr lang="ar-SA" sz="7400" dirty="0" smtClean="0"/>
              <a:t> ، وقد يتهرب البعض من التدريب ولا يبالون به</a:t>
            </a:r>
            <a:endParaRPr lang="en-US" sz="7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التأهيل العلمي للأطباء لتحقيق جودة 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sz="3600" dirty="0" smtClean="0"/>
              <a:t> ج- </a:t>
            </a:r>
            <a:r>
              <a:rPr lang="ar-SA" sz="3600" u="sng" dirty="0" smtClean="0"/>
              <a:t>التعليم (الطبي) المستمر للأطباء :</a:t>
            </a:r>
            <a:endParaRPr lang="en-US" sz="3600" dirty="0" smtClean="0"/>
          </a:p>
          <a:p>
            <a:pPr lvl="0"/>
            <a:r>
              <a:rPr lang="ar-SA" sz="4400" dirty="0" smtClean="0"/>
              <a:t>- وهو يعتمد على التعليم الأساسي من البداية وحتى الدراسة الجامعية ويمكن أن يتم التعليم الطبي المستمر  من  خلال عقد دورات تدريبية دورية ومتكررة للأطباء في الأقسام المتخصصة في المستشفيات المؤَهلة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التأهيل العلمي للأطباء لتحقيق جودة 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 lvl="0"/>
            <a:r>
              <a:rPr lang="ar-SA" u="sng" dirty="0" smtClean="0"/>
              <a:t>د- الوضع الاجتماعي  للطبيب وأداؤه  المهني :</a:t>
            </a:r>
            <a:endParaRPr lang="en-US" dirty="0" smtClean="0"/>
          </a:p>
          <a:p>
            <a:pPr lvl="0"/>
            <a:r>
              <a:rPr lang="ar-SA" sz="3600" dirty="0" smtClean="0"/>
              <a:t>من الملاحظ أن الطبيب إذا أحس بوضع اجتماعي متميز وبمقومات اقتصادية تدعم هذا الوضع ، يتحسن أداؤه المهني</a:t>
            </a:r>
            <a:endParaRPr lang="en-US" sz="3600" dirty="0" smtClean="0"/>
          </a:p>
          <a:p>
            <a:pPr lvl="0"/>
            <a:r>
              <a:rPr lang="ar-SA" sz="3600" dirty="0" smtClean="0"/>
              <a:t> - أما تدني وضعه يوجهه للبحث عما يحسن دخله ويرفع وضعه الاجتماعي لمواجهة أعباء المعيشة </a:t>
            </a:r>
            <a:endParaRPr lang="en-US" sz="3600" dirty="0" smtClean="0"/>
          </a:p>
          <a:p>
            <a:pPr lvl="0"/>
            <a:r>
              <a:rPr lang="ar-SA" sz="3600" dirty="0" smtClean="0"/>
              <a:t>وبالتالي فلن يبالي بتقديم الخدمة الصحية في المؤسسة على أكمل وجه </a:t>
            </a:r>
            <a:endParaRPr lang="en-US" sz="3600" dirty="0" smtClean="0"/>
          </a:p>
          <a:p>
            <a:r>
              <a:rPr lang="ar-SA" b="1" dirty="0" smtClean="0"/>
              <a:t> </a:t>
            </a:r>
            <a:endParaRPr lang="en-US" dirty="0" smtClean="0"/>
          </a:p>
          <a:p>
            <a:r>
              <a:rPr lang="ar-SA" b="1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b="1" dirty="0" smtClean="0"/>
              <a:t>التمريض: </a:t>
            </a:r>
            <a:endParaRPr lang="en-US" dirty="0" smtClean="0"/>
          </a:p>
          <a:p>
            <a:pPr lvl="0"/>
            <a:r>
              <a:rPr lang="ar-SA" sz="4300" dirty="0" smtClean="0"/>
              <a:t>هو علم وفن يتم من خلاله تقديم الخدمات الصحية للمجتمع ؛ فهو علم لأنه يعتمد على كثير من العلوم الأساسية كعلم التشريح ووظائف الأعضاء ، وهو فن ومهارة لأنه يتطلب دقة في العمل وسرعة في البديهة والآداء مع الإخلاص .</a:t>
            </a:r>
            <a:endParaRPr lang="en-US" sz="4300" dirty="0" smtClean="0"/>
          </a:p>
          <a:p>
            <a:r>
              <a:rPr lang="ar-SA" sz="4300" dirty="0" smtClean="0"/>
              <a:t> </a:t>
            </a:r>
            <a:endParaRPr lang="en-US" sz="4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الممرضون والممرضات والخدمة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47500" lnSpcReduction="20000"/>
          </a:bodyPr>
          <a:lstStyle/>
          <a:p>
            <a:r>
              <a:rPr lang="ar-SA" sz="7200" b="1" dirty="0" smtClean="0"/>
              <a:t>الممرض أو الممرضة :</a:t>
            </a:r>
            <a:endParaRPr lang="en-US" sz="7200" dirty="0" smtClean="0"/>
          </a:p>
          <a:p>
            <a:pPr lvl="0"/>
            <a:r>
              <a:rPr lang="ar-SA" sz="8000" dirty="0" smtClean="0"/>
              <a:t>- هو الشخص الذي استوعب البرامج أو المتطلبات الأساسية الأخلاقية والعلمية والعملية لعلم التمريض ، فأصبح قادرا على ممارسة عمله بعد أن أصبحت لديه المعرفة الكافية لتقديم أفضل الخدمات الصحية </a:t>
            </a:r>
            <a:endParaRPr lang="en-US" sz="8000" dirty="0" smtClean="0"/>
          </a:p>
          <a:p>
            <a:r>
              <a:rPr lang="ar-SA" sz="8000" dirty="0" smtClean="0"/>
              <a:t>- يعتبر الممرض أو الممرضة الضلع الثاني لمثلث الخدمة الصحية في المؤسسات الصحية لذلك يزداد الطلب عليهم في المؤسسات العامة والخاصة</a:t>
            </a:r>
          </a:p>
          <a:p>
            <a:pPr>
              <a:buFontTx/>
              <a:buChar char="-"/>
              <a:defRPr/>
            </a:pPr>
            <a:endParaRPr lang="ar-SA" sz="8000" dirty="0" smtClean="0"/>
          </a:p>
          <a:p>
            <a:pPr>
              <a:defRPr/>
            </a:pPr>
            <a:endParaRPr lang="ar-SA" sz="8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الممرضون والممرضات والخدمة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50"/>
            <a:ext cx="9001156" cy="4533900"/>
          </a:xfrm>
        </p:spPr>
        <p:txBody>
          <a:bodyPr/>
          <a:lstStyle/>
          <a:p>
            <a:pPr lvl="0"/>
            <a:r>
              <a:rPr lang="ar-SA" dirty="0" smtClean="0"/>
              <a:t> </a:t>
            </a:r>
            <a:r>
              <a:rPr lang="ar-SA" b="1" u="sng" dirty="0" smtClean="0"/>
              <a:t>وهناك عدة أسباب لعدم توفر الأعداد المطلوبة من الممرضين والممرضات ومن هذه الأسباب :- </a:t>
            </a:r>
            <a:endParaRPr lang="en-US" b="1" dirty="0" smtClean="0"/>
          </a:p>
          <a:p>
            <a:pPr lvl="0"/>
            <a:r>
              <a:rPr lang="ar-SA" dirty="0" smtClean="0"/>
              <a:t>- طبيعة العمل الشاق التي تستلزم ساعات طويلة من العمل  </a:t>
            </a:r>
            <a:endParaRPr lang="en-US" dirty="0" smtClean="0"/>
          </a:p>
          <a:p>
            <a:pPr lvl="0"/>
            <a:r>
              <a:rPr lang="ar-SA" dirty="0" smtClean="0"/>
              <a:t>- نقص المردود المادي بالنسبة للمجهود الذي يؤديه الممرضون والممرضات</a:t>
            </a:r>
            <a:endParaRPr lang="en-US" dirty="0" smtClean="0"/>
          </a:p>
          <a:p>
            <a:r>
              <a:rPr lang="ar-SA" dirty="0" smtClean="0"/>
              <a:t>- رفض بعض الأهالي لمهنة التمريض وهو ما يرجع غالباً إلى طبيعة تقاليد بعض الأسر أو لغايات اجتماعية  , خاصة بعد زواج الممرضة</a:t>
            </a:r>
            <a:endParaRPr lang="en-US" dirty="0" smtClean="0"/>
          </a:p>
          <a:p>
            <a:r>
              <a:rPr lang="ar-SA" dirty="0" smtClean="0"/>
              <a:t> </a:t>
            </a:r>
            <a:endParaRPr lang="en-US" dirty="0" smtClean="0"/>
          </a:p>
          <a:p>
            <a:pPr>
              <a:defRPr/>
            </a:pP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>الممرضون والممرضات والخدمة الصحية :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357298"/>
            <a:ext cx="8610600" cy="4884762"/>
          </a:xfrm>
        </p:spPr>
        <p:txBody>
          <a:bodyPr>
            <a:normAutofit fontScale="70000" lnSpcReduction="20000"/>
          </a:bodyPr>
          <a:lstStyle/>
          <a:p>
            <a:r>
              <a:rPr lang="ar-SA" sz="4800" b="1" dirty="0" smtClean="0"/>
              <a:t>- التكيف المهني :</a:t>
            </a:r>
            <a:endParaRPr lang="en-US" sz="4800" dirty="0" smtClean="0"/>
          </a:p>
          <a:p>
            <a:pPr lvl="0"/>
            <a:r>
              <a:rPr lang="ar-SA" sz="5700" dirty="0" smtClean="0"/>
              <a:t>لكل مهنة أفرادها</a:t>
            </a:r>
            <a:r>
              <a:rPr lang="ar-SA" sz="5700" b="1" dirty="0" smtClean="0"/>
              <a:t> </a:t>
            </a:r>
            <a:r>
              <a:rPr lang="ar-SA" sz="5700" dirty="0" smtClean="0"/>
              <a:t>الراغبين فيها حتى يكون العطاء أكثر ، ومهنة التمريض من أكثر المهن التي تتطلب تكيف الممرض والممرضة مع ظروف العمل الشاق بعلاقاته المختلفة كما يلي :</a:t>
            </a:r>
            <a:endParaRPr lang="en-US" sz="5700" dirty="0" smtClean="0"/>
          </a:p>
          <a:p>
            <a:pPr lvl="0">
              <a:buFont typeface="Wingdings" pitchFamily="2" charset="2"/>
              <a:buChar char="q"/>
            </a:pPr>
            <a:r>
              <a:rPr lang="ar-SA" sz="4800" b="1" dirty="0" smtClean="0"/>
              <a:t>العلاقة مع المريض</a:t>
            </a:r>
            <a:r>
              <a:rPr lang="ar-SA" sz="4800" dirty="0" smtClean="0"/>
              <a:t> : </a:t>
            </a:r>
            <a:r>
              <a:rPr lang="ar-SA" sz="5700" dirty="0" smtClean="0"/>
              <a:t>يجب أن تكون بمنتهى المودة والعناية ، وأن يقدم له العلاج والراحة بعلاقة أخوية وإرشادية</a:t>
            </a:r>
            <a:endParaRPr lang="en-US" sz="5700" dirty="0" smtClean="0"/>
          </a:p>
          <a:p>
            <a:r>
              <a:rPr lang="ar-SA" sz="4800" b="1" dirty="0" smtClean="0"/>
              <a:t> 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الممرضون والممرضات والخدمة الصحية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001156" cy="4857784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ar-SA" sz="4000" b="1" dirty="0" smtClean="0"/>
              <a:t>العلاقة مع الطبيب :</a:t>
            </a:r>
            <a:r>
              <a:rPr lang="ar-SA" sz="4000" dirty="0" smtClean="0"/>
              <a:t> </a:t>
            </a:r>
          </a:p>
          <a:p>
            <a:pPr lvl="0">
              <a:buFontTx/>
              <a:buChar char="-"/>
            </a:pPr>
            <a:r>
              <a:rPr lang="ar-SA" sz="4000" dirty="0" smtClean="0"/>
              <a:t>ويجب أن تقوم على الاحترام المتبادل والزمالة لمصلحة المريض </a:t>
            </a:r>
          </a:p>
          <a:p>
            <a:pPr lvl="0">
              <a:buFontTx/>
              <a:buChar char="-"/>
            </a:pPr>
            <a:r>
              <a:rPr lang="ar-SA" sz="4000" dirty="0" smtClean="0"/>
              <a:t>فالتمريض مسئول عن تنفيذ خطة الطبيب للعلاج </a:t>
            </a:r>
          </a:p>
          <a:p>
            <a:pPr lvl="0">
              <a:buFontTx/>
              <a:buChar char="-"/>
            </a:pPr>
            <a:r>
              <a:rPr lang="ar-SA" sz="4000" dirty="0" smtClean="0"/>
              <a:t>وعليه مرافقة الطبيب أثناء زيارته للمرضى وإسعاف المريض، وإبلاغ الطبيب باستجابة المريض للعلاج </a:t>
            </a:r>
            <a:endParaRPr lang="en-US" sz="4000" dirty="0" smtClean="0"/>
          </a:p>
          <a:p>
            <a:r>
              <a:rPr lang="ar-SA" sz="4000" b="1" dirty="0" smtClean="0"/>
              <a:t> 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357299"/>
            <a:ext cx="8786874" cy="4768866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3600" b="1" dirty="0" smtClean="0"/>
              <a:t>العلاقة مع الزملاء : </a:t>
            </a:r>
          </a:p>
          <a:p>
            <a:r>
              <a:rPr lang="ar-SA" dirty="0" smtClean="0"/>
              <a:t>ويقصد بالزملاء الممرضون والفنيون وجميع العاملين في المستشفى</a:t>
            </a:r>
          </a:p>
          <a:p>
            <a:r>
              <a:rPr lang="ar-SA" dirty="0" smtClean="0"/>
              <a:t>أو الوحدة الطبية ، ويجب أن تكون العلاقة بينهم على النحو التالي:</a:t>
            </a:r>
            <a:endParaRPr lang="en-US" dirty="0" smtClean="0"/>
          </a:p>
          <a:p>
            <a:pPr lvl="1"/>
            <a:r>
              <a:rPr lang="ar-SA" sz="3200" dirty="0" smtClean="0"/>
              <a:t>-  علاقة احترام متبادل</a:t>
            </a:r>
            <a:r>
              <a:rPr lang="ar-SA" sz="3200" b="1" dirty="0" smtClean="0"/>
              <a:t> </a:t>
            </a:r>
            <a:endParaRPr lang="en-US" sz="3200" dirty="0" smtClean="0"/>
          </a:p>
          <a:p>
            <a:pPr lvl="1"/>
            <a:r>
              <a:rPr lang="ar-SA" sz="3200" dirty="0" smtClean="0"/>
              <a:t>- علاقة العمل (طاعة المسئول واحترام الصغير)</a:t>
            </a:r>
            <a:endParaRPr lang="en-US" sz="3200" dirty="0" smtClean="0"/>
          </a:p>
          <a:p>
            <a:pPr lvl="1"/>
            <a:r>
              <a:rPr lang="ar-SA" sz="3200" dirty="0" smtClean="0"/>
              <a:t>- أن يحاول الممرض تعليم الممرضين الجدد ما يخص المهنة</a:t>
            </a:r>
            <a:endParaRPr lang="en-US" sz="3200" dirty="0" smtClean="0"/>
          </a:p>
          <a:p>
            <a:pPr lvl="1"/>
            <a:r>
              <a:rPr lang="ar-SA" sz="3200" dirty="0" smtClean="0"/>
              <a:t>- تجنب الاصطدام والأمور الشخصية ما أمكن </a:t>
            </a:r>
            <a:endParaRPr lang="en-US" sz="3200" dirty="0" smtClean="0"/>
          </a:p>
          <a:p>
            <a:pPr lvl="1"/>
            <a:r>
              <a:rPr lang="ar-SA" sz="3200" dirty="0" smtClean="0"/>
              <a:t>- التعاون بما يخدم مصلحة المريض </a:t>
            </a:r>
            <a:endParaRPr lang="en-US" sz="3200" dirty="0" smtClean="0"/>
          </a:p>
          <a:p>
            <a:r>
              <a:rPr lang="ar-SA" sz="3600" b="1" dirty="0" smtClean="0"/>
              <a:t> </a:t>
            </a:r>
            <a:endParaRPr lang="en-US" sz="36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الواجبات الأساسية للممرض أو الممرضة</a:t>
            </a:r>
            <a:endParaRPr lang="en-US" dirty="0" smtClean="0"/>
          </a:p>
          <a:p>
            <a:r>
              <a:rPr lang="ar-SA" b="1" dirty="0" smtClean="0"/>
              <a:t>1-</a:t>
            </a:r>
            <a:r>
              <a:rPr lang="ar-SA" sz="4000" b="1" dirty="0" smtClean="0">
                <a:solidFill>
                  <a:srgbClr val="FF0000"/>
                </a:solidFill>
              </a:rPr>
              <a:t>العناية بالمريض من الناحية الفنية والنفسية</a:t>
            </a:r>
          </a:p>
          <a:p>
            <a:r>
              <a:rPr lang="ar-SA" sz="4000" b="1" dirty="0" smtClean="0">
                <a:solidFill>
                  <a:srgbClr val="FF0000"/>
                </a:solidFill>
              </a:rPr>
              <a:t>والاجتماعية ، وأهم طرق تلك العناية تتمثل في :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lvl="0"/>
            <a:r>
              <a:rPr lang="ar-SA" sz="4000" dirty="0" smtClean="0"/>
              <a:t>أ - مساعدة المريض على القيام بوظائفه الفيزيولوجية </a:t>
            </a:r>
            <a:endParaRPr lang="en-US" sz="4000" dirty="0" smtClean="0"/>
          </a:p>
          <a:p>
            <a:pPr lvl="0"/>
            <a:r>
              <a:rPr lang="ar-SA" sz="4000" dirty="0" smtClean="0"/>
              <a:t>ب - تقديم الغذاء والعلاج اللازم لتنفيذ خطة الطبيب </a:t>
            </a:r>
            <a:endParaRPr lang="en-US" sz="4000" dirty="0" smtClean="0"/>
          </a:p>
          <a:p>
            <a:r>
              <a:rPr lang="ar-SA" sz="4000" dirty="0" smtClean="0"/>
              <a:t> </a:t>
            </a:r>
            <a:endParaRPr lang="en-US" sz="4000" dirty="0" smtClean="0"/>
          </a:p>
          <a:p>
            <a:r>
              <a:rPr lang="en-US" sz="4000" dirty="0" smtClean="0"/>
              <a:t> </a:t>
            </a:r>
          </a:p>
          <a:p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428737"/>
            <a:ext cx="8858312" cy="4697428"/>
          </a:xfrm>
        </p:spPr>
        <p:txBody>
          <a:bodyPr/>
          <a:lstStyle/>
          <a:p>
            <a:pPr lvl="0"/>
            <a:r>
              <a:rPr lang="ar-SA" sz="4000" dirty="0" smtClean="0"/>
              <a:t>ج - توفير الراحة النفسية وبث الطمأنينة </a:t>
            </a:r>
            <a:endParaRPr lang="en-US" sz="4000" dirty="0" smtClean="0"/>
          </a:p>
          <a:p>
            <a:pPr lvl="0"/>
            <a:r>
              <a:rPr lang="ar-SA" sz="4000" dirty="0" smtClean="0"/>
              <a:t>د - التنسيق مع أعضاء الفريق الطبي للنهوض بالرعاية الصحية </a:t>
            </a:r>
            <a:endParaRPr lang="en-US" sz="4000" dirty="0" smtClean="0"/>
          </a:p>
          <a:p>
            <a:pPr lvl="0"/>
            <a:r>
              <a:rPr lang="ar-SA" sz="4000" dirty="0" smtClean="0"/>
              <a:t> هـ - الإشراف على قياس ومعرفة العلامات الحيوية للمريض (ضغط ، نبض ، حرارة) ، وأخذ العينات المطلوبة له وإرسالها إلى المختبر </a:t>
            </a:r>
            <a:endParaRPr lang="en-US" sz="4000" dirty="0" smtClean="0"/>
          </a:p>
          <a:p>
            <a:r>
              <a:rPr lang="ar-SA" sz="4000" dirty="0" smtClean="0"/>
              <a:t> 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428737"/>
            <a:ext cx="8929718" cy="4697428"/>
          </a:xfrm>
        </p:spPr>
        <p:txBody>
          <a:bodyPr/>
          <a:lstStyle/>
          <a:p>
            <a:r>
              <a:rPr lang="ar-SA" sz="4400" b="1" dirty="0" smtClean="0">
                <a:solidFill>
                  <a:srgbClr val="FF0000"/>
                </a:solidFill>
              </a:rPr>
              <a:t>2- التثقيف الصحي : </a:t>
            </a:r>
          </a:p>
          <a:p>
            <a:pPr>
              <a:buFontTx/>
              <a:buChar char="-"/>
            </a:pPr>
            <a:r>
              <a:rPr lang="ar-SA" sz="3600" dirty="0" smtClean="0"/>
              <a:t>حيث يقوم الممرض بالأعمال التالية :</a:t>
            </a:r>
            <a:endParaRPr lang="en-US" sz="3600" dirty="0" smtClean="0"/>
          </a:p>
          <a:p>
            <a:r>
              <a:rPr lang="ar-SA" sz="3600" dirty="0" smtClean="0"/>
              <a:t>(أ) في المراكز الصحية تقوم الممرضة عادة بإجراء لقاءات مع الأمهات حيث يشرحن لهن طرق الوقاية من بعض الأمراض وأهمية التطعيم ...</a:t>
            </a:r>
            <a:endParaRPr lang="en-US" sz="3600" dirty="0" smtClean="0"/>
          </a:p>
          <a:p>
            <a:pPr algn="ctr"/>
            <a:r>
              <a:rPr lang="ar-SA" sz="3600" dirty="0" smtClean="0"/>
              <a:t>(ب) في عيادات الحوامل تقوم الممرضة بمساعدة الطبيب والعائلات بشرح بعض أمراض الحمل وأهمية مراجعة   طبيب النساء والولادة في المستشفيات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400" dirty="0" smtClean="0"/>
              <a:t>(ج) زيارة التجمعات السكانية كمدارس الطالبات والطلاب والأندية, وتدريبهم على بعض الأعمال التمريضية الإسعافية </a:t>
            </a:r>
            <a:endParaRPr lang="en-US" sz="4400" dirty="0" smtClean="0"/>
          </a:p>
          <a:p>
            <a:r>
              <a:rPr lang="ar-SA" sz="4400" dirty="0" smtClean="0"/>
              <a:t>(د) المشاركة في الاستقصاء الوبائي </a:t>
            </a:r>
            <a:endParaRPr lang="en-US" sz="4400" dirty="0" smtClean="0"/>
          </a:p>
          <a:p>
            <a:r>
              <a:rPr lang="ar-SA" sz="4400" dirty="0" smtClean="0"/>
              <a:t>(هـ) المشاركة في عمليات الإحصاء لمعرفة أسباب الوفيات ومعدل بعض الأمراض 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الممرضون والممرضات والخدمة الصحية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800" dirty="0" smtClean="0"/>
              <a:t>3- الإدارة : قد يشغل الممرض أو الممرضة وظيفة إدارية كأن تكون الممرضة مديرة للتمريض في وزارة الصحة أو في مستشفى معينة.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الفنيون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يعتمد الطب الرسمي على الفنيين في أدائه المهني للخدمة</a:t>
            </a:r>
          </a:p>
          <a:p>
            <a:pPr>
              <a:buFontTx/>
              <a:buChar char="-"/>
            </a:pPr>
            <a:r>
              <a:rPr lang="ar-SA" dirty="0" smtClean="0"/>
              <a:t>الفنيون هم فني الأشعة وفني المختبر ويقومون بإجراء التحاليل والأشعة والفحوص اللازمة للمريض </a:t>
            </a:r>
          </a:p>
          <a:p>
            <a:pPr>
              <a:buFontTx/>
              <a:buChar char="-"/>
            </a:pPr>
            <a:r>
              <a:rPr lang="ar-SA" dirty="0" smtClean="0"/>
              <a:t>يعتمد التشخيص الطبي السليم عل جودة الأشعة والفحوصات والتحاليل </a:t>
            </a:r>
          </a:p>
          <a:p>
            <a:pPr>
              <a:buFontTx/>
              <a:buChar char="-"/>
            </a:pPr>
            <a:r>
              <a:rPr lang="ar-SA" dirty="0" smtClean="0"/>
              <a:t>تواجه الفنيين كثير من الصعوبات ( والتي تختلف باختلاف مكان العمل )</a:t>
            </a:r>
          </a:p>
          <a:p>
            <a:pPr>
              <a:buFontTx/>
              <a:buChar char="-"/>
            </a:pPr>
            <a:r>
              <a:rPr lang="ar-SA" dirty="0" smtClean="0"/>
              <a:t>تواجه الفنيين كثير من المشكلات المرتبطة بطبيعة العمل</a:t>
            </a:r>
          </a:p>
          <a:p>
            <a:r>
              <a:rPr lang="ar-SA" dirty="0" smtClean="0"/>
              <a:t>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1584</TotalTime>
  <Words>1053</Words>
  <Application>Microsoft Office PowerPoint</Application>
  <PresentationFormat>عرض على الشاشة (3:4)‏</PresentationFormat>
  <Paragraphs>122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المحاضرة التمهيدية</vt:lpstr>
      <vt:lpstr>الشريحة 1</vt:lpstr>
      <vt:lpstr>المحاضرة الثامنة </vt:lpstr>
      <vt:lpstr>عناصر المحاضرة</vt:lpstr>
      <vt:lpstr>التأهيل العلمي للأطباء لتحقيق جودة الخدمة الصحية </vt:lpstr>
      <vt:lpstr>التأهيل العلمي للأطباء لتحقيق جودة الخدمة الصحية :</vt:lpstr>
      <vt:lpstr>التأهيل العلمي للأطباء لتحقيق جودة الخدمة الصحية :</vt:lpstr>
      <vt:lpstr>التأهيل العلمي للأطباء لتحقيق جودة الخدمة الصحية :</vt:lpstr>
      <vt:lpstr>التأهيل العلمي للأطباء لتحقيق جودة الخدمة الصحية :</vt:lpstr>
      <vt:lpstr>التأهيل العلمي للأطباء لتحقيق جودة الخدمة الصحية :</vt:lpstr>
      <vt:lpstr>التأهيل العلمي للأطباء لتحقيق جودة 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الممرضون والممرضات والخدمة الصحية :</vt:lpstr>
      <vt:lpstr>الفنيون والخدمة الصحية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170</cp:revision>
  <dcterms:created xsi:type="dcterms:W3CDTF">1601-01-01T00:00:00Z</dcterms:created>
  <dcterms:modified xsi:type="dcterms:W3CDTF">2012-11-08T09:22:48Z</dcterms:modified>
</cp:coreProperties>
</file>