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32"/>
  </p:notesMasterIdLst>
  <p:handoutMasterIdLst>
    <p:handoutMasterId r:id="rId33"/>
  </p:handoutMasterIdLst>
  <p:sldIdLst>
    <p:sldId id="286" r:id="rId5"/>
    <p:sldId id="287" r:id="rId6"/>
    <p:sldId id="289" r:id="rId7"/>
    <p:sldId id="276" r:id="rId8"/>
    <p:sldId id="269" r:id="rId9"/>
    <p:sldId id="299" r:id="rId10"/>
    <p:sldId id="277" r:id="rId11"/>
    <p:sldId id="279" r:id="rId12"/>
    <p:sldId id="280" r:id="rId13"/>
    <p:sldId id="281" r:id="rId14"/>
    <p:sldId id="282" r:id="rId15"/>
    <p:sldId id="278" r:id="rId16"/>
    <p:sldId id="283" r:id="rId17"/>
    <p:sldId id="284" r:id="rId18"/>
    <p:sldId id="273" r:id="rId19"/>
    <p:sldId id="285" r:id="rId20"/>
    <p:sldId id="290" r:id="rId21"/>
    <p:sldId id="291" r:id="rId22"/>
    <p:sldId id="300" r:id="rId23"/>
    <p:sldId id="292" r:id="rId24"/>
    <p:sldId id="293" r:id="rId25"/>
    <p:sldId id="294" r:id="rId26"/>
    <p:sldId id="298" r:id="rId27"/>
    <p:sldId id="295" r:id="rId28"/>
    <p:sldId id="296" r:id="rId29"/>
    <p:sldId id="297" r:id="rId30"/>
    <p:sldId id="288" r:id="rId31"/>
  </p:sldIdLst>
  <p:sldSz cx="9144000" cy="6858000" type="screen4x3"/>
  <p:notesSz cx="68087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15153"/>
            <a:ext cx="499311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العوامل الثقافية للصحة والمرض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مفهوم الثقافة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الثقافة والصحة والمرض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الثقافة وسلوك المريض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الطب الشعبي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الرعاية الصحية غير الرسمية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الإسلام والصحة والمرض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مفهوم الثقافة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  <a:defRPr/>
            </a:pPr>
            <a:r>
              <a:rPr lang="ar-SA" sz="3600" b="1" dirty="0" smtClean="0"/>
              <a:t>يشير مفهوم الثقافة إلى مجموعة من العادات والتقاليد والقيم والأعراف والموضات التي يكتسبها الإنسان في المجتمع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 والثقافة أيضاً هو ذلك الكل المركب من القيم والعادات والتقاليد والعرف والفنون , كل ما اكتسبه الإنسان بوصفه عضواً في المجتمع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الثقافة والصحة والمرض 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57298"/>
            <a:ext cx="9144000" cy="4738702"/>
          </a:xfrm>
        </p:spPr>
        <p:txBody>
          <a:bodyPr/>
          <a:lstStyle/>
          <a:p>
            <a:pPr marL="514350" indent="-514350">
              <a:buClr>
                <a:schemeClr val="tx1"/>
              </a:buClr>
              <a:defRPr/>
            </a:pPr>
            <a:r>
              <a:rPr lang="ar-SA" sz="3800" dirty="0" smtClean="0"/>
              <a:t>1- </a:t>
            </a:r>
            <a:r>
              <a:rPr lang="ar-SA" sz="3600" b="1" dirty="0" smtClean="0"/>
              <a:t>للثقافة دور كبير في الوقاية من الأمراض وكيفية التعامل معها من خلال المعلومات والمعرفة بقضايا الصحة والمرض</a:t>
            </a:r>
          </a:p>
          <a:p>
            <a:pPr marL="514350" indent="-514350">
              <a:buClr>
                <a:schemeClr val="tx1"/>
              </a:buClr>
              <a:defRPr/>
            </a:pPr>
            <a:r>
              <a:rPr lang="ar-SA" sz="3600" b="1" dirty="0" smtClean="0"/>
              <a:t>2- نظراً لجهل بعض الأفراد بالثقافة الصحية فان برامج الصحة العامة تركز على هذه الفئة وتضعهم ضمن أولوياتها وأهدافها </a:t>
            </a:r>
          </a:p>
          <a:p>
            <a:pPr marL="514350" indent="-514350">
              <a:buClr>
                <a:schemeClr val="tx1"/>
              </a:buClr>
              <a:defRPr/>
            </a:pPr>
            <a:r>
              <a:rPr lang="ar-SA" sz="3600" b="1" dirty="0" smtClean="0"/>
              <a:t>3- للثقافة دور كبير في عدم انتشار الأمراض المعدية والوبائية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الثقافة والصحة والمرض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tx1"/>
              </a:buClr>
              <a:defRPr/>
            </a:pPr>
            <a:r>
              <a:rPr lang="ar-SA" sz="4400" b="1" dirty="0" smtClean="0"/>
              <a:t>4-سهولة تعامل النسق الطبي مع المثقفين صحياً </a:t>
            </a:r>
          </a:p>
          <a:p>
            <a:pPr marL="514350" indent="-514350">
              <a:buClr>
                <a:schemeClr val="tx1"/>
              </a:buClr>
              <a:defRPr/>
            </a:pPr>
            <a:r>
              <a:rPr lang="ar-SA" sz="4400" b="1" dirty="0" smtClean="0"/>
              <a:t>5- للثقافة الصحية دور كبير في توفير الوقت والجهد والمال </a:t>
            </a:r>
          </a:p>
          <a:p>
            <a:pPr marL="514350" indent="-514350">
              <a:buClr>
                <a:schemeClr val="tx1"/>
              </a:buClr>
              <a:defRPr/>
            </a:pPr>
            <a:r>
              <a:rPr lang="ar-SA" sz="4400" b="1" dirty="0" smtClean="0"/>
              <a:t>6- للثقافة الصحية دور كبير في تحديد نمط سلوك المريض</a:t>
            </a:r>
            <a:endParaRPr lang="en-US" sz="4400" b="1" dirty="0" smtClean="0"/>
          </a:p>
          <a:p>
            <a:endParaRPr lang="ar-S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ar-SA" sz="3600" b="1" dirty="0" smtClean="0"/>
              <a:t>- السلوك هو كل تصرف أو فعل أو إجراء أو فعالية يقوم بها الفرد للتعبير عن شخصيته وثقافته وأهدافه</a:t>
            </a:r>
          </a:p>
          <a:p>
            <a:pPr algn="just">
              <a:defRPr/>
            </a:pPr>
            <a:r>
              <a:rPr lang="ar-SA" sz="3600" dirty="0" smtClean="0"/>
              <a:t>وينقسم السلوك إلى قسمين: </a:t>
            </a:r>
          </a:p>
          <a:p>
            <a:pPr marL="742950" indent="-742950" algn="just">
              <a:buAutoNum type="arabic1Minus"/>
              <a:defRPr/>
            </a:pPr>
            <a:r>
              <a:rPr lang="ar-SA" sz="3600" dirty="0" smtClean="0"/>
              <a:t>السلوك الإيجابي الحضاري والذي يسلكه الفرد صمن الجماعة , ويكون في المجتمع المتمدن</a:t>
            </a:r>
          </a:p>
          <a:p>
            <a:pPr marL="742950" indent="-742950" algn="just">
              <a:buAutoNum type="arabic1Minus"/>
              <a:defRPr/>
            </a:pPr>
            <a:r>
              <a:rPr lang="ar-SA" sz="3600" dirty="0" smtClean="0"/>
              <a:t>السلوك السلبي الغير حضاري الهدام الذي يسلكه الفرد خارج ثقافة المجتمع وعاداته وتقاليده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ثقافة الريف  وتأثيرها علي سلوك المريض في الريف</a:t>
            </a:r>
          </a:p>
          <a:p>
            <a:pPr>
              <a:defRPr/>
            </a:pPr>
            <a:r>
              <a:rPr lang="ar-SA" dirty="0" smtClean="0"/>
              <a:t>1- </a:t>
            </a:r>
            <a:r>
              <a:rPr lang="ar-SA" b="1" dirty="0" smtClean="0"/>
              <a:t>الاستشفاء باللجوء إلى الطب الشعبي </a:t>
            </a:r>
          </a:p>
          <a:p>
            <a:pPr>
              <a:defRPr/>
            </a:pPr>
            <a:r>
              <a:rPr lang="ar-SA" b="1" dirty="0" smtClean="0"/>
              <a:t>2- اللجوء للطب الرسمي بعد فشل الطب الشعبي في العلاج وظهور الأعراض المتقدمة وتفاقم المرض </a:t>
            </a:r>
          </a:p>
          <a:p>
            <a:pPr>
              <a:defRPr/>
            </a:pPr>
            <a:r>
              <a:rPr lang="ar-SA" b="1" dirty="0" smtClean="0"/>
              <a:t>3- يتصف المريض في الريف بكبرياء النفس وعدم الشكوى , ويعتبر الشكوى من ضعف الشخصية </a:t>
            </a:r>
          </a:p>
          <a:p>
            <a:pPr>
              <a:defRPr/>
            </a:pPr>
            <a:r>
              <a:rPr lang="ar-SA" b="1" dirty="0" smtClean="0"/>
              <a:t>4- المريض مُطيع ودمث الأخلاق في تعامله مع النسق الطبي </a:t>
            </a:r>
          </a:p>
          <a:p>
            <a:pPr>
              <a:defRPr/>
            </a:pPr>
            <a:r>
              <a:rPr lang="ar-SA" b="1" dirty="0" smtClean="0"/>
              <a:t>5- مطيع للتعليمات وينفذها كما هى</a:t>
            </a:r>
          </a:p>
          <a:p>
            <a:pPr>
              <a:defRPr/>
            </a:pPr>
            <a:r>
              <a:rPr lang="ar-SA" b="1" dirty="0" smtClean="0"/>
              <a:t>6- لا يسأل كثيراً ويسمع أكثر مما يسأل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ar-SA" sz="6300" b="1" dirty="0" smtClean="0">
                <a:solidFill>
                  <a:srgbClr val="FF0000"/>
                </a:solidFill>
              </a:rPr>
              <a:t>ثقافة الحضر وتأثيرها علي سلوك المريض في الحضر</a:t>
            </a:r>
          </a:p>
          <a:p>
            <a:pPr>
              <a:defRPr/>
            </a:pPr>
            <a:r>
              <a:rPr lang="ar-SA" sz="6300" b="1" dirty="0" smtClean="0"/>
              <a:t>1- يلجأ للطب الرسمي حينما يشعر بأعراض المرض</a:t>
            </a:r>
          </a:p>
          <a:p>
            <a:pPr>
              <a:defRPr/>
            </a:pPr>
            <a:r>
              <a:rPr lang="ar-SA" sz="6300" b="1" dirty="0" smtClean="0"/>
              <a:t>2- الخوف والاضطراب أثناء المرض </a:t>
            </a:r>
          </a:p>
          <a:p>
            <a:pPr>
              <a:defRPr/>
            </a:pPr>
            <a:r>
              <a:rPr lang="ar-SA" sz="6300" b="1" dirty="0" smtClean="0"/>
              <a:t>3- كثير السؤال غير ملتزم بالتعليمات الطبية</a:t>
            </a:r>
          </a:p>
          <a:p>
            <a:pPr>
              <a:defRPr/>
            </a:pPr>
            <a:r>
              <a:rPr lang="ar-SA" sz="6300" b="1" dirty="0" smtClean="0"/>
              <a:t>4- كثير الشكوى والتذمر من أعراض المرض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ثقافة الحضر وتأثيرها علي سلوك المريض المرض</a:t>
            </a:r>
            <a:endParaRPr lang="ar-SA" sz="3600" b="1" dirty="0" smtClean="0"/>
          </a:p>
          <a:p>
            <a:pPr>
              <a:defRPr/>
            </a:pPr>
            <a:r>
              <a:rPr lang="ar-SA" sz="3600" b="1" dirty="0" smtClean="0"/>
              <a:t>5- كثير الشكوى والتذمر من الخدمات الطبية والخدمات المرافقة ( التغذية )</a:t>
            </a:r>
          </a:p>
          <a:p>
            <a:pPr>
              <a:defRPr/>
            </a:pPr>
            <a:r>
              <a:rPr lang="ar-SA" sz="3600" b="1" dirty="0" smtClean="0"/>
              <a:t>6- يتباهى بمعرفة الأطباء والنسق الطبي ويتباهى بوجود علاقات مع الطبيب </a:t>
            </a:r>
          </a:p>
          <a:p>
            <a:pPr>
              <a:defRPr/>
            </a:pPr>
            <a:r>
              <a:rPr lang="ar-SA" sz="3600" b="1" dirty="0" smtClean="0"/>
              <a:t>7- يهتم بمكان العلاج والأخصائيين المعالجين أكثر من اهتمامه  بنجاح العلاج</a:t>
            </a:r>
          </a:p>
          <a:p>
            <a:pPr>
              <a:defRPr/>
            </a:pPr>
            <a:r>
              <a:rPr lang="ar-SA" sz="3600" b="1" dirty="0" smtClean="0"/>
              <a:t>8- لا يتمسك بثقافته المجتمعية ويشعر بالتخلف إذا مارسها</a:t>
            </a:r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النوع وتأثيره على سلوك المريض</a:t>
            </a:r>
          </a:p>
          <a:p>
            <a:pPr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1- الذكر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dirty="0" smtClean="0"/>
              <a:t>يلتزم بتوصيات النسق الطبي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dirty="0" smtClean="0"/>
              <a:t>أكثر استجابة لنصائح الأطباء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dirty="0" smtClean="0"/>
              <a:t>أكثر احتراماً للنسق الطبي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dirty="0" smtClean="0"/>
              <a:t>عدم التألم من المرض لكونه رجلاً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1- الذكر</a:t>
            </a:r>
            <a:endParaRPr lang="ar-SA" sz="3600" b="1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الالتزام بالمواعيد الطبية والعلاجية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ثقافته النوعية تمنحه التحمل والصبر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لا يتكلم كثيراً عن مرضه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الاهتمام بمرضه دون النظر للأمور والقضايا الجانبية الأخرى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لا يناقش النسق الطبي في عملهم أو تعليماتهم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النوع وتأثيره علي سلوك المريض</a:t>
            </a:r>
          </a:p>
          <a:p>
            <a:pPr>
              <a:defRPr/>
            </a:pPr>
            <a:r>
              <a:rPr lang="ar-SA" sz="4000" b="1" dirty="0" smtClean="0"/>
              <a:t>2- الأنثى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b="1" dirty="0" smtClean="0"/>
              <a:t>الاستجابة لنصائح الأطباء قليلة نسبيا عن الرجال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b="1" dirty="0" smtClean="0"/>
              <a:t>تناقش النسق الطبي في كل صغيرة وكبيرة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b="1" dirty="0" smtClean="0"/>
              <a:t>عدم الالتزام بأوقات تناول الأدوية</a:t>
            </a:r>
          </a:p>
          <a:p>
            <a:pPr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النوع وتأثيره علي سلوك المريض</a:t>
            </a:r>
          </a:p>
          <a:p>
            <a:pPr>
              <a:defRPr/>
            </a:pPr>
            <a:r>
              <a:rPr lang="ar-SA" sz="4400" b="1" dirty="0" smtClean="0"/>
              <a:t>2- الأنثى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dirty="0" smtClean="0"/>
              <a:t> </a:t>
            </a:r>
            <a:r>
              <a:rPr lang="ar-SA" sz="4000" b="1" dirty="0" smtClean="0"/>
              <a:t>كثيرة الشكوى والأنين من المرض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b="1" dirty="0" smtClean="0"/>
              <a:t>التدخل في قضايا العلاج والسؤال المتكرر عن أعرض المرض والعلاج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b="1" dirty="0" smtClean="0"/>
              <a:t>الحديث  الكثير عن المرض والعلاج للمحيطين من مرضى وزوار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الثقافة وسلوك المريض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sz="4300" b="1" dirty="0" smtClean="0">
                <a:solidFill>
                  <a:srgbClr val="FF0000"/>
                </a:solidFill>
              </a:rPr>
              <a:t>العادات وسلوك المريض</a:t>
            </a:r>
          </a:p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 العادات </a:t>
            </a:r>
            <a:r>
              <a:rPr lang="ar-SA" sz="3600" dirty="0" err="1" smtClean="0">
                <a:solidFill>
                  <a:srgbClr val="FF0000"/>
                </a:solidFill>
              </a:rPr>
              <a:t>هى</a:t>
            </a:r>
            <a:r>
              <a:rPr lang="ar-SA" sz="3600" dirty="0" smtClean="0">
                <a:solidFill>
                  <a:srgbClr val="FF0000"/>
                </a:solidFill>
              </a:rPr>
              <a:t> كل ما تعود الفرد أو الأفراد على ممارسته والاقتناع </a:t>
            </a:r>
            <a:r>
              <a:rPr lang="ar-SA" sz="3600" dirty="0" err="1" smtClean="0">
                <a:solidFill>
                  <a:srgbClr val="FF0000"/>
                </a:solidFill>
              </a:rPr>
              <a:t>به</a:t>
            </a:r>
            <a:r>
              <a:rPr lang="ar-SA" sz="3600" dirty="0" smtClean="0">
                <a:solidFill>
                  <a:srgbClr val="FF0000"/>
                </a:solidFill>
              </a:rPr>
              <a:t>, والأفكار والأساليب والأعمال التي يمارسها الفرد, أو تصبح نظاماً لديهم</a:t>
            </a:r>
          </a:p>
          <a:p>
            <a:pPr>
              <a:defRPr/>
            </a:pPr>
            <a:r>
              <a:rPr lang="ar-SA" sz="3600" dirty="0" smtClean="0"/>
              <a:t>وتنقسم العادات المتوارثة إلي نوعين </a:t>
            </a:r>
          </a:p>
          <a:p>
            <a:pPr marL="742950" indent="-742950">
              <a:buAutoNum type="arabic1Minus"/>
              <a:defRPr/>
            </a:pPr>
            <a:r>
              <a:rPr lang="ar-SA" sz="3600" dirty="0" smtClean="0"/>
              <a:t>السلوك الفردي وهو سلوك ناتج عن الشخصية الفردية ومستوى تفكيره</a:t>
            </a:r>
          </a:p>
          <a:p>
            <a:pPr marL="742950" indent="-742950">
              <a:buAutoNum type="arabic1Minus"/>
              <a:defRPr/>
            </a:pPr>
            <a:r>
              <a:rPr lang="ar-SA" sz="3600" dirty="0" smtClean="0"/>
              <a:t>السلوك الجماعي أو المجتمعي , وممارسات جماعية تتسم بها المجتمعات وتصبح خاصة بها  </a:t>
            </a:r>
          </a:p>
          <a:p>
            <a:pPr>
              <a:defRPr/>
            </a:pP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الثقافة وسلوك المريض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4000" b="1" dirty="0" smtClean="0"/>
              <a:t>خصائص العادات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ar-SA" sz="3600" b="1" dirty="0" smtClean="0"/>
              <a:t>عفوية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ar-SA" sz="3600" b="1" dirty="0" smtClean="0"/>
              <a:t>كثيرة ومتنوعة الأساليب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ar-SA" sz="3600" b="1" dirty="0" smtClean="0"/>
              <a:t>يجب على كل فرد الالتزام بها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ar-SA" sz="3600" b="1" dirty="0" smtClean="0"/>
              <a:t>يحتاج المجتمع إلى التمسك </a:t>
            </a:r>
            <a:r>
              <a:rPr lang="ar-SA" sz="3600" b="1" dirty="0" err="1" smtClean="0"/>
              <a:t>بها</a:t>
            </a:r>
            <a:endParaRPr lang="ar-SA" sz="3600" b="1" dirty="0" smtClean="0"/>
          </a:p>
          <a:p>
            <a:pPr>
              <a:lnSpc>
                <a:spcPct val="90000"/>
              </a:lnSpc>
              <a:defRPr/>
            </a:pPr>
            <a:r>
              <a:rPr lang="ar-SA" sz="3600" b="1" dirty="0" smtClean="0"/>
              <a:t>و نظراً لهذه الخصائص التي تتمتع </a:t>
            </a:r>
            <a:r>
              <a:rPr lang="ar-SA" sz="3600" b="1" dirty="0" err="1" smtClean="0"/>
              <a:t>بها</a:t>
            </a:r>
            <a:r>
              <a:rPr lang="ar-SA" sz="3600" b="1" dirty="0" smtClean="0"/>
              <a:t> العادات, وأهميتها للمجتمع </a:t>
            </a:r>
            <a:r>
              <a:rPr lang="ar-SA" sz="3600" b="1" dirty="0" err="1" smtClean="0"/>
              <a:t>فهى</a:t>
            </a:r>
            <a:r>
              <a:rPr lang="ar-SA" sz="3600" b="1" dirty="0" smtClean="0"/>
              <a:t> تؤثر على الصحة والمرض, وتؤثر سلباً أو إيجاباً على سلوك المريض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ar-SA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الثقافة وسلوك المريض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b="1" dirty="0" smtClean="0"/>
              <a:t>التقاليد وسلوك المريض</a:t>
            </a:r>
          </a:p>
          <a:p>
            <a:r>
              <a:rPr lang="ar-SA" sz="4000" b="1" dirty="0" smtClean="0"/>
              <a:t>التقاليد </a:t>
            </a:r>
            <a:r>
              <a:rPr lang="ar-SA" sz="4000" b="1" dirty="0" err="1" smtClean="0"/>
              <a:t>هى</a:t>
            </a:r>
            <a:r>
              <a:rPr lang="ar-SA" sz="4000" b="1" dirty="0" smtClean="0"/>
              <a:t> الممارسة العملية  لقوانين القيم وتعتبر التقاليد عنوان من عناوين المجتمع , وهى ممارسات دائمة ومستمرة في كل مكان وزمان وتتضمن المراسم والاحتفالات والمناسبات العامة والرموز والحركات التي تعارف عليها أفراد المجتمع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الثقافة وسلوك المريض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r>
              <a:rPr lang="ar-SA" sz="3600" b="1" dirty="0" smtClean="0"/>
              <a:t>التقاليد وسلوك المريض</a:t>
            </a:r>
          </a:p>
          <a:p>
            <a:r>
              <a:rPr lang="ar-SA" sz="3600" b="1" dirty="0" smtClean="0"/>
              <a:t>خصائص التقاليد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/>
              <a:t>التقاليد متعَلمة من البيئة الاجتماعية وليست متوارثة 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/>
              <a:t>يصر المجتمع عبر ثقافته المجتمعية على التمسك </a:t>
            </a:r>
            <a:r>
              <a:rPr lang="ar-SA" sz="3600" b="1" dirty="0" err="1" smtClean="0"/>
              <a:t>بها</a:t>
            </a:r>
            <a:endParaRPr lang="ar-SA" sz="3600" b="1" dirty="0" smtClean="0"/>
          </a:p>
          <a:p>
            <a:pPr>
              <a:buFont typeface="Arial" pitchFamily="34" charset="0"/>
              <a:buChar char="•"/>
            </a:pPr>
            <a:r>
              <a:rPr lang="ar-SA" sz="3600" b="1" dirty="0" smtClean="0"/>
              <a:t>إيجابية الأفراد في تمسكهم بالتقاليد تعد جواز سفر لهم للشعور بالأمن  والأمان اللازمين للاستقرار الاجتماعي </a:t>
            </a:r>
          </a:p>
          <a:p>
            <a:pPr>
              <a:buFont typeface="Arial" pitchFamily="34" charset="0"/>
              <a:buChar char="•"/>
            </a:pPr>
            <a:endParaRPr lang="ar-SA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الثقافة وسلوك المريض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التقاليد وسلوك المريض</a:t>
            </a:r>
          </a:p>
          <a:p>
            <a:r>
              <a:rPr lang="ar-SA" sz="4000" b="1" dirty="0" smtClean="0"/>
              <a:t>خصائص التقاليد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/>
              <a:t>ممارسة التقاليد دون النظر إلى أنها ملائمة أو غير ملائمة (يعني التقليد الأعمى)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و نظراً لهذه الخصائص التي تتمتع </a:t>
            </a:r>
            <a:r>
              <a:rPr lang="ar-SA" sz="3600" b="1" dirty="0" err="1" smtClean="0">
                <a:solidFill>
                  <a:srgbClr val="FF0000"/>
                </a:solidFill>
              </a:rPr>
              <a:t>بها</a:t>
            </a:r>
            <a:r>
              <a:rPr lang="ar-SA" sz="3600" b="1" dirty="0" smtClean="0">
                <a:solidFill>
                  <a:srgbClr val="FF0000"/>
                </a:solidFill>
              </a:rPr>
              <a:t> العادات, وأهميتها للمجتمع </a:t>
            </a:r>
            <a:r>
              <a:rPr lang="ar-SA" sz="3600" b="1" dirty="0" err="1" smtClean="0">
                <a:solidFill>
                  <a:srgbClr val="FF0000"/>
                </a:solidFill>
              </a:rPr>
              <a:t>فهى</a:t>
            </a:r>
            <a:r>
              <a:rPr lang="ar-SA" sz="3600" b="1" dirty="0" smtClean="0">
                <a:solidFill>
                  <a:srgbClr val="FF0000"/>
                </a:solidFill>
              </a:rPr>
              <a:t> تؤثر على الصحة والمرض, وتؤثر سلباً أو إيجاباً على سلوك المريض </a:t>
            </a: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الطب الشعبي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6886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b="1" dirty="0" smtClean="0"/>
              <a:t>يكثر التداوي بالطب الشعبي في الدول النامية ويرتبط بثقافة المجتمع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من الحالات التي يكثر علاجها من خلال الطب الشعبي حالات الكسور وحالات الحمل والولادة والعقم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يلجأ المرضى في الريف أكثر من الحضر للتداوي بالطب الشعبي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 أحياناً يمكن نجاح بعض أساليب الطب الشعبي في علاج بعض الأمراض لأن الكثير من المعالجين لديهم الخبرة نظراً لتوارثهم المهنة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الرعاية الصحية غير الرسمية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هى</a:t>
            </a:r>
            <a:r>
              <a:rPr lang="ar-SA" b="1" dirty="0" smtClean="0"/>
              <a:t> عبارة عن ممارسات, وإجراءات , وفعاليات بقوم بها أفراد من المجتمع غير دارسين أو متخصصين في المجال الطبي , ولا يعالجون بالطرق العلمية والتقنية الطبية وإنما توارثوا المهنة , بل أن بعضهم قد تخصص في موضوع جزئي  من العلاج غير الرسمي </a:t>
            </a:r>
          </a:p>
          <a:p>
            <a:r>
              <a:rPr lang="ar-SA" b="1" dirty="0" smtClean="0"/>
              <a:t>- وتختلف الرعاية الصحية غير الرسمية عن الطب الشعبي لامتلاك الممارسين لهذه المهنة الخبرة الكافية عبر زمن طويل وكثرة الممارسات ونجاحها أحياناً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الرعاية الصحية غير الرسمية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الرعاية الصحية غير الرسمية  </a:t>
            </a:r>
          </a:p>
          <a:p>
            <a:r>
              <a:rPr lang="ar-SA" sz="4000" b="1" dirty="0" smtClean="0"/>
              <a:t>وينقسم العلاج غير الرسمي إلى :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العلاج بالمواد والأعشاب الطبية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العلاج بالتجبير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علاج الحالات العصبية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الرعاية الصحية غير الرسمية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428737"/>
            <a:ext cx="8786874" cy="4697428"/>
          </a:xfrm>
        </p:spPr>
        <p:txBody>
          <a:bodyPr/>
          <a:lstStyle/>
          <a:p>
            <a:r>
              <a:rPr lang="ar-SA" sz="4000" b="1" dirty="0" smtClean="0"/>
              <a:t>الرعاية الصحية غير الرسمية </a:t>
            </a:r>
          </a:p>
          <a:p>
            <a:pPr>
              <a:buFontTx/>
              <a:buChar char="-"/>
            </a:pPr>
            <a:r>
              <a:rPr lang="ar-SA" sz="3800" b="1" dirty="0" smtClean="0">
                <a:solidFill>
                  <a:srgbClr val="FF0000"/>
                </a:solidFill>
              </a:rPr>
              <a:t>محاذير استخدام الرعاية الصحية غير الرسمية</a:t>
            </a:r>
          </a:p>
          <a:p>
            <a:pPr>
              <a:buFont typeface="Wingdings" pitchFamily="2" charset="2"/>
              <a:buChar char="ü"/>
            </a:pPr>
            <a:r>
              <a:rPr lang="ar-SA" sz="3800" b="1" dirty="0" smtClean="0"/>
              <a:t>ليس للممارسات أساس علمي طبي </a:t>
            </a:r>
          </a:p>
          <a:p>
            <a:pPr>
              <a:buFont typeface="Wingdings" pitchFamily="2" charset="2"/>
              <a:buChar char="ü"/>
            </a:pPr>
            <a:r>
              <a:rPr lang="ar-SA" sz="3800" b="1" dirty="0" smtClean="0"/>
              <a:t>يمكن إن يكون لها مخاطر صحية وتؤدي إلى تطور المرض</a:t>
            </a:r>
          </a:p>
          <a:p>
            <a:pPr>
              <a:buFont typeface="Wingdings" pitchFamily="2" charset="2"/>
              <a:buChar char="ü"/>
            </a:pPr>
            <a:r>
              <a:rPr lang="ar-SA" sz="3800" b="1" dirty="0" smtClean="0"/>
              <a:t>يمكن أن يؤثر على أعضاء في الجسم غير التي يتم علاجها </a:t>
            </a:r>
          </a:p>
          <a:p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الإسلام والصحة والمرض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543956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اهتم الإسلام بالنظافة في المواقف المتعددة ومنها ؛ الوضوء , الطهارة وغسل الأيدي قبل </a:t>
            </a:r>
            <a:r>
              <a:rPr lang="ar-SA" sz="3600" b="1" dirty="0" err="1" smtClean="0"/>
              <a:t>الاكل</a:t>
            </a:r>
            <a:r>
              <a:rPr lang="ar-SA" sz="3600" b="1" dirty="0" smtClean="0"/>
              <a:t> وبعده, ونظافة الأسنان باستخدام السواك في مواقف متعددة .</a:t>
            </a:r>
          </a:p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حث الإسلام على نظافة الرأس وتكريم الشعر والعناية به </a:t>
            </a:r>
          </a:p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 حث الإسلام على لبس الثياب النظيف والاهتمام بزينة المسلم , ومن فوائد اللباس النظيف حفظ الصحة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الإسلام والصحة والمرض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b="1" dirty="0" smtClean="0"/>
              <a:t>أباح الإسلام للإنسان الغذاء الذي يفيده في بناء جسمه والقيام بعمله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أباح الله سبحانه وتعالى للإنسان أن يأكل من طيبات الرزق التي أحلها  الله لعباده 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حرم الله سبحانه وتعالى بعض المأكولات والمشروبات التي فيها أضرار جسدية ونفسية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نهى الله سبحانه وتعالى عن الإسراف في تناول الطعام والشراب الحلال وقاية للمسلم من الأمراض وطالب بالاعتدال في المأكل ويدخل ذلك في باب الصحة الوقائية .</a:t>
            </a:r>
          </a:p>
          <a:p>
            <a:endParaRPr lang="ar-SA" sz="4000" b="1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الإسلام والصحة والمرض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عالج الإسلام ظهور الأمراض المعدية من خلال ما يعرف الآن بالحجر الصحي المرض فظهور المرض المعدي في منطقة من المناطق يستلزم القيام بأمرين:</a:t>
            </a:r>
          </a:p>
          <a:p>
            <a:pPr>
              <a:buFont typeface="Wingdings" pitchFamily="2" charset="2"/>
              <a:buChar char="Ø"/>
            </a:pPr>
            <a:r>
              <a:rPr lang="ar-SA" b="1" dirty="0" smtClean="0">
                <a:solidFill>
                  <a:srgbClr val="FF0000"/>
                </a:solidFill>
              </a:rPr>
              <a:t>الأول</a:t>
            </a:r>
            <a:r>
              <a:rPr lang="ar-SA" dirty="0" smtClean="0"/>
              <a:t> منع الخروج من المنطقة الموبوءة إلي منطقة أخري حتى لا تنتقل العدوى من المنطقة الموبوءة إلي المناطق الأخرى فينتشر المرض.</a:t>
            </a:r>
          </a:p>
          <a:p>
            <a:pPr>
              <a:buFont typeface="Wingdings" pitchFamily="2" charset="2"/>
              <a:buChar char="Ø"/>
            </a:pPr>
            <a:r>
              <a:rPr lang="ar-SA" b="1" dirty="0" smtClean="0">
                <a:solidFill>
                  <a:srgbClr val="FF0000"/>
                </a:solidFill>
              </a:rPr>
              <a:t>الثاني</a:t>
            </a:r>
            <a:r>
              <a:rPr lang="ar-SA" dirty="0" smtClean="0"/>
              <a:t> منع الدخول إلي المنطقة الموبوءة حتى لا تنتقل ألعدوي و ينتشر المرض خارجها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1825</TotalTime>
  <Words>1116</Words>
  <Application>Microsoft Office PowerPoint</Application>
  <PresentationFormat>عرض على الشاشة (3:4)‏</PresentationFormat>
  <Paragraphs>154</Paragraphs>
  <Slides>27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المحاضرة التمهيدية</vt:lpstr>
      <vt:lpstr>الشريحة 1</vt:lpstr>
      <vt:lpstr>المحاضرة التاسعة</vt:lpstr>
      <vt:lpstr>عناصر المحاضرة</vt:lpstr>
      <vt:lpstr>مفهوم الثقافة</vt:lpstr>
      <vt:lpstr>الثقافة والصحة والمرض </vt:lpstr>
      <vt:lpstr>الثقافة والصحة والمرض </vt:lpstr>
      <vt:lpstr>الثقافة وسلوك المريض </vt:lpstr>
      <vt:lpstr>الثقافة وسلوك المريض </vt:lpstr>
      <vt:lpstr>الثقافة وسلوك المريض </vt:lpstr>
      <vt:lpstr>الثقافة وسلوك المريض 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الثقافة وسلوك المريض</vt:lpstr>
      <vt:lpstr>الطب الشعبي </vt:lpstr>
      <vt:lpstr>الرعاية الصحية غير الرسمية </vt:lpstr>
      <vt:lpstr>الرعاية الصحية غير الرسمية </vt:lpstr>
      <vt:lpstr>الرعاية الصحية غير الرسمية </vt:lpstr>
      <vt:lpstr>الإسلام والصحة والمرض</vt:lpstr>
      <vt:lpstr>الإسلام والصحة والمرض</vt:lpstr>
      <vt:lpstr>الإسلام والصحة والمرض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195</cp:revision>
  <dcterms:created xsi:type="dcterms:W3CDTF">1601-01-01T00:00:00Z</dcterms:created>
  <dcterms:modified xsi:type="dcterms:W3CDTF">2012-11-08T09:24:23Z</dcterms:modified>
</cp:coreProperties>
</file>