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26"/>
  </p:notesMasterIdLst>
  <p:handoutMasterIdLst>
    <p:handoutMasterId r:id="rId27"/>
  </p:handoutMasterIdLst>
  <p:sldIdLst>
    <p:sldId id="286" r:id="rId5"/>
    <p:sldId id="287" r:id="rId6"/>
    <p:sldId id="289" r:id="rId7"/>
    <p:sldId id="284" r:id="rId8"/>
    <p:sldId id="273" r:id="rId9"/>
    <p:sldId id="285" r:id="rId10"/>
    <p:sldId id="290" r:id="rId11"/>
    <p:sldId id="291" r:id="rId12"/>
    <p:sldId id="292" r:id="rId13"/>
    <p:sldId id="293" r:id="rId14"/>
    <p:sldId id="294" r:id="rId15"/>
    <p:sldId id="295" r:id="rId16"/>
    <p:sldId id="296" r:id="rId17"/>
    <p:sldId id="297" r:id="rId18"/>
    <p:sldId id="304" r:id="rId19"/>
    <p:sldId id="303" r:id="rId20"/>
    <p:sldId id="298" r:id="rId21"/>
    <p:sldId id="299" r:id="rId22"/>
    <p:sldId id="300" r:id="rId23"/>
    <p:sldId id="301" r:id="rId24"/>
    <p:sldId id="288" r:id="rId25"/>
  </p:sldIdLst>
  <p:sldSz cx="9144000" cy="6858000" type="screen4x3"/>
  <p:notesSz cx="6808788" cy="9926638"/>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94660" autoAdjust="0"/>
  </p:normalViewPr>
  <p:slideViewPr>
    <p:cSldViewPr>
      <p:cViewPr varScale="1">
        <p:scale>
          <a:sx n="74" d="100"/>
          <a:sy n="74" d="100"/>
        </p:scale>
        <p:origin x="-39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50475"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58313" y="0"/>
            <a:ext cx="2950475"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9430306"/>
            <a:ext cx="2950475"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58313" y="9430306"/>
            <a:ext cx="2950475"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50475"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58313" y="0"/>
            <a:ext cx="2950475"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923925" y="744538"/>
            <a:ext cx="4960938" cy="3722687"/>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07839" y="4715153"/>
            <a:ext cx="4993111" cy="44669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9430306"/>
            <a:ext cx="2950475"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58313" y="9430306"/>
            <a:ext cx="2950475"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2800" b="1" dirty="0" smtClean="0"/>
              <a:t>علم الاجتماع الطبي</a:t>
            </a:r>
          </a:p>
          <a:p>
            <a:pPr algn="ctr">
              <a:defRPr/>
            </a:pPr>
            <a:r>
              <a:rPr lang="ar-SA" sz="2600" b="1" dirty="0" smtClean="0">
                <a:solidFill>
                  <a:srgbClr val="7F7F7F"/>
                </a:solidFill>
                <a:latin typeface="Calibri" pitchFamily="34" charset="0"/>
                <a:cs typeface="Times New Roman" pitchFamily="18" charset="0"/>
              </a:rPr>
              <a:t>د. </a:t>
            </a:r>
            <a:r>
              <a:rPr lang="ar-EG" sz="2600" b="1" dirty="0" smtClean="0">
                <a:solidFill>
                  <a:srgbClr val="7F7F7F"/>
                </a:solidFill>
                <a:latin typeface="Calibri" pitchFamily="34" charset="0"/>
                <a:cs typeface="Times New Roman" pitchFamily="18" charset="0"/>
              </a:rPr>
              <a:t>حسن ابوزيد</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العاشرة  </a:t>
            </a:r>
            <a:endParaRPr lang="en-US" spc="-150" dirty="0" smtClean="0">
              <a:solidFill>
                <a:srgbClr val="376092"/>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ar-SA" b="1" dirty="0" smtClean="0"/>
              <a:t>الخريطة الاجتماعية للصحة والمرض </a:t>
            </a:r>
            <a:endParaRPr lang="en-US" dirty="0" smtClean="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4" name="Content Placeholder 3"/>
          <p:cNvSpPr>
            <a:spLocks noGrp="1"/>
          </p:cNvSpPr>
          <p:nvPr>
            <p:ph idx="1"/>
          </p:nvPr>
        </p:nvSpPr>
        <p:spPr>
          <a:xfrm>
            <a:off x="214282" y="1500174"/>
            <a:ext cx="8715436" cy="4819025"/>
          </a:xfrm>
        </p:spPr>
        <p:txBody>
          <a:bodyPr numCol="1">
            <a:normAutofit fontScale="92500" lnSpcReduction="10000"/>
          </a:bodyPr>
          <a:lstStyle/>
          <a:p>
            <a:r>
              <a:rPr lang="ar-SA" b="1" dirty="0" smtClean="0">
                <a:cs typeface="+mn-cs"/>
              </a:rPr>
              <a:t>مقدمة</a:t>
            </a:r>
          </a:p>
          <a:p>
            <a:r>
              <a:rPr lang="ar-SA" b="1" dirty="0" smtClean="0"/>
              <a:t>أولاً: الخريطة الاجتماعية والمرض</a:t>
            </a:r>
          </a:p>
          <a:p>
            <a:r>
              <a:rPr lang="ar-SA" b="1" dirty="0" smtClean="0"/>
              <a:t>ثانيا: الخريطة الاجتماعية للمرض في العالم الثالث</a:t>
            </a:r>
          </a:p>
          <a:p>
            <a:r>
              <a:rPr lang="ar-SA" b="1" dirty="0" smtClean="0"/>
              <a:t>ثالثا: الخريطة الاجتماعية ووفيات الأطفال في العالم </a:t>
            </a:r>
            <a:endParaRPr lang="en-US" dirty="0" smtClean="0"/>
          </a:p>
          <a:p>
            <a:pPr lvl="0"/>
            <a:r>
              <a:rPr lang="ar-SA" b="1" dirty="0" smtClean="0"/>
              <a:t>رابعا: الخريطة الاجتماعية والأخطار البيئية </a:t>
            </a:r>
            <a:endParaRPr lang="en-US" dirty="0" smtClean="0"/>
          </a:p>
          <a:p>
            <a:r>
              <a:rPr lang="ar-SA" b="1" dirty="0" smtClean="0"/>
              <a:t>خامسا: الفقر والخريطة الاجتماعية للمرض </a:t>
            </a:r>
          </a:p>
          <a:p>
            <a:r>
              <a:rPr lang="ar-SA" b="1" dirty="0" smtClean="0"/>
              <a:t>سادسا: وفيات الأمهات </a:t>
            </a:r>
          </a:p>
          <a:p>
            <a:r>
              <a:rPr lang="ar-SA" b="1" dirty="0" smtClean="0"/>
              <a:t>سابعا: التلوث مشكلة العصر </a:t>
            </a:r>
          </a:p>
          <a:p>
            <a:r>
              <a:rPr lang="ar-SA" b="1" dirty="0" smtClean="0"/>
              <a:t>خاتمة</a:t>
            </a:r>
          </a:p>
          <a:p>
            <a:pPr algn="r">
              <a:buFont typeface="Arial" pitchFamily="34" charset="0"/>
              <a:buChar char="•"/>
            </a:pPr>
            <a:endParaRPr lang="ar-EG" b="1" dirty="0" smtClean="0">
              <a:cs typeface="+mn-cs"/>
            </a:endParaRPr>
          </a:p>
          <a:p>
            <a:pPr algn="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مقدمة</a:t>
            </a:r>
            <a:endParaRPr lang="en-US" dirty="0" smtClean="0"/>
          </a:p>
        </p:txBody>
      </p:sp>
      <p:sp>
        <p:nvSpPr>
          <p:cNvPr id="3" name="Content Placeholder 2"/>
          <p:cNvSpPr>
            <a:spLocks noGrp="1"/>
          </p:cNvSpPr>
          <p:nvPr>
            <p:ph idx="1"/>
          </p:nvPr>
        </p:nvSpPr>
        <p:spPr>
          <a:xfrm>
            <a:off x="457200" y="1428750"/>
            <a:ext cx="8229600" cy="4533900"/>
          </a:xfrm>
        </p:spPr>
        <p:txBody>
          <a:bodyPr/>
          <a:lstStyle/>
          <a:p>
            <a:pPr lvl="0">
              <a:buFont typeface="Courier New" pitchFamily="49" charset="0"/>
              <a:buChar char="o"/>
            </a:pPr>
            <a:r>
              <a:rPr lang="ar-SA" sz="4000" dirty="0" smtClean="0"/>
              <a:t>تقف دراسة الخريطة الاجتماعية وقفة متأنية أمام انتشار بعض الأمراض في مناطق جغرافية بعينها في عالم اليوم </a:t>
            </a:r>
            <a:endParaRPr lang="en-US" sz="4000" dirty="0" smtClean="0"/>
          </a:p>
          <a:p>
            <a:pPr lvl="0">
              <a:buFont typeface="Courier New" pitchFamily="49" charset="0"/>
              <a:buChar char="o"/>
            </a:pPr>
            <a:r>
              <a:rPr lang="ar-SA" sz="4000" dirty="0" smtClean="0"/>
              <a:t>وتعني الخريطة الاجتماعية للصحة والمرض الأبعاد الاجتماعية والثقافية المتصلة بالصحة والمرض لدى شرائح اجتماعية معينة في مناطق بعينها</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5800" y="115888"/>
            <a:ext cx="7772400" cy="1039812"/>
          </a:xfrm>
        </p:spPr>
        <p:txBody>
          <a:bodyPr/>
          <a:lstStyle/>
          <a:p>
            <a:pPr>
              <a:defRPr/>
            </a:pPr>
            <a:r>
              <a:rPr lang="ar-SA" sz="3600" b="1" dirty="0" smtClean="0"/>
              <a:t>أولاً: الخريطة الاجتماعية والمرض</a:t>
            </a:r>
            <a:endParaRPr lang="en-US" sz="3600" dirty="0" smtClean="0">
              <a:solidFill>
                <a:srgbClr val="C00000"/>
              </a:solidFill>
            </a:endParaRPr>
          </a:p>
        </p:txBody>
      </p:sp>
      <p:sp>
        <p:nvSpPr>
          <p:cNvPr id="32771" name="Rectangle 3"/>
          <p:cNvSpPr>
            <a:spLocks noGrp="1" noChangeArrowheads="1"/>
          </p:cNvSpPr>
          <p:nvPr>
            <p:ph idx="1"/>
          </p:nvPr>
        </p:nvSpPr>
        <p:spPr>
          <a:xfrm>
            <a:off x="228600" y="1500174"/>
            <a:ext cx="8610600" cy="4778082"/>
          </a:xfrm>
        </p:spPr>
        <p:txBody>
          <a:bodyPr>
            <a:normAutofit fontScale="70000" lnSpcReduction="20000"/>
          </a:bodyPr>
          <a:lstStyle/>
          <a:p>
            <a:pPr lvl="0">
              <a:buFont typeface="Arial" pitchFamily="34" charset="0"/>
              <a:buChar char="•"/>
            </a:pPr>
            <a:r>
              <a:rPr lang="ar-SA" sz="4800" dirty="0" smtClean="0"/>
              <a:t>يرتبط المرض بالعديد من الأبعاد الاجتماعية والثقافية </a:t>
            </a:r>
            <a:endParaRPr lang="en-US" sz="4800" dirty="0" smtClean="0"/>
          </a:p>
          <a:p>
            <a:pPr lvl="0">
              <a:buFont typeface="Arial" pitchFamily="34" charset="0"/>
              <a:buChar char="•"/>
            </a:pPr>
            <a:r>
              <a:rPr lang="ar-SA" sz="4800" dirty="0" smtClean="0"/>
              <a:t>تبدو محاولة الربط بين الأوضاع البيئية والخريطة الاجتماعية لانتشار المرض جديرة بجذب الاهتمام في عالم اليوم</a:t>
            </a:r>
          </a:p>
          <a:p>
            <a:pPr lvl="0">
              <a:buFont typeface="Arial" pitchFamily="34" charset="0"/>
              <a:buChar char="•"/>
            </a:pPr>
            <a:r>
              <a:rPr lang="ar-SA" sz="4800" dirty="0" smtClean="0"/>
              <a:t>تعد البيئة الفقيرة بؤرة مناسبة لنمو العديد من الأمراض التي تصيب الكبار والصغار والإناث والذكور على حد سواء </a:t>
            </a:r>
            <a:endParaRPr lang="en-US" sz="4800" dirty="0" smtClean="0"/>
          </a:p>
          <a:p>
            <a:pPr lvl="0">
              <a:buFont typeface="Arial" pitchFamily="34" charset="0"/>
              <a:buChar char="•"/>
            </a:pPr>
            <a:r>
              <a:rPr lang="ar-SA" sz="4800" dirty="0" smtClean="0"/>
              <a:t>ففي أغلب المناطق الحضرية في الدول النامية يؤدي الضغط الشديد على المساكن والخدمات إلى انهيار النسيج الحضري ، فالكثير من المساكن التي يستخدمها الفقراء مساكن متداعية </a:t>
            </a:r>
            <a:endParaRPr lang="en-US" sz="4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additive="base">
                                        <p:cTn id="7" dur="500" fill="hold"/>
                                        <p:tgtEl>
                                          <p:spTgt spid="32770"/>
                                        </p:tgtEl>
                                        <p:attrNameLst>
                                          <p:attrName>ppt_x</p:attrName>
                                        </p:attrNameLst>
                                      </p:cBhvr>
                                      <p:tavLst>
                                        <p:tav tm="0">
                                          <p:val>
                                            <p:strVal val="0-#ppt_w/2"/>
                                          </p:val>
                                        </p:tav>
                                        <p:tav tm="100000">
                                          <p:val>
                                            <p:strVal val="#ppt_x"/>
                                          </p:val>
                                        </p:tav>
                                      </p:tavLst>
                                    </p:anim>
                                    <p:anim calcmode="lin" valueType="num">
                                      <p:cBhvr additive="base">
                                        <p:cTn id="8" dur="500" fill="hold"/>
                                        <p:tgtEl>
                                          <p:spTgt spid="3277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2771">
                                            <p:txEl>
                                              <p:pRg st="0" end="0"/>
                                            </p:txEl>
                                          </p:spTgt>
                                        </p:tgtEl>
                                        <p:attrNameLst>
                                          <p:attrName>style.visibility</p:attrName>
                                        </p:attrNameLst>
                                      </p:cBhvr>
                                      <p:to>
                                        <p:strVal val="visible"/>
                                      </p:to>
                                    </p:set>
                                    <p:anim calcmode="lin" valueType="num">
                                      <p:cBhvr additive="base">
                                        <p:cTn id="13" dur="500" fill="hold"/>
                                        <p:tgtEl>
                                          <p:spTgt spid="3277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27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2771">
                                            <p:txEl>
                                              <p:pRg st="1" end="1"/>
                                            </p:txEl>
                                          </p:spTgt>
                                        </p:tgtEl>
                                        <p:attrNameLst>
                                          <p:attrName>style.visibility</p:attrName>
                                        </p:attrNameLst>
                                      </p:cBhvr>
                                      <p:to>
                                        <p:strVal val="visible"/>
                                      </p:to>
                                    </p:set>
                                    <p:anim calcmode="lin" valueType="num">
                                      <p:cBhvr additive="base">
                                        <p:cTn id="19" dur="500" fill="hold"/>
                                        <p:tgtEl>
                                          <p:spTgt spid="3277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277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2771">
                                            <p:txEl>
                                              <p:pRg st="2" end="2"/>
                                            </p:txEl>
                                          </p:spTgt>
                                        </p:tgtEl>
                                        <p:attrNameLst>
                                          <p:attrName>style.visibility</p:attrName>
                                        </p:attrNameLst>
                                      </p:cBhvr>
                                      <p:to>
                                        <p:strVal val="visible"/>
                                      </p:to>
                                    </p:set>
                                    <p:anim calcmode="lin" valueType="num">
                                      <p:cBhvr additive="base">
                                        <p:cTn id="25" dur="500" fill="hold"/>
                                        <p:tgtEl>
                                          <p:spTgt spid="32771">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277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2771">
                                            <p:txEl>
                                              <p:pRg st="3" end="3"/>
                                            </p:txEl>
                                          </p:spTgt>
                                        </p:tgtEl>
                                        <p:attrNameLst>
                                          <p:attrName>style.visibility</p:attrName>
                                        </p:attrNameLst>
                                      </p:cBhvr>
                                      <p:to>
                                        <p:strVal val="visible"/>
                                      </p:to>
                                    </p:set>
                                    <p:anim calcmode="lin" valueType="num">
                                      <p:cBhvr additive="base">
                                        <p:cTn id="31" dur="500" fill="hold"/>
                                        <p:tgtEl>
                                          <p:spTgt spid="32771">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2771">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utoUpdateAnimBg="0"/>
      <p:bldP spid="32771" grpId="0" build="p" bldLvl="2"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أولا : الخريطة الاجتماعية والمرض</a:t>
            </a:r>
            <a:endParaRPr lang="ar-SA" dirty="0" smtClean="0">
              <a:solidFill>
                <a:srgbClr val="C00000"/>
              </a:solidFill>
            </a:endParaRPr>
          </a:p>
        </p:txBody>
      </p:sp>
      <p:sp>
        <p:nvSpPr>
          <p:cNvPr id="3" name="Content Placeholder 2"/>
          <p:cNvSpPr>
            <a:spLocks noGrp="1"/>
          </p:cNvSpPr>
          <p:nvPr>
            <p:ph idx="1"/>
          </p:nvPr>
        </p:nvSpPr>
        <p:spPr>
          <a:xfrm>
            <a:off x="0" y="1428736"/>
            <a:ext cx="9144000" cy="4857784"/>
          </a:xfrm>
        </p:spPr>
        <p:txBody>
          <a:bodyPr/>
          <a:lstStyle/>
          <a:p>
            <a:pPr lvl="0">
              <a:buFont typeface="Arial" pitchFamily="34" charset="0"/>
              <a:buChar char="•"/>
            </a:pPr>
            <a:r>
              <a:rPr lang="ar-SA" sz="3600" dirty="0" smtClean="0"/>
              <a:t>وتعاني البنية الأساسية في بعض دول العالم الثالث من صور التدني الواضح نتيجة لشدة الزحام ، ويلحق ذلك بالمواصلات العامة والشوارع وشبكات المياه وشبكات الصرف الصحي المتهالكة </a:t>
            </a:r>
            <a:endParaRPr lang="en-US" sz="3600" dirty="0" smtClean="0"/>
          </a:p>
          <a:p>
            <a:pPr lvl="0">
              <a:buFont typeface="Arial" pitchFamily="34" charset="0"/>
              <a:buChar char="•"/>
            </a:pPr>
            <a:r>
              <a:rPr lang="ar-SA" sz="3600" dirty="0" smtClean="0"/>
              <a:t>ويتضح أن نسبة كبيرة من سكان المدن في العالم الثالث تحرم عادة من توفر المياه النقية والخدمات الصحية اللازمة </a:t>
            </a:r>
            <a:endParaRPr lang="en-US" sz="3600" dirty="0" smtClean="0"/>
          </a:p>
          <a:p>
            <a:pPr lvl="0">
              <a:buFont typeface="Arial" pitchFamily="34" charset="0"/>
              <a:buChar char="•"/>
            </a:pPr>
            <a:r>
              <a:rPr lang="ar-SA" sz="3600" dirty="0" smtClean="0"/>
              <a:t>ويؤدي ذلك في العالم الثالث إلى تزايد الإصابة بأمراض يعود معظمها إلى أسباب تتعلق بالبيئة   </a:t>
            </a:r>
            <a:endParaRPr lang="en-US" sz="3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أولا : الخريطة الاجتماعية والمرض</a:t>
            </a:r>
            <a:endParaRPr lang="ar-SA" dirty="0"/>
          </a:p>
        </p:txBody>
      </p:sp>
      <p:sp>
        <p:nvSpPr>
          <p:cNvPr id="3" name="عنصر نائب للمحتوى 2"/>
          <p:cNvSpPr>
            <a:spLocks noGrp="1"/>
          </p:cNvSpPr>
          <p:nvPr>
            <p:ph idx="1"/>
          </p:nvPr>
        </p:nvSpPr>
        <p:spPr>
          <a:xfrm>
            <a:off x="142844" y="1357299"/>
            <a:ext cx="8786874" cy="4768866"/>
          </a:xfrm>
        </p:spPr>
        <p:txBody>
          <a:bodyPr/>
          <a:lstStyle/>
          <a:p>
            <a:pPr lvl="0">
              <a:buFont typeface="Wingdings" pitchFamily="2" charset="2"/>
              <a:buChar char="§"/>
            </a:pPr>
            <a:r>
              <a:rPr lang="ar-SA" dirty="0" smtClean="0"/>
              <a:t>ومن أمثلة الأمراض التي تنتشر في دول العالم الثالث؛ أمراض الجهاز التنفسي, والجهاز الهضمي نتيجة لتلوث مياه الشرب واختلاطه بمياه الصرف الصحي ، وهي من الأسباب الرئيسية لتدهور الصحة والوفاة ولاسيما بين الأطفال ، وفي الأحياء التي يسكنها الفقراء يزداد احتمال وفاة الأم والطفل  </a:t>
            </a:r>
          </a:p>
          <a:p>
            <a:pPr lvl="0">
              <a:buFont typeface="Wingdings" pitchFamily="2" charset="2"/>
              <a:buChar char="§"/>
            </a:pPr>
            <a:r>
              <a:rPr lang="ar-SA" dirty="0" smtClean="0"/>
              <a:t> يؤدي التراخي في مراعاة الشروط الصحية الضرورية في المدن الصناعية إلى مشكلات عديدة نتيجة لتلوث الهواء والماء والتلوث بالضوضاء والنفايات الصلبة والحوادث الصناعية وحوادث الطرق</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ثانيا الخريطة الاجتماعية للمرض في العالم الثالث</a:t>
            </a:r>
            <a:endParaRPr lang="ar-SA" sz="3600" dirty="0"/>
          </a:p>
        </p:txBody>
      </p:sp>
      <p:sp>
        <p:nvSpPr>
          <p:cNvPr id="3" name="عنصر نائب للمحتوى 2"/>
          <p:cNvSpPr>
            <a:spLocks noGrp="1"/>
          </p:cNvSpPr>
          <p:nvPr>
            <p:ph idx="1"/>
          </p:nvPr>
        </p:nvSpPr>
        <p:spPr>
          <a:xfrm>
            <a:off x="457200" y="1285861"/>
            <a:ext cx="8229600" cy="4840304"/>
          </a:xfrm>
        </p:spPr>
        <p:txBody>
          <a:bodyPr/>
          <a:lstStyle/>
          <a:p>
            <a:pPr lvl="0"/>
            <a:r>
              <a:rPr lang="ar-SA" u="sng" dirty="0" smtClean="0"/>
              <a:t>يورد تقرير اللجنة العالمية للبيئة والتنمية</a:t>
            </a:r>
            <a:r>
              <a:rPr lang="ar-SA" dirty="0" smtClean="0"/>
              <a:t> </a:t>
            </a:r>
          </a:p>
          <a:p>
            <a:pPr lvl="0"/>
            <a:r>
              <a:rPr lang="ar-SA" dirty="0" smtClean="0"/>
              <a:t>الأسباب التي تقف وراء تردي الأحوال في المناطق الحضرية والريفية في العالم الثالث حيث يذكر التقرير: </a:t>
            </a:r>
          </a:p>
          <a:p>
            <a:pPr lvl="0">
              <a:buFont typeface="Wingdings" pitchFamily="2" charset="2"/>
              <a:buChar char="q"/>
            </a:pPr>
            <a:r>
              <a:rPr lang="ar-SA" dirty="0" smtClean="0"/>
              <a:t>أن الامتداد العشوائي للمدن يؤدي إلى مشكلات عديدة للنمو السكاني المتزايد , والهجرة الريفية للحضر مما يزيد من صعوبة توفير السكن والخدمات الصحية وغيرها من خدمات البنية الأساسية لسكان المناطق الحضرية ، حيث تنتشر الأمراض الناجمة عن التلوث وسوء التغذية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ثانيا الخريطة الاجتماعية للمرض في العالم الثالث</a:t>
            </a:r>
            <a:endParaRPr lang="ar-SA" sz="3600" dirty="0"/>
          </a:p>
        </p:txBody>
      </p:sp>
      <p:sp>
        <p:nvSpPr>
          <p:cNvPr id="3" name="عنصر نائب للمحتوى 2"/>
          <p:cNvSpPr>
            <a:spLocks noGrp="1"/>
          </p:cNvSpPr>
          <p:nvPr>
            <p:ph idx="1"/>
          </p:nvPr>
        </p:nvSpPr>
        <p:spPr>
          <a:xfrm>
            <a:off x="142844" y="1446216"/>
            <a:ext cx="8786874" cy="4697428"/>
          </a:xfrm>
        </p:spPr>
        <p:txBody>
          <a:bodyPr/>
          <a:lstStyle/>
          <a:p>
            <a:pPr lvl="0">
              <a:buFont typeface="Wingdings" pitchFamily="2" charset="2"/>
              <a:buChar char="q"/>
            </a:pPr>
            <a:r>
              <a:rPr lang="ar-SA" sz="3600" dirty="0" smtClean="0"/>
              <a:t>أما في البيئات الريفية الفقيرة فإن الفقراء والجياع غالبا ما يدمرون بيئاتهم , حيث يضطرون لقطع الأشجار</a:t>
            </a:r>
          </a:p>
          <a:p>
            <a:pPr lvl="0">
              <a:buFont typeface="Wingdings" pitchFamily="2" charset="2"/>
              <a:buChar char="q"/>
            </a:pPr>
            <a:r>
              <a:rPr lang="ar-SA" sz="3600" dirty="0" smtClean="0"/>
              <a:t> ويستنزفون أراضيهم كما تنُهك ماشيتهم المراعي القائمة</a:t>
            </a:r>
          </a:p>
          <a:p>
            <a:pPr lvl="0">
              <a:buFont typeface="Wingdings" pitchFamily="2" charset="2"/>
              <a:buChar char="q"/>
            </a:pPr>
            <a:r>
              <a:rPr lang="ar-SA" sz="3600" dirty="0" smtClean="0"/>
              <a:t> ويعجز الزراع عن مقاومة الآفات الزراعية ويلجأون لاستخدام الأسمدة والمبيدات الرخيصة في المساحات الصغيرة التي يملكونها </a:t>
            </a:r>
          </a:p>
          <a:p>
            <a:pPr lvl="0">
              <a:buFont typeface="Wingdings" pitchFamily="2" charset="2"/>
              <a:buChar char="q"/>
            </a:pPr>
            <a:r>
              <a:rPr lang="ar-SA" sz="3600" dirty="0" smtClean="0"/>
              <a:t>ويزداد خطر تلوث المياه مما يعرضهم للعديد من الأمراض المتوطنة </a:t>
            </a:r>
            <a:endParaRPr lang="en-US" sz="36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ثانيا: الخريطة الاجتماعية للمرض في العالم الثالث</a:t>
            </a:r>
            <a:endParaRPr lang="ar-SA" sz="3600" dirty="0"/>
          </a:p>
        </p:txBody>
      </p:sp>
      <p:sp>
        <p:nvSpPr>
          <p:cNvPr id="3" name="عنصر نائب للمحتوى 2"/>
          <p:cNvSpPr>
            <a:spLocks noGrp="1"/>
          </p:cNvSpPr>
          <p:nvPr>
            <p:ph idx="1"/>
          </p:nvPr>
        </p:nvSpPr>
        <p:spPr>
          <a:xfrm>
            <a:off x="142844" y="1428737"/>
            <a:ext cx="9001156" cy="4697428"/>
          </a:xfrm>
        </p:spPr>
        <p:txBody>
          <a:bodyPr/>
          <a:lstStyle/>
          <a:p>
            <a:pPr lvl="0">
              <a:buFont typeface="Wingdings" pitchFamily="2" charset="2"/>
              <a:buChar char="§"/>
            </a:pPr>
            <a:r>
              <a:rPr lang="ar-SA" dirty="0" smtClean="0"/>
              <a:t>ويؤدي </a:t>
            </a:r>
            <a:r>
              <a:rPr lang="ar-SA" dirty="0" smtClean="0">
                <a:solidFill>
                  <a:srgbClr val="FF0000"/>
                </a:solidFill>
              </a:rPr>
              <a:t>سوء التغذية </a:t>
            </a:r>
            <a:r>
              <a:rPr lang="ar-SA" dirty="0" smtClean="0"/>
              <a:t>بالنسبة للإناث والأطفال إلى التعرض للإصابة بأمراض مختلفة كفقر الدم وغيرها </a:t>
            </a:r>
            <a:endParaRPr lang="en-US" dirty="0" smtClean="0"/>
          </a:p>
          <a:p>
            <a:pPr>
              <a:buFont typeface="Wingdings" pitchFamily="2" charset="2"/>
              <a:buChar char="§"/>
            </a:pPr>
            <a:r>
              <a:rPr lang="ar-SA" dirty="0" smtClean="0"/>
              <a:t>ويظهر في العالم الثالث ظاهرة </a:t>
            </a:r>
            <a:r>
              <a:rPr lang="ar-SA" dirty="0" smtClean="0">
                <a:solidFill>
                  <a:srgbClr val="FF0000"/>
                </a:solidFill>
              </a:rPr>
              <a:t>تأنيث الفقر </a:t>
            </a:r>
            <a:r>
              <a:rPr lang="ar-SA" dirty="0" smtClean="0"/>
              <a:t>حيث تعاني الأرامل والمطلقات بصفة خاصة من ضيق العيش والعجز من الحصول على ما يكفي لإشباع احتياجاتهن مع أطفالهن</a:t>
            </a:r>
          </a:p>
          <a:p>
            <a:pPr algn="ctr">
              <a:buFont typeface="Wingdings" pitchFamily="2" charset="2"/>
              <a:buChar char="§"/>
            </a:pPr>
            <a:r>
              <a:rPr lang="ar-SA" dirty="0" smtClean="0"/>
              <a:t>ويؤدي </a:t>
            </a:r>
            <a:r>
              <a:rPr lang="ar-SA" dirty="0" smtClean="0">
                <a:solidFill>
                  <a:srgbClr val="FF0000"/>
                </a:solidFill>
              </a:rPr>
              <a:t>الفقر </a:t>
            </a:r>
            <a:r>
              <a:rPr lang="ar-SA" dirty="0" smtClean="0"/>
              <a:t>إلى تدني الخصائص الاجتماعية للسكان ، حيث ترتفع معدلات الأمية وتفتقر القوة العاملة للتدريب المهني اللازم, والوعي مما يؤدي ذلك لانتشار الأمراض بين هذه الشرائح الفقيرة التي همشها النظام الاجتماعي </a:t>
            </a:r>
            <a:endParaRPr lang="ar-SA" b="1" dirty="0" smtClean="0">
              <a:solidFill>
                <a:srgbClr val="FF0000"/>
              </a:solidFill>
            </a:endParaRPr>
          </a:p>
          <a:p>
            <a:endParaRPr lang="ar-SA" sz="36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ثالثا : الخريطة الاجتماعية ووفيات الأطفال في العالم </a:t>
            </a:r>
            <a:endParaRPr lang="ar-SA" sz="3600" dirty="0"/>
          </a:p>
        </p:txBody>
      </p:sp>
      <p:sp>
        <p:nvSpPr>
          <p:cNvPr id="3" name="عنصر نائب للمحتوى 2"/>
          <p:cNvSpPr>
            <a:spLocks noGrp="1"/>
          </p:cNvSpPr>
          <p:nvPr>
            <p:ph idx="1"/>
          </p:nvPr>
        </p:nvSpPr>
        <p:spPr>
          <a:xfrm>
            <a:off x="142844" y="1357298"/>
            <a:ext cx="9001156" cy="4768867"/>
          </a:xfrm>
        </p:spPr>
        <p:txBody>
          <a:bodyPr/>
          <a:lstStyle/>
          <a:p>
            <a:pPr lvl="0">
              <a:buFont typeface="Wingdings" pitchFamily="2" charset="2"/>
              <a:buChar char="ü"/>
            </a:pPr>
            <a:r>
              <a:rPr lang="ar-SA" dirty="0" smtClean="0"/>
              <a:t>تكمن </a:t>
            </a:r>
            <a:r>
              <a:rPr lang="ar-SA" dirty="0" smtClean="0">
                <a:solidFill>
                  <a:srgbClr val="FF0000"/>
                </a:solidFill>
              </a:rPr>
              <a:t>المشكلات البيئية </a:t>
            </a:r>
            <a:r>
              <a:rPr lang="ar-SA" dirty="0" smtClean="0"/>
              <a:t>وراء انتشار أمراض الأطفال في العالم ، إذ أن 20% من أطفال العالم يموتون نتيجة لظروف الولادة المتعسرة ، و18% يموتون نتيجة للإلتهابات الحادة في الجهاز التنفسي , و17% يموتون نتيجة الإسهال ، و7% نتيجة لمرض الملاريا </a:t>
            </a:r>
            <a:endParaRPr lang="en-US" dirty="0" smtClean="0"/>
          </a:p>
          <a:p>
            <a:pPr lvl="0">
              <a:buFont typeface="Wingdings" pitchFamily="2" charset="2"/>
              <a:buChar char="ü"/>
            </a:pPr>
            <a:r>
              <a:rPr lang="ar-SA" dirty="0" smtClean="0"/>
              <a:t>تزداد معدلات </a:t>
            </a:r>
            <a:r>
              <a:rPr lang="ar-SA" dirty="0" smtClean="0">
                <a:solidFill>
                  <a:srgbClr val="FF0000"/>
                </a:solidFill>
              </a:rPr>
              <a:t>وفيات الأطفال </a:t>
            </a:r>
            <a:r>
              <a:rPr lang="ar-SA" dirty="0" smtClean="0"/>
              <a:t>الرضع في البلدان التي يقل فيها الاهتمام بالطب الوقائي والعلاجي ، حيث ترتفع نسبة السكان الذين يحرمون من خدمات البنية الأساسية عموما والخدمات الصحية بصفة خاصة في البلدان النامية نتيجة ؛ لعدم الوعي, ونقص الدخل, وعدم توفر الخدمات </a:t>
            </a:r>
            <a:endParaRPr lang="en-US" dirty="0" smtClean="0"/>
          </a:p>
          <a:p>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رابعا : الخريطة الاجتماعية والأخطار البيئية </a:t>
            </a:r>
            <a:endParaRPr lang="en-US" dirty="0" smtClean="0"/>
          </a:p>
        </p:txBody>
      </p:sp>
      <p:sp>
        <p:nvSpPr>
          <p:cNvPr id="3" name="عنصر نائب للمحتوى 2"/>
          <p:cNvSpPr>
            <a:spLocks noGrp="1"/>
          </p:cNvSpPr>
          <p:nvPr>
            <p:ph idx="1"/>
          </p:nvPr>
        </p:nvSpPr>
        <p:spPr>
          <a:xfrm>
            <a:off x="0" y="1643050"/>
            <a:ext cx="9144000" cy="4483114"/>
          </a:xfrm>
        </p:spPr>
        <p:txBody>
          <a:bodyPr/>
          <a:lstStyle/>
          <a:p>
            <a:pPr lvl="0">
              <a:buFont typeface="Wingdings" pitchFamily="2" charset="2"/>
              <a:buChar char="Ø"/>
            </a:pPr>
            <a:r>
              <a:rPr lang="ar-SA" dirty="0" smtClean="0"/>
              <a:t>وإذا كانت البيئة تشمل كل ما يحيط بالإنسان حيث تضم البيئة الطبيعية التي تشمل الأوضاع الجغرافية ، والنواحي البيولوجية فضلا عن النواحي الاجتماعية والثقافية </a:t>
            </a:r>
          </a:p>
          <a:p>
            <a:pPr lvl="0">
              <a:buFont typeface="Wingdings" pitchFamily="2" charset="2"/>
              <a:buChar char="Ø"/>
            </a:pPr>
            <a:r>
              <a:rPr lang="ar-SA" dirty="0" smtClean="0"/>
              <a:t>فهى تعني أيضاً الخصائص الطبيعية للإقليم الذي تسكنه مجموعة من الناس أي الموارد الطبيعية المتاحة فعليا </a:t>
            </a:r>
          </a:p>
          <a:p>
            <a:pPr lvl="0">
              <a:buFont typeface="Wingdings" pitchFamily="2" charset="2"/>
              <a:buChar char="Ø"/>
            </a:pPr>
            <a:r>
              <a:rPr lang="ar-SA" dirty="0" smtClean="0"/>
              <a:t>فضلا عن السمات الجغرافية التي يكيف الناس أنفسهم لها وهكذا تضم البيئة بهذا المعنى جميع الظروف, والمؤثرات الخارجية التي تؤثر في الإنسان </a:t>
            </a:r>
            <a:endParaRPr lang="en-US" dirty="0" smtClean="0"/>
          </a:p>
          <a:p>
            <a:pPr marL="514350" indent="-514350">
              <a:buFontTx/>
              <a:buChar char="-"/>
            </a:pPr>
            <a:endParaRPr lang="ar-SA" b="1" dirty="0" smtClean="0"/>
          </a:p>
          <a:p>
            <a:pPr marL="514350" indent="-514350"/>
            <a:r>
              <a:rPr lang="ar-SA" b="1" dirty="0" smtClean="0"/>
              <a:t>  </a:t>
            </a:r>
          </a:p>
          <a:p>
            <a:pPr marL="514350" indent="-514350">
              <a:buFont typeface="+mj-cs"/>
              <a:buAutoNum type="arabic2Minus"/>
            </a:pPr>
            <a:endParaRPr lang="ar-SA" b="1" dirty="0" smtClean="0"/>
          </a:p>
          <a:p>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رابعا : الخريطة الاجتماعية والأخطار البيئية </a:t>
            </a:r>
            <a:endParaRPr lang="ar-SA" dirty="0"/>
          </a:p>
        </p:txBody>
      </p:sp>
      <p:sp>
        <p:nvSpPr>
          <p:cNvPr id="3" name="عنصر نائب للمحتوى 2"/>
          <p:cNvSpPr>
            <a:spLocks noGrp="1"/>
          </p:cNvSpPr>
          <p:nvPr>
            <p:ph idx="1"/>
          </p:nvPr>
        </p:nvSpPr>
        <p:spPr>
          <a:xfrm>
            <a:off x="0" y="1428737"/>
            <a:ext cx="9144000" cy="4697428"/>
          </a:xfrm>
        </p:spPr>
        <p:txBody>
          <a:bodyPr/>
          <a:lstStyle/>
          <a:p>
            <a:pPr lvl="0">
              <a:buFont typeface="Wingdings" pitchFamily="2" charset="2"/>
              <a:buChar char="Ø"/>
            </a:pPr>
            <a:r>
              <a:rPr lang="ar-SA" dirty="0" smtClean="0"/>
              <a:t> وتعد المشكلات البيئية دون شك من صنع الإنسان وهى مشكلات تعاني منها الدول الدول الصناعية المتقدمة والدول النامية - التي أخذت حديثا بالتصنيع دون أن تستعين بوسائل الأمن الصناعي الملائم - على حد سواء </a:t>
            </a:r>
            <a:endParaRPr lang="en-US" dirty="0" smtClean="0"/>
          </a:p>
          <a:p>
            <a:pPr algn="ctr">
              <a:buFont typeface="Wingdings" pitchFamily="2" charset="2"/>
              <a:buChar char="Ø"/>
            </a:pPr>
            <a:r>
              <a:rPr lang="ar-SA" dirty="0" smtClean="0"/>
              <a:t>وزيادة استهلاك الوقود لأغراض التدفئة والتبريد والنقل بالسيارات  وتوليد الكهرباء وتشغيل المصانع وما يصاحبها من معدلات عالية من التلوث خلال النصف الثاني من القرن العشرين في المناطق الصناعية. يؤثر ما سبق على صحة الإنسان, ويؤثر أيضا على الحيوان والنبات </a:t>
            </a:r>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خامسا : الفقر والخريطة الاجتماعية للمرض </a:t>
            </a:r>
            <a:endParaRPr lang="en-US" dirty="0" smtClean="0"/>
          </a:p>
        </p:txBody>
      </p:sp>
      <p:sp>
        <p:nvSpPr>
          <p:cNvPr id="3" name="عنصر نائب للمحتوى 2"/>
          <p:cNvSpPr>
            <a:spLocks noGrp="1"/>
          </p:cNvSpPr>
          <p:nvPr>
            <p:ph idx="1"/>
          </p:nvPr>
        </p:nvSpPr>
        <p:spPr/>
        <p:txBody>
          <a:bodyPr/>
          <a:lstStyle/>
          <a:p>
            <a:r>
              <a:rPr lang="ar-SA" dirty="0" smtClean="0">
                <a:solidFill>
                  <a:srgbClr val="FF0000"/>
                </a:solidFill>
              </a:rPr>
              <a:t>تربط العديد من الدراسات بين الفقر والهامشية وسوء الأوضاع الصحية </a:t>
            </a:r>
            <a:r>
              <a:rPr lang="ar-SA" dirty="0" smtClean="0"/>
              <a:t>:</a:t>
            </a:r>
          </a:p>
          <a:p>
            <a:pPr>
              <a:buFont typeface="Wingdings" pitchFamily="2" charset="2"/>
              <a:buChar char="q"/>
            </a:pPr>
            <a:r>
              <a:rPr lang="ar-SA" b="1" dirty="0" smtClean="0"/>
              <a:t>فالجماعات الهامشية تشكل بدورها الفئات التي تعمل في القطاع غير الرسمي في الدول النامية, وتفتقر للمهارات الفنية, وتعيش عادة في الأحياء المتخلفة في المدن, وتضم الحشود النازحة من الريف للمدن ، والنساء اللاتي يعملن نظير أجور منخفضة لإعالة أسرهن ، وقد تمتهن هذه الشرائح بعض المهن الشاقة ( كجمع القمامة) </a:t>
            </a:r>
            <a:endParaRPr lang="ar-SA" sz="4000"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خامسا : الفقر والخريطة الاجتماعية للمرض </a:t>
            </a:r>
            <a:endParaRPr lang="ar-SA" dirty="0"/>
          </a:p>
        </p:txBody>
      </p:sp>
      <p:sp>
        <p:nvSpPr>
          <p:cNvPr id="3" name="عنصر نائب للمحتوى 2"/>
          <p:cNvSpPr>
            <a:spLocks noGrp="1"/>
          </p:cNvSpPr>
          <p:nvPr>
            <p:ph idx="1"/>
          </p:nvPr>
        </p:nvSpPr>
        <p:spPr/>
        <p:txBody>
          <a:bodyPr/>
          <a:lstStyle/>
          <a:p>
            <a:pPr>
              <a:buFont typeface="Wingdings" pitchFamily="2" charset="2"/>
              <a:buChar char="q"/>
            </a:pPr>
            <a:r>
              <a:rPr lang="ar-SA" sz="4000" b="1" dirty="0" smtClean="0"/>
              <a:t>وتؤدي ظروف العمل وتدني الأوضاع البيئية في بعض دول العالم الثالث إلى الإصابة بالأمراض المختلفة نتيجة للإقامة في مناطق فقيرة تفتقر بدورها لأبسط الخدمات الآدمية ، حيث يعيش الفقراء في أكواخ وعشش تفتقر بدورها للخدمات الصحية الأساسية وتنتشر بينهم الأمراض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خامسا : الفقر والخريطة الاجتماعية للمرض </a:t>
            </a:r>
            <a:endParaRPr lang="ar-SA" dirty="0"/>
          </a:p>
        </p:txBody>
      </p:sp>
      <p:sp>
        <p:nvSpPr>
          <p:cNvPr id="3" name="عنصر نائب للمحتوى 2"/>
          <p:cNvSpPr>
            <a:spLocks noGrp="1"/>
          </p:cNvSpPr>
          <p:nvPr>
            <p:ph idx="1"/>
          </p:nvPr>
        </p:nvSpPr>
        <p:spPr/>
        <p:txBody>
          <a:bodyPr/>
          <a:lstStyle/>
          <a:p>
            <a:pPr lvl="0">
              <a:buFont typeface="Wingdings" pitchFamily="2" charset="2"/>
              <a:buChar char="q"/>
            </a:pPr>
            <a:r>
              <a:rPr lang="ar-SA" sz="4000" b="1" dirty="0" smtClean="0"/>
              <a:t>يؤدي التدهور في خدمات البنية الأساسية في الأحياء التي يسكنها الفقراء, ونقص الرعاية الصحية, وسوء الأوضاع السكنية إلى تَعرُض السكان للعديد من الأمراض </a:t>
            </a:r>
            <a:endParaRPr lang="en-US" sz="4000" b="1" dirty="0" smtClean="0"/>
          </a:p>
          <a:p>
            <a:pPr lvl="0">
              <a:buFont typeface="Wingdings" pitchFamily="2" charset="2"/>
              <a:buChar char="q"/>
            </a:pPr>
            <a:r>
              <a:rPr lang="ar-SA" sz="4000" b="1" dirty="0" smtClean="0"/>
              <a:t>وهناك علاقة بين ارتفاع معدل الوفيات في الدول النامية وارتفاع معدل السكان الذين تعجز دخولهم عن الوفاء بحاجاتهم الضرورية </a:t>
            </a:r>
            <a:endParaRPr lang="en-US" sz="4000" b="1" dirty="0" smtClean="0"/>
          </a:p>
          <a:p>
            <a:pPr>
              <a:buFont typeface="Wingdings" pitchFamily="2" charset="2"/>
              <a:buChar char="q"/>
            </a:pPr>
            <a:endParaRPr lang="ar-SA" sz="4000"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سادسا : وفيات الأمهات </a:t>
            </a:r>
            <a:endParaRPr lang="en-US" dirty="0" smtClean="0"/>
          </a:p>
        </p:txBody>
      </p:sp>
      <p:sp>
        <p:nvSpPr>
          <p:cNvPr id="3" name="عنصر نائب للمحتوى 2"/>
          <p:cNvSpPr>
            <a:spLocks noGrp="1"/>
          </p:cNvSpPr>
          <p:nvPr>
            <p:ph idx="1"/>
          </p:nvPr>
        </p:nvSpPr>
        <p:spPr>
          <a:xfrm>
            <a:off x="142844" y="1428737"/>
            <a:ext cx="8858312" cy="4697428"/>
          </a:xfrm>
        </p:spPr>
        <p:txBody>
          <a:bodyPr/>
          <a:lstStyle/>
          <a:p>
            <a:pPr lvl="0">
              <a:buFont typeface="Wingdings" pitchFamily="2" charset="2"/>
              <a:buChar char="Ø"/>
            </a:pPr>
            <a:r>
              <a:rPr lang="ar-SA" b="1" dirty="0" smtClean="0"/>
              <a:t>تعد معدلات وفيات الأمهات بسبب الحمل أحد المؤشرات المعبرة عن الخلل في الأوضاع الاجتماعية والصحية والبيئية المواتية التي تكفل أن يتوافر للمرأة الإمكانيات المناسبة للتغذية السليمة والولادة </a:t>
            </a:r>
            <a:endParaRPr lang="en-US" b="1" dirty="0" smtClean="0"/>
          </a:p>
          <a:p>
            <a:pPr lvl="0">
              <a:buFont typeface="Wingdings" pitchFamily="2" charset="2"/>
              <a:buChar char="Ø"/>
            </a:pPr>
            <a:r>
              <a:rPr lang="ar-SA" b="1" dirty="0" smtClean="0"/>
              <a:t>إذ أن ارتفاع معدلات وفيات الأمهات بسبب الحمل يرجع بدوره نقص التغذية, ونقص الإشراف الطبي إبان الحمل والولادة وانتشار العادات والتقاليد التي تجبر الأم على الخضوع للوصفات الشعبية </a:t>
            </a:r>
            <a:endParaRPr lang="en-US" b="1" dirty="0" smtClean="0"/>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سابعا : التلوث مشكلة العصر </a:t>
            </a:r>
            <a:endParaRPr lang="en-US" dirty="0" smtClean="0"/>
          </a:p>
        </p:txBody>
      </p:sp>
      <p:sp>
        <p:nvSpPr>
          <p:cNvPr id="3" name="عنصر نائب للمحتوى 2"/>
          <p:cNvSpPr>
            <a:spLocks noGrp="1"/>
          </p:cNvSpPr>
          <p:nvPr>
            <p:ph idx="1"/>
          </p:nvPr>
        </p:nvSpPr>
        <p:spPr>
          <a:xfrm>
            <a:off x="0" y="1428737"/>
            <a:ext cx="9144000" cy="4697428"/>
          </a:xfrm>
        </p:spPr>
        <p:txBody>
          <a:bodyPr/>
          <a:lstStyle/>
          <a:p>
            <a:pPr lvl="0"/>
            <a:r>
              <a:rPr lang="ar-SA" sz="3600" dirty="0" smtClean="0">
                <a:solidFill>
                  <a:srgbClr val="FF0000"/>
                </a:solidFill>
              </a:rPr>
              <a:t>يشير تقرير التنمية البشرية لعام 1994م بأن الأسباب الرئيسية للوفاة في البلدان النامية </a:t>
            </a:r>
            <a:r>
              <a:rPr lang="ar-SA" sz="3600" dirty="0" err="1" smtClean="0">
                <a:solidFill>
                  <a:srgbClr val="FF0000"/>
                </a:solidFill>
              </a:rPr>
              <a:t>هى</a:t>
            </a:r>
            <a:r>
              <a:rPr lang="ar-SA" sz="3600" dirty="0" smtClean="0">
                <a:solidFill>
                  <a:srgbClr val="FF0000"/>
                </a:solidFill>
              </a:rPr>
              <a:t>: </a:t>
            </a:r>
          </a:p>
          <a:p>
            <a:pPr lvl="0">
              <a:buFont typeface="Arial" pitchFamily="34" charset="0"/>
              <a:buChar char="•"/>
            </a:pPr>
            <a:r>
              <a:rPr lang="ar-SA" dirty="0" smtClean="0"/>
              <a:t>الأمراض المعدية والطفيلية ، ومعظم هذه الوفيات مرتبطة بسوء التغذية والمياه الملوثة </a:t>
            </a:r>
          </a:p>
          <a:p>
            <a:pPr lvl="0">
              <a:buFont typeface="Arial" pitchFamily="34" charset="0"/>
              <a:buChar char="•"/>
            </a:pPr>
            <a:r>
              <a:rPr lang="ar-SA" dirty="0" smtClean="0"/>
              <a:t> أما في البلدان الصناعية فإن الأسباب الرئيسية للوفاة هى الدورة الدموية ويليها السرطان </a:t>
            </a:r>
          </a:p>
          <a:p>
            <a:pPr lvl="0">
              <a:buFont typeface="Arial" pitchFamily="34" charset="0"/>
              <a:buChar char="•"/>
            </a:pPr>
            <a:r>
              <a:rPr lang="ar-SA" dirty="0" smtClean="0"/>
              <a:t>عدم توافر المياه النقية لنسبة كبيرة من سكان الريف في العالم الثالث </a:t>
            </a:r>
          </a:p>
          <a:p>
            <a:pPr lvl="0" algn="ctr">
              <a:buFont typeface="Arial" pitchFamily="34" charset="0"/>
              <a:buChar char="•"/>
            </a:pPr>
            <a:r>
              <a:rPr lang="ar-SA" dirty="0" smtClean="0"/>
              <a:t>أما في البلدان المتقدمة صناعيا فإن الأقليات الفقيرة تتعرض لأخطار التلوث في الأحياء التي تعيش فيها </a:t>
            </a:r>
            <a:endParaRPr lang="en-US" dirty="0" smtClean="0"/>
          </a:p>
          <a:p>
            <a:pPr>
              <a:buFont typeface="Courier New" pitchFamily="49" charset="0"/>
              <a:buChar char="o"/>
            </a:pPr>
            <a:endParaRPr lang="ar-SA" dirty="0" smtClean="0"/>
          </a:p>
          <a:p>
            <a:pPr>
              <a:buFont typeface="Courier New" pitchFamily="49" charset="0"/>
              <a:buChar char="o"/>
            </a:pPr>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خاتمة</a:t>
            </a:r>
            <a:endParaRPr lang="ar-SA" dirty="0"/>
          </a:p>
        </p:txBody>
      </p:sp>
      <p:sp>
        <p:nvSpPr>
          <p:cNvPr id="3" name="عنصر نائب للمحتوى 2"/>
          <p:cNvSpPr>
            <a:spLocks noGrp="1"/>
          </p:cNvSpPr>
          <p:nvPr>
            <p:ph idx="1"/>
          </p:nvPr>
        </p:nvSpPr>
        <p:spPr>
          <a:xfrm>
            <a:off x="457200" y="1428737"/>
            <a:ext cx="8229600" cy="4697428"/>
          </a:xfrm>
        </p:spPr>
        <p:txBody>
          <a:bodyPr/>
          <a:lstStyle/>
          <a:p>
            <a:pPr lvl="0">
              <a:buFont typeface="Wingdings" pitchFamily="2" charset="2"/>
              <a:buChar char="q"/>
            </a:pPr>
            <a:r>
              <a:rPr lang="ar-SA" sz="4400" b="1" dirty="0" smtClean="0"/>
              <a:t>هكذا ترتبط مسألة الخريطة الاجتماعية بقضية البيئة بمعناها الواسع التي تشمل كذلك الوعي الاجتماعي </a:t>
            </a:r>
            <a:endParaRPr lang="en-US" sz="4400" dirty="0" smtClean="0"/>
          </a:p>
          <a:p>
            <a:pPr lvl="0">
              <a:buFont typeface="Wingdings" pitchFamily="2" charset="2"/>
              <a:buChar char="q"/>
            </a:pPr>
            <a:r>
              <a:rPr lang="ar-SA" sz="4400" b="1" dirty="0" smtClean="0"/>
              <a:t>كما أن القضية أصبحت تستوجب تدخل الهيئات الأهلية والتطوعية لترسيخ العدالة, وكفالة الرعاية الصحية والاجتماعية في ضوء التنمية البشرية المتواصلة </a:t>
            </a:r>
            <a:endParaRPr lang="en-US" sz="4400"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خاتمة</a:t>
            </a:r>
            <a:endParaRPr lang="ar-SA" dirty="0"/>
          </a:p>
        </p:txBody>
      </p:sp>
      <p:sp>
        <p:nvSpPr>
          <p:cNvPr id="3" name="عنصر نائب للمحتوى 2"/>
          <p:cNvSpPr>
            <a:spLocks noGrp="1"/>
          </p:cNvSpPr>
          <p:nvPr>
            <p:ph idx="1"/>
          </p:nvPr>
        </p:nvSpPr>
        <p:spPr>
          <a:xfrm>
            <a:off x="0" y="1357298"/>
            <a:ext cx="9144000" cy="4768867"/>
          </a:xfrm>
        </p:spPr>
        <p:txBody>
          <a:bodyPr/>
          <a:lstStyle/>
          <a:p>
            <a:pPr lvl="0">
              <a:buFont typeface="Wingdings" pitchFamily="2" charset="2"/>
              <a:buChar char="q"/>
            </a:pPr>
            <a:r>
              <a:rPr lang="ar-SA" sz="4000" b="1" dirty="0" smtClean="0"/>
              <a:t>إن الخريطة الاجتماعية للصحة والمرض لا ترتبط بالجغرافيا ولا بالخصائص الاجتماعية والسكانية كالسن والنوع والمستوى التعليمي والمهني والمستوى الاجتماعي الاقتصادي للسكان فحسب ، بل إنها تثير كذلك قضية المشكلات البيئية التي يتسبب فيها الإنسان نتيجة لنقص وعيه, أو عجزه عن حساب مصاحبات التلوث البيئي وتبعاته المختلفة .</a:t>
            </a:r>
            <a:endParaRPr lang="en-US" sz="4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schemas.microsoft.com/office/2006/metadata/propertie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1953</TotalTime>
  <Words>1171</Words>
  <Application>Microsoft Office PowerPoint</Application>
  <PresentationFormat>عرض على الشاشة (3:4)‏</PresentationFormat>
  <Paragraphs>89</Paragraphs>
  <Slides>21</Slides>
  <Notes>1</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المحاضرة التمهيدية</vt:lpstr>
      <vt:lpstr>الشريحة 1</vt:lpstr>
      <vt:lpstr>المحاضرة العاشرة  </vt:lpstr>
      <vt:lpstr>عناصر المحاضرة</vt:lpstr>
      <vt:lpstr>مقدمة</vt:lpstr>
      <vt:lpstr>أولاً: الخريطة الاجتماعية والمرض</vt:lpstr>
      <vt:lpstr>أولا : الخريطة الاجتماعية والمرض</vt:lpstr>
      <vt:lpstr>أولا : الخريطة الاجتماعية والمرض</vt:lpstr>
      <vt:lpstr>ثانيا الخريطة الاجتماعية للمرض في العالم الثالث</vt:lpstr>
      <vt:lpstr>ثانيا الخريطة الاجتماعية للمرض في العالم الثالث</vt:lpstr>
      <vt:lpstr>ثانيا: الخريطة الاجتماعية للمرض في العالم الثالث</vt:lpstr>
      <vt:lpstr>ثالثا : الخريطة الاجتماعية ووفيات الأطفال في العالم </vt:lpstr>
      <vt:lpstr>رابعا : الخريطة الاجتماعية والأخطار البيئية </vt:lpstr>
      <vt:lpstr>رابعا : الخريطة الاجتماعية والأخطار البيئية </vt:lpstr>
      <vt:lpstr>خامسا : الفقر والخريطة الاجتماعية للمرض </vt:lpstr>
      <vt:lpstr>خامسا : الفقر والخريطة الاجتماعية للمرض </vt:lpstr>
      <vt:lpstr>خامسا : الفقر والخريطة الاجتماعية للمرض </vt:lpstr>
      <vt:lpstr>سادسا : وفيات الأمهات </vt:lpstr>
      <vt:lpstr>سابعا : التلوث مشكلة العصر </vt:lpstr>
      <vt:lpstr>خاتمة</vt:lpstr>
      <vt:lpstr>خاتمة</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ANAS BARAKAT</cp:lastModifiedBy>
  <cp:revision>209</cp:revision>
  <dcterms:created xsi:type="dcterms:W3CDTF">1601-01-01T00:00:00Z</dcterms:created>
  <dcterms:modified xsi:type="dcterms:W3CDTF">2012-11-08T09:25:56Z</dcterms:modified>
</cp:coreProperties>
</file>