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8"/>
  </p:notesMasterIdLst>
  <p:handoutMasterIdLst>
    <p:handoutMasterId r:id="rId29"/>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90" r:id="rId20"/>
    <p:sldId id="291" r:id="rId21"/>
    <p:sldId id="292" r:id="rId22"/>
    <p:sldId id="293" r:id="rId23"/>
    <p:sldId id="294" r:id="rId24"/>
    <p:sldId id="295" r:id="rId25"/>
    <p:sldId id="296" r:id="rId26"/>
    <p:sldId id="288"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علم الاجتماع الطبي</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الحادية عشرة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صحة البيئة</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357158" y="1357298"/>
            <a:ext cx="8501122" cy="4929222"/>
          </a:xfrm>
        </p:spPr>
        <p:txBody>
          <a:bodyPr numCol="1">
            <a:normAutofit fontScale="92500" lnSpcReduction="10000"/>
          </a:bodyPr>
          <a:lstStyle/>
          <a:p>
            <a:pPr>
              <a:buFont typeface="Arial" pitchFamily="34" charset="0"/>
              <a:buChar char="•"/>
            </a:pPr>
            <a:r>
              <a:rPr lang="ar-SA" sz="4000" b="1" dirty="0" smtClean="0"/>
              <a:t>مفهوم البيئة</a:t>
            </a:r>
          </a:p>
          <a:p>
            <a:pPr>
              <a:buFont typeface="Arial" pitchFamily="34" charset="0"/>
              <a:buChar char="•"/>
            </a:pPr>
            <a:r>
              <a:rPr lang="ar-SA" sz="4000" b="1" dirty="0" smtClean="0"/>
              <a:t>صحة البيئة وتلوث الهواء</a:t>
            </a:r>
          </a:p>
          <a:p>
            <a:pPr>
              <a:buFont typeface="Arial" pitchFamily="34" charset="0"/>
              <a:buChar char="•"/>
            </a:pPr>
            <a:r>
              <a:rPr lang="ar-SA" sz="4000" b="1" dirty="0" smtClean="0"/>
              <a:t> </a:t>
            </a:r>
            <a:r>
              <a:rPr lang="ar-EG" sz="4000" b="1" dirty="0" smtClean="0"/>
              <a:t>أنواع ملوثات الهواء</a:t>
            </a:r>
            <a:endParaRPr lang="ar-SA" sz="4000" b="1" dirty="0" smtClean="0"/>
          </a:p>
          <a:p>
            <a:pPr>
              <a:buFont typeface="Arial" pitchFamily="34" charset="0"/>
              <a:buChar char="•"/>
            </a:pPr>
            <a:r>
              <a:rPr lang="ar-EG" sz="4000" b="1" dirty="0" smtClean="0"/>
              <a:t> </a:t>
            </a:r>
            <a:r>
              <a:rPr lang="ar-EG" sz="4000" dirty="0" smtClean="0"/>
              <a:t> تصنيف مصادر التلوث الهوائي</a:t>
            </a:r>
            <a:endParaRPr lang="ar-SA" sz="4000" dirty="0" smtClean="0"/>
          </a:p>
          <a:p>
            <a:pPr>
              <a:buFont typeface="Arial" pitchFamily="34" charset="0"/>
              <a:buChar char="•"/>
            </a:pPr>
            <a:r>
              <a:rPr lang="ar-EG" sz="4000" dirty="0" smtClean="0"/>
              <a:t> تأثير ملوثات الهواء </a:t>
            </a:r>
            <a:endParaRPr lang="en-US" sz="4000" dirty="0" smtClean="0"/>
          </a:p>
          <a:p>
            <a:pPr>
              <a:buFont typeface="Arial" pitchFamily="34" charset="0"/>
              <a:buChar char="•"/>
            </a:pPr>
            <a:r>
              <a:rPr lang="ar-SA" sz="4000" b="1" dirty="0" smtClean="0"/>
              <a:t>تدابير وقائية لحماية الهواء من التلوث </a:t>
            </a:r>
            <a:r>
              <a:rPr lang="en-US" sz="4000" dirty="0" smtClean="0"/>
              <a:t/>
            </a:r>
            <a:br>
              <a:rPr lang="en-US" sz="4000" dirty="0" smtClean="0"/>
            </a:br>
            <a:r>
              <a:rPr lang="en-US" sz="4000" dirty="0" smtClean="0"/>
              <a:t/>
            </a:r>
            <a:br>
              <a:rPr lang="en-US" sz="4000" dirty="0" smtClean="0"/>
            </a:br>
            <a:endParaRPr lang="ar-SA" sz="4000" b="1" dirty="0" smtClean="0"/>
          </a:p>
          <a:p>
            <a:pPr marL="514350" indent="-514350"/>
            <a:endParaRPr lang="ar-SA" b="1" dirty="0" smtClean="0">
              <a:solidFill>
                <a:srgbClr val="FF0000"/>
              </a:solidFill>
            </a:endParaRPr>
          </a:p>
          <a:p>
            <a:pPr marL="514350" indent="-514350"/>
            <a:endParaRPr lang="ar-SA" dirty="0" smtClean="0">
              <a:solidFill>
                <a:srgbClr val="FF0000"/>
              </a:solidFill>
            </a:endParaRPr>
          </a:p>
          <a:p>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مفهوم البيئة</a:t>
            </a:r>
          </a:p>
        </p:txBody>
      </p:sp>
      <p:sp>
        <p:nvSpPr>
          <p:cNvPr id="3" name="Content Placeholder 2"/>
          <p:cNvSpPr>
            <a:spLocks noGrp="1"/>
          </p:cNvSpPr>
          <p:nvPr>
            <p:ph idx="1"/>
          </p:nvPr>
        </p:nvSpPr>
        <p:spPr>
          <a:xfrm>
            <a:off x="214282" y="1428737"/>
            <a:ext cx="8786874" cy="4697428"/>
          </a:xfrm>
        </p:spPr>
        <p:txBody>
          <a:bodyPr>
            <a:noAutofit/>
          </a:bodyPr>
          <a:lstStyle/>
          <a:p>
            <a:pPr lvl="0">
              <a:buFont typeface="Wingdings" pitchFamily="2" charset="2"/>
              <a:buChar char="q"/>
            </a:pPr>
            <a:r>
              <a:rPr lang="ar-SA" sz="3800" dirty="0" smtClean="0"/>
              <a:t>تعرف البيئة بأنها مجموعة الأنظمة الطبيعية والاجتماعية التي تعيش فيها الكائنات الحية والتي تستمد منها حاجاتها وتؤدي فيها نشاطاتها </a:t>
            </a:r>
            <a:endParaRPr lang="en-US" sz="3800" dirty="0" smtClean="0"/>
          </a:p>
          <a:p>
            <a:pPr lvl="0" algn="ctr">
              <a:buFont typeface="Wingdings" pitchFamily="2" charset="2"/>
              <a:buChar char="q"/>
            </a:pPr>
            <a:r>
              <a:rPr lang="ar-SA" sz="3800" dirty="0" smtClean="0"/>
              <a:t>وعلم البيئة </a:t>
            </a:r>
            <a:r>
              <a:rPr lang="en-US" sz="3800" dirty="0" smtClean="0"/>
              <a:t>Ecology</a:t>
            </a:r>
            <a:r>
              <a:rPr lang="ar-EG" sz="3800" dirty="0" smtClean="0"/>
              <a:t> هو الذي يهتم بدراسة الكائن الحي في أماكن استيطانه الطبيعية ، وتأثره بمجموعة العوامل الحيوية والطبيعية والكيميائية ، وما نتج عنها من علاقات سلبية أو ايجابية أو كل</a:t>
            </a:r>
            <a:r>
              <a:rPr lang="ar-SA" sz="3800" dirty="0" smtClean="0"/>
              <a:t>ا</a:t>
            </a:r>
            <a:r>
              <a:rPr lang="ar-EG" sz="3800" dirty="0" smtClean="0"/>
              <a:t>هما معا </a:t>
            </a:r>
            <a:endParaRPr lang="en-US" sz="3800" dirty="0" smtClean="0"/>
          </a:p>
          <a:p>
            <a:pPr>
              <a:defRPr/>
            </a:pPr>
            <a:endParaRPr lang="ar-SA" sz="36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b="1" dirty="0" smtClean="0"/>
              <a:t>مفهوم البيئة</a:t>
            </a:r>
            <a:endParaRPr lang="en-US" dirty="0" smtClean="0">
              <a:solidFill>
                <a:srgbClr val="C00000"/>
              </a:solidFill>
            </a:endParaRPr>
          </a:p>
        </p:txBody>
      </p:sp>
      <p:sp>
        <p:nvSpPr>
          <p:cNvPr id="28675" name="Rectangle 3"/>
          <p:cNvSpPr>
            <a:spLocks noGrp="1" noChangeArrowheads="1"/>
          </p:cNvSpPr>
          <p:nvPr>
            <p:ph idx="1"/>
          </p:nvPr>
        </p:nvSpPr>
        <p:spPr>
          <a:xfrm>
            <a:off x="0" y="1428736"/>
            <a:ext cx="9144000" cy="4786346"/>
          </a:xfrm>
        </p:spPr>
        <p:txBody>
          <a:bodyPr/>
          <a:lstStyle/>
          <a:p>
            <a:r>
              <a:rPr lang="ar-EG" b="1" dirty="0" smtClean="0"/>
              <a:t>وعن مكونات البيئة :</a:t>
            </a:r>
            <a:endParaRPr lang="en-US" dirty="0" smtClean="0"/>
          </a:p>
          <a:p>
            <a:pPr lvl="1">
              <a:buFont typeface="Wingdings" pitchFamily="2" charset="2"/>
              <a:buChar char="Ø"/>
            </a:pPr>
            <a:r>
              <a:rPr lang="ar-EG" sz="3800" dirty="0" smtClean="0"/>
              <a:t>البيئة الطبيعية والتي تشمل التهوية والإنارة والحرارة والماء والمسكن والصوت والرطوبة </a:t>
            </a:r>
            <a:endParaRPr lang="en-US" sz="3800" dirty="0" smtClean="0"/>
          </a:p>
          <a:p>
            <a:pPr lvl="1">
              <a:buFont typeface="Wingdings" pitchFamily="2" charset="2"/>
              <a:buChar char="Ø"/>
            </a:pPr>
            <a:r>
              <a:rPr lang="ar-EG" sz="3800" dirty="0" smtClean="0"/>
              <a:t>البيئة البيولوجية وتشمل الكائنات الحية في المملكتين الحيوانية والنباتية وكذلك الأحياء الدقيقة </a:t>
            </a:r>
            <a:endParaRPr lang="en-US" sz="3800" dirty="0" smtClean="0"/>
          </a:p>
          <a:p>
            <a:pPr lvl="1">
              <a:buFont typeface="Wingdings" pitchFamily="2" charset="2"/>
              <a:buChar char="Ø"/>
            </a:pPr>
            <a:r>
              <a:rPr lang="ar-EG" sz="3800" dirty="0" smtClean="0"/>
              <a:t>البيئة الاجتماعية : وتشمل التعليم والثقافة والتربية والاقتصاد والعلاقات الأسرية والاجتماعية </a:t>
            </a:r>
            <a:endParaRPr lang="en-US" sz="3800" dirty="0" smtClean="0"/>
          </a:p>
          <a:p>
            <a:pPr>
              <a:buClr>
                <a:schemeClr val="tx1"/>
              </a:buClr>
              <a:defRPr/>
            </a:pPr>
            <a:endParaRPr lang="en-US"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8675">
                                            <p:txEl>
                                              <p:pRg st="1" end="1"/>
                                            </p:txEl>
                                          </p:spTgt>
                                        </p:tgtEl>
                                        <p:attrNameLst>
                                          <p:attrName>style.visibility</p:attrName>
                                        </p:attrNameLst>
                                      </p:cBhvr>
                                      <p:to>
                                        <p:strVal val="visible"/>
                                      </p:to>
                                    </p:set>
                                    <p:anim calcmode="lin" valueType="num">
                                      <p:cBhvr additive="base">
                                        <p:cTn id="17"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8675">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8675">
                                            <p:txEl>
                                              <p:pRg st="2" end="2"/>
                                            </p:txEl>
                                          </p:spTgt>
                                        </p:tgtEl>
                                        <p:attrNameLst>
                                          <p:attrName>style.visibility</p:attrName>
                                        </p:attrNameLst>
                                      </p:cBhvr>
                                      <p:to>
                                        <p:strVal val="visible"/>
                                      </p:to>
                                    </p:set>
                                    <p:anim calcmode="lin" valueType="num">
                                      <p:cBhvr additive="base">
                                        <p:cTn id="21"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8675">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8675">
                                            <p:txEl>
                                              <p:pRg st="3" end="3"/>
                                            </p:txEl>
                                          </p:spTgt>
                                        </p:tgtEl>
                                        <p:attrNameLst>
                                          <p:attrName>style.visibility</p:attrName>
                                        </p:attrNameLst>
                                      </p:cBhvr>
                                      <p:to>
                                        <p:strVal val="visible"/>
                                      </p:to>
                                    </p:set>
                                    <p:anim calcmode="lin" valueType="num">
                                      <p:cBhvr additive="base">
                                        <p:cTn id="25"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مفهوم البيئة</a:t>
            </a:r>
            <a:endParaRPr lang="ar-SA" dirty="0" smtClean="0">
              <a:solidFill>
                <a:srgbClr val="C00000"/>
              </a:solidFill>
            </a:endParaRPr>
          </a:p>
        </p:txBody>
      </p:sp>
      <p:sp>
        <p:nvSpPr>
          <p:cNvPr id="3" name="Content Placeholder 2"/>
          <p:cNvSpPr>
            <a:spLocks noGrp="1"/>
          </p:cNvSpPr>
          <p:nvPr>
            <p:ph idx="1"/>
          </p:nvPr>
        </p:nvSpPr>
        <p:spPr>
          <a:xfrm>
            <a:off x="142844" y="1357299"/>
            <a:ext cx="8858312" cy="4768866"/>
          </a:xfrm>
        </p:spPr>
        <p:txBody>
          <a:bodyPr/>
          <a:lstStyle/>
          <a:p>
            <a:pPr lvl="0"/>
            <a:r>
              <a:rPr lang="ar-SA" b="1" dirty="0" smtClean="0"/>
              <a:t>الملوثات البيئية :</a:t>
            </a:r>
            <a:endParaRPr lang="en-US" dirty="0" smtClean="0"/>
          </a:p>
          <a:p>
            <a:pPr lvl="0"/>
            <a:r>
              <a:rPr lang="ar-SA" dirty="0" smtClean="0"/>
              <a:t>يعرف التلوث بشكل عام بأنه التغير في نقاوة الماء أو الهواء, أو التربة نتيجة اختلاطها بالمواد الضارة التي قد تسبب الضرر, والملوثات البيئية ثلاثة أنواع ؛طبيعي, وكيميائي, وبكتيري. </a:t>
            </a:r>
            <a:endParaRPr lang="en-US" dirty="0" smtClean="0"/>
          </a:p>
          <a:p>
            <a:pPr lvl="0"/>
            <a:r>
              <a:rPr lang="ar-SA" b="1" dirty="0" smtClean="0"/>
              <a:t>والتلوث بشكل عام قسمان هما :</a:t>
            </a:r>
            <a:endParaRPr lang="en-US" dirty="0" smtClean="0"/>
          </a:p>
          <a:p>
            <a:pPr lvl="0"/>
            <a:r>
              <a:rPr lang="ar-SA" dirty="0" smtClean="0"/>
              <a:t>أولا : التلوث البكتيري : وهو أشد أنواع التلوث خطرا ويتسبب عنه أمراض معدية مثل تلوث مياه الأنهار </a:t>
            </a:r>
            <a:endParaRPr lang="en-US" dirty="0" smtClean="0"/>
          </a:p>
          <a:p>
            <a:pPr lvl="0" algn="ctr"/>
            <a:r>
              <a:rPr lang="ar-SA" dirty="0" smtClean="0"/>
              <a:t>ثانيا : التلوث الكيميائي : ويحدث بسبب وجود مواد سامة مثل المبيدات الحشرية</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صحة البيئة وتلوث الهواء </a:t>
            </a:r>
            <a:endParaRPr lang="en-US" dirty="0" smtClean="0"/>
          </a:p>
        </p:txBody>
      </p:sp>
      <p:sp>
        <p:nvSpPr>
          <p:cNvPr id="3" name="Content Placeholder 2"/>
          <p:cNvSpPr>
            <a:spLocks noGrp="1"/>
          </p:cNvSpPr>
          <p:nvPr>
            <p:ph idx="1"/>
          </p:nvPr>
        </p:nvSpPr>
        <p:spPr>
          <a:xfrm>
            <a:off x="142844" y="1428750"/>
            <a:ext cx="8858311" cy="4533900"/>
          </a:xfrm>
        </p:spPr>
        <p:txBody>
          <a:bodyPr>
            <a:normAutofit fontScale="92500" lnSpcReduction="20000"/>
          </a:bodyPr>
          <a:lstStyle/>
          <a:p>
            <a:r>
              <a:rPr lang="ar-SA" sz="3600" b="1" dirty="0" smtClean="0"/>
              <a:t>فساد الهواء :</a:t>
            </a:r>
            <a:endParaRPr lang="en-US" sz="3600" dirty="0" smtClean="0"/>
          </a:p>
          <a:p>
            <a:pPr lvl="0"/>
            <a:r>
              <a:rPr lang="ar-SA" sz="3600" u="sng" dirty="0" smtClean="0"/>
              <a:t>توجد عدة أسباب لفساد الجو وتحوله إلى جو ضار بالصحة وأهم هذه الأسباب :</a:t>
            </a:r>
            <a:endParaRPr lang="en-US" sz="3600" dirty="0" smtClean="0"/>
          </a:p>
          <a:p>
            <a:pPr lvl="0">
              <a:buFont typeface="Wingdings" pitchFamily="2" charset="2"/>
              <a:buChar char="q"/>
            </a:pPr>
            <a:r>
              <a:rPr lang="ar-SA" sz="3600" b="1" dirty="0" smtClean="0"/>
              <a:t>الغازات الناتجة عن تنفس الإنسان والحيوان والنبات </a:t>
            </a:r>
            <a:endParaRPr lang="en-US" sz="3600" b="1" dirty="0" smtClean="0"/>
          </a:p>
          <a:p>
            <a:pPr lvl="0">
              <a:buFont typeface="Wingdings" pitchFamily="2" charset="2"/>
              <a:buChar char="q"/>
            </a:pPr>
            <a:r>
              <a:rPr lang="ar-SA" sz="3600" b="1" dirty="0" smtClean="0"/>
              <a:t>التخمر واحتراق وتعفن المواد العضوية </a:t>
            </a:r>
            <a:endParaRPr lang="en-US" sz="3600" b="1" dirty="0" smtClean="0"/>
          </a:p>
          <a:p>
            <a:pPr lvl="0">
              <a:buFont typeface="Wingdings" pitchFamily="2" charset="2"/>
              <a:buChar char="q"/>
            </a:pPr>
            <a:r>
              <a:rPr lang="ar-SA" sz="3600" b="1" dirty="0" smtClean="0"/>
              <a:t>مخلفات المصانع من أبخرة وغازات ضارة </a:t>
            </a:r>
            <a:endParaRPr lang="en-US" sz="3600" b="1" dirty="0" smtClean="0"/>
          </a:p>
          <a:p>
            <a:pPr>
              <a:buFont typeface="Wingdings" pitchFamily="2" charset="2"/>
              <a:buChar char="q"/>
            </a:pPr>
            <a:r>
              <a:rPr lang="ar-SA" sz="3600" b="1" dirty="0" smtClean="0"/>
              <a:t>بقايا الاحتراق من وسائل الموصلات </a:t>
            </a:r>
          </a:p>
          <a:p>
            <a:pPr lvl="0">
              <a:buFont typeface="Wingdings" pitchFamily="2" charset="2"/>
              <a:buChar char="q"/>
            </a:pPr>
            <a:r>
              <a:rPr lang="ar-SA" sz="4000" b="1" dirty="0" smtClean="0"/>
              <a:t>وجود الميكروبات والفطريات المسببة للأمراض المعدية التي تنتقل عن طريق التنفس </a:t>
            </a:r>
            <a:endParaRPr lang="en-US" sz="4000" b="1" dirty="0" smtClean="0"/>
          </a:p>
          <a:p>
            <a:pPr>
              <a:buFont typeface="Wingdings" pitchFamily="2" charset="2"/>
              <a:buChar char="q"/>
            </a:pPr>
            <a:endParaRPr lang="ar-SA" sz="40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صحة البيئة وتلوث الهواء </a:t>
            </a:r>
            <a:endParaRPr lang="ar-SA" dirty="0" smtClean="0">
              <a:solidFill>
                <a:srgbClr val="C00000"/>
              </a:solidFill>
            </a:endParaRPr>
          </a:p>
        </p:txBody>
      </p:sp>
      <p:sp>
        <p:nvSpPr>
          <p:cNvPr id="3" name="Content Placeholder 2"/>
          <p:cNvSpPr>
            <a:spLocks noGrp="1"/>
          </p:cNvSpPr>
          <p:nvPr>
            <p:ph idx="1"/>
          </p:nvPr>
        </p:nvSpPr>
        <p:spPr>
          <a:xfrm>
            <a:off x="428596" y="1357298"/>
            <a:ext cx="8229600" cy="4533900"/>
          </a:xfrm>
        </p:spPr>
        <p:txBody>
          <a:bodyPr>
            <a:normAutofit/>
          </a:bodyPr>
          <a:lstStyle/>
          <a:p>
            <a:pPr lvl="0"/>
            <a:r>
              <a:rPr lang="ar-SA" b="1" dirty="0" smtClean="0">
                <a:solidFill>
                  <a:srgbClr val="FF0000"/>
                </a:solidFill>
              </a:rPr>
              <a:t>الشروط الواجب توافرها في الهواء الصالح لكي يكون مناسبا للإنسان :</a:t>
            </a:r>
            <a:endParaRPr lang="en-US" b="1" dirty="0" smtClean="0">
              <a:solidFill>
                <a:srgbClr val="FF0000"/>
              </a:solidFill>
            </a:endParaRPr>
          </a:p>
          <a:p>
            <a:pPr lvl="0">
              <a:buFont typeface="Wingdings" pitchFamily="2" charset="2"/>
              <a:buChar char="§"/>
            </a:pPr>
            <a:r>
              <a:rPr lang="ar-SA" dirty="0" smtClean="0"/>
              <a:t>درجة الحرارة تكون أقل من درجة حرارة  الجسم</a:t>
            </a:r>
            <a:endParaRPr lang="en-US" dirty="0" smtClean="0"/>
          </a:p>
          <a:p>
            <a:pPr lvl="0">
              <a:buFont typeface="Wingdings" pitchFamily="2" charset="2"/>
              <a:buChar char="§"/>
            </a:pPr>
            <a:r>
              <a:rPr lang="ar-EG" dirty="0" smtClean="0"/>
              <a:t>يجب أن يكون بالهواء نسبة رطوبة معتدلة أي ليس جافا ولا رطب </a:t>
            </a:r>
            <a:endParaRPr lang="en-US" dirty="0" smtClean="0"/>
          </a:p>
          <a:p>
            <a:pPr lvl="0">
              <a:buFont typeface="Wingdings" pitchFamily="2" charset="2"/>
              <a:buChar char="§"/>
            </a:pPr>
            <a:r>
              <a:rPr lang="ar-EG" dirty="0" smtClean="0"/>
              <a:t>يجب أن يكون الهواء متحركا وليس ساكنا </a:t>
            </a:r>
            <a:endParaRPr lang="en-US" dirty="0" smtClean="0"/>
          </a:p>
          <a:p>
            <a:pPr lvl="0">
              <a:buFont typeface="Wingdings" pitchFamily="2" charset="2"/>
              <a:buChar char="§"/>
            </a:pPr>
            <a:r>
              <a:rPr lang="ar-EG" dirty="0" smtClean="0"/>
              <a:t>يجب أن يكون الهواء نقيا خاليا من الأتربة والغازات الضارة </a:t>
            </a:r>
            <a:endParaRPr lang="en-US" dirty="0" smtClean="0"/>
          </a:p>
          <a:p>
            <a:pPr lvl="0">
              <a:buFont typeface="Wingdings" pitchFamily="2" charset="2"/>
              <a:buChar char="§"/>
            </a:pPr>
            <a:r>
              <a:rPr lang="ar-EG" dirty="0" smtClean="0"/>
              <a:t>خلو الجو أو تطهيره من الميكروبات الضارة</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b="1" dirty="0" smtClean="0"/>
              <a:t>أنواع ملوثات الهواء </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normAutofit fontScale="77500" lnSpcReduction="20000"/>
          </a:bodyPr>
          <a:lstStyle/>
          <a:p>
            <a:pPr lvl="0"/>
            <a:r>
              <a:rPr lang="ar-EG" sz="4000" b="1" dirty="0" smtClean="0">
                <a:solidFill>
                  <a:srgbClr val="FF0000"/>
                </a:solidFill>
              </a:rPr>
              <a:t>الجزيئات الصلبة </a:t>
            </a:r>
            <a:r>
              <a:rPr lang="ar-EG" sz="4000" dirty="0" smtClean="0"/>
              <a:t>:</a:t>
            </a:r>
            <a:r>
              <a:rPr lang="ar-SA" sz="4000" dirty="0" smtClean="0"/>
              <a:t> </a:t>
            </a:r>
            <a:r>
              <a:rPr lang="ar-EG" sz="4000" b="1" dirty="0" smtClean="0"/>
              <a:t>وهى متعددة المصادر منها</a:t>
            </a:r>
            <a:r>
              <a:rPr lang="ar-SA" sz="4000" b="1" dirty="0" smtClean="0"/>
              <a:t> ما هو</a:t>
            </a:r>
            <a:r>
              <a:rPr lang="ar-EG" sz="4000" b="1" dirty="0" smtClean="0"/>
              <a:t> من أصل حجري مثل الرمل</a:t>
            </a:r>
            <a:r>
              <a:rPr lang="ar-SA" sz="4000" b="1" dirty="0" smtClean="0"/>
              <a:t>,</a:t>
            </a:r>
            <a:r>
              <a:rPr lang="ar-EG" sz="4000" b="1" dirty="0" smtClean="0"/>
              <a:t> ومنها</a:t>
            </a:r>
            <a:r>
              <a:rPr lang="ar-SA" sz="4000" b="1" dirty="0" smtClean="0"/>
              <a:t> ما هو</a:t>
            </a:r>
            <a:r>
              <a:rPr lang="ar-EG" sz="4000" b="1" dirty="0" smtClean="0"/>
              <a:t> من أصل معدني مثل الحديد</a:t>
            </a:r>
            <a:r>
              <a:rPr lang="ar-SA" sz="4000" b="1" dirty="0" smtClean="0"/>
              <a:t>؛</a:t>
            </a:r>
            <a:r>
              <a:rPr lang="ar-EG" sz="4000" b="1" dirty="0" smtClean="0"/>
              <a:t> مما يؤثر على وضوح الرؤية ، </a:t>
            </a:r>
            <a:r>
              <a:rPr lang="ar-SA" sz="4000" b="1" dirty="0" smtClean="0"/>
              <a:t>و</a:t>
            </a:r>
            <a:r>
              <a:rPr lang="ar-EG" sz="4000" b="1" dirty="0" smtClean="0"/>
              <a:t>كذلك يؤثر الغبار بشكل مباشر في الحالة النفسية عند الإنسان فيشعر بالانقباض النفسي وعدم الرغبة في العمل </a:t>
            </a:r>
            <a:endParaRPr lang="en-US" sz="4000" b="1" dirty="0" smtClean="0"/>
          </a:p>
          <a:p>
            <a:pPr lvl="0"/>
            <a:r>
              <a:rPr lang="ar-EG" sz="4000" b="1" dirty="0" smtClean="0">
                <a:solidFill>
                  <a:srgbClr val="FF0000"/>
                </a:solidFill>
              </a:rPr>
              <a:t>جزيئات المعادن السامة </a:t>
            </a:r>
            <a:r>
              <a:rPr lang="ar-EG" sz="4000" dirty="0" smtClean="0"/>
              <a:t>: </a:t>
            </a:r>
            <a:r>
              <a:rPr lang="ar-EG" sz="4000" b="1" dirty="0" smtClean="0"/>
              <a:t>مثل الرصاص والب</a:t>
            </a:r>
            <a:r>
              <a:rPr lang="ar-SA" sz="4000" b="1" dirty="0" smtClean="0"/>
              <a:t>ر</a:t>
            </a:r>
            <a:r>
              <a:rPr lang="ar-EG" sz="4000" b="1" dirty="0" smtClean="0"/>
              <a:t>يليوم </a:t>
            </a:r>
            <a:r>
              <a:rPr lang="ar-SA" sz="4000" b="1" dirty="0" smtClean="0"/>
              <a:t>و</a:t>
            </a:r>
            <a:r>
              <a:rPr lang="ar-EG" sz="4000" b="1" dirty="0" smtClean="0"/>
              <a:t>الزئبق ، وتكثر الإصابات </a:t>
            </a:r>
            <a:r>
              <a:rPr lang="ar-SA" sz="4000" b="1" dirty="0" smtClean="0"/>
              <a:t>بالأمراض </a:t>
            </a:r>
            <a:r>
              <a:rPr lang="ar-EG" sz="4000" b="1" dirty="0" smtClean="0"/>
              <a:t>بين عمال المناجم والمصانع التي تتعامل </a:t>
            </a:r>
            <a:r>
              <a:rPr lang="ar-EG" sz="4000" b="1" dirty="0" err="1" smtClean="0"/>
              <a:t>به</a:t>
            </a:r>
            <a:r>
              <a:rPr lang="ar-SA" sz="4000" b="1" dirty="0" smtClean="0"/>
              <a:t>ا</a:t>
            </a:r>
            <a:r>
              <a:rPr lang="ar-EG" sz="4000" b="1" dirty="0" smtClean="0"/>
              <a:t> ، وهى تصنف في خانة الأمراض المهنية </a:t>
            </a:r>
            <a:endParaRPr lang="en-US" sz="4000" b="1" dirty="0" smtClean="0"/>
          </a:p>
          <a:p>
            <a:pPr lvl="0"/>
            <a:r>
              <a:rPr lang="ar-EG" sz="4000" b="1" dirty="0" smtClean="0">
                <a:solidFill>
                  <a:srgbClr val="FF0000"/>
                </a:solidFill>
              </a:rPr>
              <a:t>الفحوم الهيدروجينية </a:t>
            </a:r>
            <a:r>
              <a:rPr lang="ar-EG" sz="4000" b="1" dirty="0" smtClean="0"/>
              <a:t>: ه</a:t>
            </a:r>
            <a:r>
              <a:rPr lang="ar-SA" sz="4000" b="1" dirty="0" smtClean="0"/>
              <a:t>ى</a:t>
            </a:r>
            <a:r>
              <a:rPr lang="ar-EG" sz="4000" b="1" dirty="0" smtClean="0"/>
              <a:t> مركبات من الك</a:t>
            </a:r>
            <a:r>
              <a:rPr lang="ar-SA" sz="4000" b="1" dirty="0" smtClean="0"/>
              <a:t>ر</a:t>
            </a:r>
            <a:r>
              <a:rPr lang="ar-EG" sz="4000" b="1" dirty="0" smtClean="0"/>
              <a:t>بون والهيدروجين وهى تعتبر من مسببات الأمراض الخبيثة </a:t>
            </a:r>
            <a:endParaRPr lang="en-US" sz="4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b="1" dirty="0" smtClean="0"/>
              <a:t>أنواع ملوثات الهواء </a:t>
            </a:r>
            <a:endParaRPr lang="ar-SA" dirty="0" smtClean="0">
              <a:solidFill>
                <a:srgbClr val="C00000"/>
              </a:solidFill>
            </a:endParaRPr>
          </a:p>
        </p:txBody>
      </p:sp>
      <p:sp>
        <p:nvSpPr>
          <p:cNvPr id="3" name="Content Placeholder 2"/>
          <p:cNvSpPr>
            <a:spLocks noGrp="1"/>
          </p:cNvSpPr>
          <p:nvPr>
            <p:ph idx="1"/>
          </p:nvPr>
        </p:nvSpPr>
        <p:spPr>
          <a:xfrm>
            <a:off x="142844" y="1428736"/>
            <a:ext cx="9001156" cy="4572032"/>
          </a:xfrm>
        </p:spPr>
        <p:txBody>
          <a:bodyPr/>
          <a:lstStyle/>
          <a:p>
            <a:pPr lvl="0"/>
            <a:r>
              <a:rPr lang="ar-EG" sz="3000" b="1" dirty="0" smtClean="0">
                <a:solidFill>
                  <a:srgbClr val="FF0000"/>
                </a:solidFill>
              </a:rPr>
              <a:t>ملوث الاحتراق في المحركات </a:t>
            </a:r>
            <a:r>
              <a:rPr lang="ar-EG" sz="3000" dirty="0" smtClean="0"/>
              <a:t>: </a:t>
            </a:r>
            <a:r>
              <a:rPr lang="ar-SA" sz="3000" b="1" dirty="0" smtClean="0"/>
              <a:t>والتي </a:t>
            </a:r>
            <a:r>
              <a:rPr lang="ar-EG" sz="3000" b="1" dirty="0" smtClean="0"/>
              <a:t>تنبعث من الاحتراق غير الكامل للوقود</a:t>
            </a:r>
            <a:r>
              <a:rPr lang="ar-SA" sz="3000" b="1" dirty="0" smtClean="0"/>
              <a:t> مما ينتج</a:t>
            </a:r>
            <a:r>
              <a:rPr lang="ar-EG" sz="3000" b="1" dirty="0" smtClean="0"/>
              <a:t> غازات ومركبات مختلفة تلوث الهواء </a:t>
            </a:r>
            <a:endParaRPr lang="en-US" sz="3000" b="1" dirty="0" smtClean="0"/>
          </a:p>
          <a:p>
            <a:pPr lvl="0"/>
            <a:r>
              <a:rPr lang="ar-EG" sz="3000" b="1" dirty="0" smtClean="0">
                <a:solidFill>
                  <a:srgbClr val="FF0000"/>
                </a:solidFill>
              </a:rPr>
              <a:t>المبيدات الكيميائية </a:t>
            </a:r>
            <a:r>
              <a:rPr lang="ar-EG" sz="3000" dirty="0" smtClean="0"/>
              <a:t>: </a:t>
            </a:r>
            <a:r>
              <a:rPr lang="ar-SA" sz="3000" b="1" dirty="0" smtClean="0"/>
              <a:t>و</a:t>
            </a:r>
            <a:r>
              <a:rPr lang="ar-EG" sz="3000" b="1" dirty="0" smtClean="0"/>
              <a:t>منها المبيدات الزراعية والحشرية وهى مركبات سامة خاصة تلك المحتوية على عنصر الكلور ، وهذه المركبات على الرغم أنها تفيد في زيادة إنتاج المحاصيل</a:t>
            </a:r>
            <a:r>
              <a:rPr lang="ar-SA" sz="3000" b="1" dirty="0" smtClean="0"/>
              <a:t>, إلا أنها </a:t>
            </a:r>
            <a:r>
              <a:rPr lang="ar-EG" sz="3000" b="1" dirty="0" smtClean="0"/>
              <a:t>تشكل في التربة مركبات سامة تنتقل إلى الإنسان والحيوان ، كما أنها تتسرب إلى المياه الجوفية والأنهار والبحار وتسممها </a:t>
            </a:r>
            <a:endParaRPr lang="ar-SA" sz="3000" b="1" dirty="0" smtClean="0"/>
          </a:p>
          <a:p>
            <a:r>
              <a:rPr lang="ar-EG" sz="3000" b="1" dirty="0" smtClean="0">
                <a:solidFill>
                  <a:srgbClr val="FF0000"/>
                </a:solidFill>
              </a:rPr>
              <a:t>المواد المشعة والغبار الذري </a:t>
            </a:r>
            <a:r>
              <a:rPr lang="ar-EG" sz="3000" dirty="0" smtClean="0"/>
              <a:t>: </a:t>
            </a:r>
            <a:r>
              <a:rPr lang="ar-EG" sz="3000" b="1" dirty="0" smtClean="0"/>
              <a:t>وهذه من أخطر أشكال التلوث ذات التأثير العالمي وتسبب أمراضا تنتقل </a:t>
            </a:r>
            <a:r>
              <a:rPr lang="ar-SA" sz="3000" b="1" dirty="0" smtClean="0"/>
              <a:t>من جيل إلى آخر </a:t>
            </a:r>
            <a:r>
              <a:rPr lang="ar-EG" sz="3000" b="1" dirty="0" smtClean="0"/>
              <a:t>متمثلة </a:t>
            </a:r>
            <a:r>
              <a:rPr lang="ar-SA" sz="3000" b="1" dirty="0" smtClean="0"/>
              <a:t>في ا</a:t>
            </a:r>
            <a:r>
              <a:rPr lang="ar-EG" sz="3000" b="1" dirty="0" smtClean="0"/>
              <a:t>لتشوهات </a:t>
            </a:r>
            <a:endParaRPr lang="en-US" sz="3000" b="1" dirty="0" smtClean="0"/>
          </a:p>
          <a:p>
            <a:pPr lvl="0"/>
            <a:endParaRPr lang="en-US" sz="3000" dirty="0" smtClean="0"/>
          </a:p>
          <a:p>
            <a:pPr>
              <a:defRPr/>
            </a:pPr>
            <a:endParaRPr lang="ar-SA" sz="4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428604"/>
            <a:ext cx="8229600" cy="1143000"/>
          </a:xfrm>
        </p:spPr>
        <p:txBody>
          <a:bodyPr/>
          <a:lstStyle/>
          <a:p>
            <a:pPr lvl="0"/>
            <a:r>
              <a:rPr lang="ar-EG" sz="4800" dirty="0" smtClean="0"/>
              <a:t> تصنيف مصادر التلوث الهوائي </a:t>
            </a:r>
            <a:r>
              <a:rPr lang="en-US" sz="4800" dirty="0" smtClean="0"/>
              <a:t/>
            </a:r>
            <a:br>
              <a:rPr lang="en-US" sz="4800" dirty="0" smtClean="0"/>
            </a:br>
            <a:endParaRPr lang="ar-SA" sz="4800" dirty="0" smtClean="0">
              <a:solidFill>
                <a:srgbClr val="C00000"/>
              </a:solidFill>
            </a:endParaRPr>
          </a:p>
        </p:txBody>
      </p:sp>
      <p:sp>
        <p:nvSpPr>
          <p:cNvPr id="3" name="Content Placeholder 2"/>
          <p:cNvSpPr>
            <a:spLocks noGrp="1"/>
          </p:cNvSpPr>
          <p:nvPr>
            <p:ph idx="1"/>
          </p:nvPr>
        </p:nvSpPr>
        <p:spPr>
          <a:xfrm>
            <a:off x="142844" y="1285860"/>
            <a:ext cx="8786874" cy="4768866"/>
          </a:xfrm>
        </p:spPr>
        <p:txBody>
          <a:bodyPr>
            <a:noAutofit/>
          </a:bodyPr>
          <a:lstStyle/>
          <a:p>
            <a:pPr lvl="0"/>
            <a:r>
              <a:rPr lang="ar-EG" sz="2800" dirty="0" smtClean="0">
                <a:solidFill>
                  <a:srgbClr val="FF0000"/>
                </a:solidFill>
              </a:rPr>
              <a:t>ويمكن تصنيف مصادر التلوث الهوائي إلى مصادر طبيعية وأخرى صناعية :</a:t>
            </a:r>
            <a:endParaRPr lang="en-US" sz="2800" dirty="0" smtClean="0">
              <a:solidFill>
                <a:srgbClr val="FF0000"/>
              </a:solidFill>
            </a:endParaRPr>
          </a:p>
          <a:p>
            <a:pPr lvl="0"/>
            <a:r>
              <a:rPr lang="ar-SA" sz="3600" b="1" dirty="0" smtClean="0"/>
              <a:t>أ- </a:t>
            </a:r>
            <a:r>
              <a:rPr lang="ar-EG" sz="3600" b="1" dirty="0" smtClean="0"/>
              <a:t>المصادر الطبيعية </a:t>
            </a:r>
            <a:r>
              <a:rPr lang="ar-EG" sz="3600" dirty="0" smtClean="0"/>
              <a:t>: </a:t>
            </a:r>
            <a:endParaRPr lang="en-US" sz="3600" dirty="0" smtClean="0"/>
          </a:p>
          <a:p>
            <a:pPr lvl="0">
              <a:buFont typeface="Arial" pitchFamily="34" charset="0"/>
              <a:buChar char="•"/>
            </a:pPr>
            <a:r>
              <a:rPr lang="ar-EG" sz="2800" b="1" dirty="0" smtClean="0"/>
              <a:t>تعتبر البراكين من أهم المصادر الطبيعية لانبعاث الجسيمات والغازات ، وتعد الحرائق </a:t>
            </a:r>
            <a:r>
              <a:rPr lang="ar-SA" sz="2800" b="1" dirty="0" smtClean="0"/>
              <a:t>الكبيرة </a:t>
            </a:r>
            <a:r>
              <a:rPr lang="ar-EG" sz="2800" b="1" dirty="0" smtClean="0"/>
              <a:t> المصدر الرئيسي لانبعاث</a:t>
            </a:r>
            <a:r>
              <a:rPr lang="ar-SA" sz="2800" b="1" dirty="0" smtClean="0"/>
              <a:t> </a:t>
            </a:r>
            <a:r>
              <a:rPr lang="ar-EG" sz="2800" b="1" dirty="0" smtClean="0"/>
              <a:t>أول أكسيد الكربون وأكاسيد النيتروجين </a:t>
            </a:r>
            <a:endParaRPr lang="en-US" sz="2800" b="1" dirty="0" smtClean="0"/>
          </a:p>
          <a:p>
            <a:pPr lvl="0">
              <a:buFont typeface="Arial" pitchFamily="34" charset="0"/>
              <a:buChar char="•"/>
            </a:pPr>
            <a:r>
              <a:rPr lang="ar-EG" sz="2800" b="1" dirty="0" smtClean="0"/>
              <a:t>وتلعب المستنقعات دورا مهما في إنبعاث العديد من </a:t>
            </a:r>
            <a:r>
              <a:rPr lang="ar-SA" sz="2800" b="1" dirty="0" smtClean="0"/>
              <a:t>ال</a:t>
            </a:r>
            <a:r>
              <a:rPr lang="ar-EG" sz="2800" b="1" dirty="0" smtClean="0"/>
              <a:t>غازات </a:t>
            </a:r>
            <a:r>
              <a:rPr lang="ar-SA" sz="2800" b="1" dirty="0" smtClean="0"/>
              <a:t>إ</a:t>
            </a:r>
            <a:r>
              <a:rPr lang="ar-EG" sz="2800" b="1" dirty="0" smtClean="0"/>
              <a:t>لى الجو </a:t>
            </a:r>
          </a:p>
          <a:p>
            <a:pPr lvl="0">
              <a:buFont typeface="Arial" pitchFamily="34" charset="0"/>
              <a:buChar char="•"/>
            </a:pPr>
            <a:r>
              <a:rPr lang="ar-EG" sz="2800" b="1" dirty="0" smtClean="0"/>
              <a:t>وتلعب النباتات والأشجار دورا</a:t>
            </a:r>
            <a:r>
              <a:rPr lang="ar-SA" sz="2800" b="1" dirty="0" smtClean="0"/>
              <a:t>ً</a:t>
            </a:r>
            <a:r>
              <a:rPr lang="ar-EG" sz="2800" b="1" dirty="0" smtClean="0"/>
              <a:t> مهما</a:t>
            </a:r>
            <a:r>
              <a:rPr lang="ar-SA" sz="2800" b="1" dirty="0" smtClean="0"/>
              <a:t>ً</a:t>
            </a:r>
            <a:r>
              <a:rPr lang="ar-EG" sz="2800" b="1" dirty="0" smtClean="0"/>
              <a:t> في توازن غازات الجو خاصة الأكسجين وثاني أكسيد الكربون </a:t>
            </a:r>
            <a:endParaRPr lang="en-US" sz="2800" b="1" dirty="0" smtClean="0"/>
          </a:p>
          <a:p>
            <a:pPr algn="ctr">
              <a:buFont typeface="Arial" pitchFamily="34" charset="0"/>
              <a:buChar char="•"/>
            </a:pPr>
            <a:r>
              <a:rPr lang="ar-EG" sz="2800" b="1" dirty="0" smtClean="0"/>
              <a:t>تفوق كمية الملوثات الرئيسية المنبعثة من مصادر طبيعية تلك المنبعثة</a:t>
            </a:r>
            <a:endParaRPr lang="ar-SA" sz="2800" b="1" dirty="0" smtClean="0"/>
          </a:p>
          <a:p>
            <a:pPr algn="ctr"/>
            <a:r>
              <a:rPr lang="ar-SA" sz="2800" b="1" dirty="0" smtClean="0"/>
              <a:t>من الأنشطة الصناعية</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تصنيف مصادر التلوث الهوائي </a:t>
            </a:r>
            <a:r>
              <a:rPr lang="en-US" dirty="0" smtClean="0"/>
              <a:t/>
            </a:r>
            <a:br>
              <a:rPr lang="en-US" dirty="0" smtClean="0"/>
            </a:b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noAutofit/>
          </a:bodyPr>
          <a:lstStyle/>
          <a:p>
            <a:pPr lvl="0"/>
            <a:r>
              <a:rPr lang="ar-SA" b="1" dirty="0" smtClean="0"/>
              <a:t>ب- </a:t>
            </a:r>
            <a:r>
              <a:rPr lang="ar-EG" b="1" dirty="0" smtClean="0"/>
              <a:t>المصادر غير الطبيعية </a:t>
            </a:r>
            <a:endParaRPr lang="ar-SA" b="1" dirty="0" smtClean="0"/>
          </a:p>
          <a:p>
            <a:pPr lvl="0"/>
            <a:r>
              <a:rPr lang="ar-EG" dirty="0" smtClean="0"/>
              <a:t>ويمكن إجمالي هذه المصادر بالآتي :</a:t>
            </a:r>
            <a:endParaRPr lang="en-US" dirty="0" smtClean="0"/>
          </a:p>
          <a:p>
            <a:pPr lvl="0">
              <a:buFont typeface="Wingdings" pitchFamily="2" charset="2"/>
              <a:buChar char="§"/>
            </a:pPr>
            <a:r>
              <a:rPr lang="ar-EG" dirty="0" smtClean="0"/>
              <a:t>عوادم وسائل النقل المختلفة </a:t>
            </a:r>
            <a:endParaRPr lang="en-US" dirty="0" smtClean="0"/>
          </a:p>
          <a:p>
            <a:pPr lvl="0">
              <a:buFont typeface="Wingdings" pitchFamily="2" charset="2"/>
              <a:buChar char="§"/>
            </a:pPr>
            <a:r>
              <a:rPr lang="ar-EG" dirty="0" smtClean="0"/>
              <a:t>الصناعات : وتختلف هذه الملوثات الصناعية تبعا</a:t>
            </a:r>
            <a:r>
              <a:rPr lang="ar-SA" dirty="0" smtClean="0"/>
              <a:t>ً</a:t>
            </a:r>
            <a:r>
              <a:rPr lang="ar-EG" dirty="0" smtClean="0"/>
              <a:t> لنوع الصناعة ومراحل التصنيع ونوعية الآلات المستخدمة</a:t>
            </a:r>
            <a:r>
              <a:rPr lang="ar-SA" dirty="0" smtClean="0"/>
              <a:t>, </a:t>
            </a:r>
            <a:r>
              <a:rPr lang="ar-EG" dirty="0" smtClean="0"/>
              <a:t>والجدية في تطبيق القوانين المتعلقة بمنع التلوث </a:t>
            </a:r>
            <a:endParaRPr lang="en-US" dirty="0" smtClean="0"/>
          </a:p>
          <a:p>
            <a:pPr algn="ctr">
              <a:buFont typeface="Wingdings" pitchFamily="2" charset="2"/>
              <a:buChar char="§"/>
            </a:pPr>
            <a:r>
              <a:rPr lang="ar-EG" dirty="0" smtClean="0"/>
              <a:t>محطات توليد الطاقة الكهربائية : إن توليد الطاقة الكهربائية في معظم بلدان العالم مازال يأتي في معظمه من حرق الفحم</a:t>
            </a:r>
            <a:endParaRPr lang="ar-SA" dirty="0" smtClean="0"/>
          </a:p>
          <a:p>
            <a:pPr algn="ctr"/>
            <a:r>
              <a:rPr lang="ar-SA" dirty="0" smtClean="0"/>
              <a:t>ومشتقات البترول والغاز الطبيعي</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EG" dirty="0" smtClean="0"/>
              <a:t> تصنيف مصادر التلوث الهوائي </a:t>
            </a:r>
            <a:r>
              <a:rPr lang="en-US" dirty="0" smtClean="0"/>
              <a:t/>
            </a:r>
            <a:br>
              <a:rPr lang="en-US" dirty="0" smtClean="0"/>
            </a:b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pPr lvl="0">
              <a:buFont typeface="Wingdings" pitchFamily="2" charset="2"/>
              <a:buChar char="Ø"/>
            </a:pPr>
            <a:r>
              <a:rPr lang="ar-EG" sz="3600" dirty="0" smtClean="0"/>
              <a:t>حرق الوقود للحصول على التدفئة : سواء كان ذلك في المنزل أو مكان العمل</a:t>
            </a:r>
            <a:r>
              <a:rPr lang="ar-SA" sz="3600" dirty="0" smtClean="0"/>
              <a:t>,</a:t>
            </a:r>
            <a:r>
              <a:rPr lang="ar-EG" sz="3600" dirty="0" smtClean="0"/>
              <a:t> والملوثات المنبعثة من هذا المصدر مرتبطة بنوعية الوقود المستخدم </a:t>
            </a:r>
            <a:endParaRPr lang="en-US" sz="3600" dirty="0" smtClean="0"/>
          </a:p>
          <a:p>
            <a:pPr lvl="0">
              <a:buFont typeface="Wingdings" pitchFamily="2" charset="2"/>
              <a:buChar char="Ø"/>
            </a:pPr>
            <a:r>
              <a:rPr lang="ar-EG" sz="3600" dirty="0" smtClean="0"/>
              <a:t>حرق النفايات الصلبة </a:t>
            </a:r>
            <a:endParaRPr lang="en-US" sz="3600" dirty="0" smtClean="0"/>
          </a:p>
          <a:p>
            <a:pPr>
              <a:buFont typeface="Wingdings" pitchFamily="2" charset="2"/>
              <a:buChar char="Ø"/>
            </a:pPr>
            <a:r>
              <a:rPr lang="ar-EG" sz="3600" dirty="0" smtClean="0"/>
              <a:t>مصادر إضافية للملوثات الهوائية : الملوثات العضوية الناتجة عن تحلل النباتات ، الغبار المتطاير من سطح الأرض ، تدخين التبغ </a:t>
            </a:r>
            <a:endParaRPr lang="ar-SA" sz="36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EG" sz="3600" dirty="0" smtClean="0"/>
              <a:t>تأثير ملوثات الهواء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55000" lnSpcReduction="20000"/>
          </a:bodyPr>
          <a:lstStyle/>
          <a:p>
            <a:r>
              <a:rPr lang="ar-EG" sz="4800" b="1" dirty="0" smtClean="0"/>
              <a:t>تأثير التلوث الهوائي على البيئة :     </a:t>
            </a:r>
            <a:endParaRPr lang="en-US" sz="4800" dirty="0" smtClean="0"/>
          </a:p>
          <a:p>
            <a:pPr lvl="0">
              <a:buFont typeface="Wingdings" pitchFamily="2" charset="2"/>
              <a:buChar char="q"/>
            </a:pPr>
            <a:r>
              <a:rPr lang="ar-EG" sz="6200" dirty="0" smtClean="0"/>
              <a:t>لقد أثبت الكثير من الدراسات الوبائية والمخبرية أن المصدر الأساسي لكثير من الأمراض التي يعاني منها الإنسان في النصف الثاني من القرن العشرين – كأمراض الجهاز التنفسي وأمراض القلب – من التلوث الهوائي </a:t>
            </a:r>
            <a:endParaRPr lang="en-US" sz="6200" dirty="0" smtClean="0"/>
          </a:p>
          <a:p>
            <a:pPr lvl="0">
              <a:buFont typeface="Wingdings" pitchFamily="2" charset="2"/>
              <a:buChar char="q"/>
            </a:pPr>
            <a:r>
              <a:rPr lang="ar-EG" sz="6200" dirty="0" smtClean="0"/>
              <a:t>فالضباب الدخاني يؤدي إلى تهيج العيون والصداع وأمراض الصدر وضيق التنفس ، وتعتبر أمراض الجهاز التنفسي من أخطر آثار التلوث الهوائي وأكثرها شيوعا </a:t>
            </a:r>
            <a:endParaRPr lang="en-US" sz="6200" dirty="0" smtClean="0"/>
          </a:p>
          <a:p>
            <a:pPr lvl="0" algn="ctr">
              <a:buFont typeface="Wingdings" pitchFamily="2" charset="2"/>
              <a:buChar char="q"/>
            </a:pPr>
            <a:r>
              <a:rPr lang="ar-EG" sz="6200" dirty="0" smtClean="0"/>
              <a:t>وشهد العالم كوارث حقيقية بسبب التلوث وخاصة بعد الثورة الصناعية إذ رافق ارتفاع معدلات التلوث الهوائي وفيات فجائية </a:t>
            </a:r>
            <a:endParaRPr lang="en-US" sz="6200" dirty="0" smtClean="0"/>
          </a:p>
          <a:p>
            <a:pPr>
              <a:buFont typeface="Wingdings" pitchFamily="2" charset="2"/>
              <a:buChar char="q"/>
              <a:defRPr/>
            </a:pPr>
            <a:endParaRPr lang="ar-SA" sz="6200" dirty="0" smtClean="0"/>
          </a:p>
          <a:p>
            <a:pPr>
              <a:buFont typeface="Wingdings" pitchFamily="2" charset="2"/>
              <a:buChar char="q"/>
              <a:defRPr/>
            </a:pPr>
            <a:endParaRPr lang="ar-SA" sz="6200" dirty="0" smtClean="0"/>
          </a:p>
          <a:p>
            <a:pPr>
              <a:defRPr/>
            </a:pPr>
            <a:endParaRPr lang="ar-SA" sz="4800" dirty="0" smtClean="0"/>
          </a:p>
          <a:p>
            <a:pPr>
              <a:defRPr/>
            </a:pPr>
            <a:endParaRPr lang="ar-SA"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EG" dirty="0" smtClean="0"/>
              <a:t>تأثير ملوثات الهواء </a:t>
            </a:r>
            <a:endParaRPr lang="en-US" dirty="0" smtClean="0"/>
          </a:p>
        </p:txBody>
      </p:sp>
      <p:sp>
        <p:nvSpPr>
          <p:cNvPr id="3" name="Content Placeholder 2"/>
          <p:cNvSpPr>
            <a:spLocks noGrp="1"/>
          </p:cNvSpPr>
          <p:nvPr>
            <p:ph idx="1"/>
          </p:nvPr>
        </p:nvSpPr>
        <p:spPr>
          <a:xfrm>
            <a:off x="0" y="1428736"/>
            <a:ext cx="9001156" cy="4857784"/>
          </a:xfrm>
        </p:spPr>
        <p:txBody>
          <a:bodyPr/>
          <a:lstStyle/>
          <a:p>
            <a:r>
              <a:rPr lang="ar-EG" sz="4000" dirty="0" smtClean="0">
                <a:solidFill>
                  <a:srgbClr val="FF0000"/>
                </a:solidFill>
              </a:rPr>
              <a:t>أ) </a:t>
            </a:r>
            <a:r>
              <a:rPr lang="ar-EG" sz="3600" b="1" dirty="0" smtClean="0">
                <a:solidFill>
                  <a:srgbClr val="FF0000"/>
                </a:solidFill>
              </a:rPr>
              <a:t>التأثيرات في البشر </a:t>
            </a:r>
            <a:r>
              <a:rPr lang="ar-EG" sz="3600" dirty="0" smtClean="0"/>
              <a:t>:</a:t>
            </a:r>
            <a:endParaRPr lang="en-US" sz="3600" dirty="0" smtClean="0"/>
          </a:p>
          <a:p>
            <a:r>
              <a:rPr lang="ar-SA" sz="3600" dirty="0" smtClean="0"/>
              <a:t>هناك العديد من الأسباب التي تجعلنا قلقين على الأطفال أكثر من غيرهم بسبب تعرضهم للهواء الملوث . ومنها:</a:t>
            </a:r>
            <a:endParaRPr lang="en-US" sz="3600" dirty="0" smtClean="0"/>
          </a:p>
          <a:p>
            <a:pPr lvl="0">
              <a:buFont typeface="Wingdings" pitchFamily="2" charset="2"/>
              <a:buChar char="§"/>
            </a:pPr>
            <a:r>
              <a:rPr lang="ar-SA" sz="3600" dirty="0" smtClean="0"/>
              <a:t>يتنفس الأطفال حجما من الهواء أكثر من البالغين مقارنة مع أنسجة الرئة لكل منهم</a:t>
            </a:r>
            <a:endParaRPr lang="en-US" sz="3600" dirty="0" smtClean="0"/>
          </a:p>
          <a:p>
            <a:pPr algn="ctr">
              <a:buFont typeface="Wingdings" pitchFamily="2" charset="2"/>
              <a:buChar char="§"/>
            </a:pPr>
            <a:r>
              <a:rPr lang="ar-SA" sz="3600" dirty="0" smtClean="0"/>
              <a:t>الأطفال أكثر نشاطا وبالتالي يحتاجون إلى استنشاق مزيد من الهواء وهذا يعني دخول مزيد من الملوثات إلى جهازهم التنفسي </a:t>
            </a:r>
            <a:endParaRPr lang="en-US" sz="3600" dirty="0" smtClean="0"/>
          </a:p>
          <a:p>
            <a:r>
              <a:rPr lang="ar-SA" sz="3600" dirty="0" smtClean="0"/>
              <a:t> </a:t>
            </a:r>
            <a:endParaRPr lang="en-US" sz="3600" dirty="0" smtClean="0"/>
          </a:p>
          <a:p>
            <a:pPr>
              <a:defRPr/>
            </a:pPr>
            <a:endParaRPr lang="ar-SA" sz="3600" dirty="0" smtClean="0"/>
          </a:p>
          <a:p>
            <a:pPr>
              <a:buFontTx/>
              <a:buChar char="-"/>
              <a:defRPr/>
            </a:pPr>
            <a:endParaRPr lang="ar-SA" sz="4400" dirty="0" smtClean="0"/>
          </a:p>
          <a:p>
            <a:pPr>
              <a:defRPr/>
            </a:pPr>
            <a:endParaRPr lang="ar-SA" sz="40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تأثير ملوثات الهواء </a:t>
            </a:r>
            <a:endParaRPr lang="ar-SA" dirty="0"/>
          </a:p>
        </p:txBody>
      </p:sp>
      <p:sp>
        <p:nvSpPr>
          <p:cNvPr id="3" name="عنصر نائب للمحتوى 2"/>
          <p:cNvSpPr>
            <a:spLocks noGrp="1"/>
          </p:cNvSpPr>
          <p:nvPr>
            <p:ph idx="1"/>
          </p:nvPr>
        </p:nvSpPr>
        <p:spPr/>
        <p:txBody>
          <a:bodyPr/>
          <a:lstStyle/>
          <a:p>
            <a:pPr lvl="0"/>
            <a:r>
              <a:rPr lang="ar-EG" sz="4000" dirty="0" smtClean="0">
                <a:solidFill>
                  <a:srgbClr val="FF0000"/>
                </a:solidFill>
              </a:rPr>
              <a:t>أ) </a:t>
            </a:r>
            <a:r>
              <a:rPr lang="ar-EG" sz="3600" b="1" dirty="0" smtClean="0">
                <a:solidFill>
                  <a:srgbClr val="FF0000"/>
                </a:solidFill>
              </a:rPr>
              <a:t>التأثيرات في البشر</a:t>
            </a:r>
            <a:endParaRPr lang="ar-SA" sz="3600" dirty="0" smtClean="0"/>
          </a:p>
          <a:p>
            <a:pPr lvl="0">
              <a:buFont typeface="Wingdings" pitchFamily="2" charset="2"/>
              <a:buChar char="§"/>
            </a:pPr>
            <a:r>
              <a:rPr lang="ar-SA" sz="3600" dirty="0" smtClean="0"/>
              <a:t>يقضي الأطفال جزءً كبيراً من أوقاتهم خارج المنزل خاصة خلال الصيف</a:t>
            </a:r>
            <a:endParaRPr lang="en-US" sz="3600" dirty="0" smtClean="0"/>
          </a:p>
          <a:p>
            <a:pPr lvl="0">
              <a:buFont typeface="Wingdings" pitchFamily="2" charset="2"/>
              <a:buChar char="§"/>
            </a:pPr>
            <a:r>
              <a:rPr lang="ar-SA" sz="3600" dirty="0" smtClean="0"/>
              <a:t>الجهاز التنفسي عند الأطفال أكثر حساسية لملوثات الهواء مقارنة مع البالغين </a:t>
            </a:r>
            <a:endParaRPr lang="en-US" sz="3600" dirty="0" smtClean="0"/>
          </a:p>
          <a:p>
            <a:pPr>
              <a:buFont typeface="Wingdings" pitchFamily="2" charset="2"/>
              <a:buChar char="§"/>
            </a:pPr>
            <a:r>
              <a:rPr lang="ar-SA" sz="3600" dirty="0" smtClean="0"/>
              <a:t>يرتبط تلوث الهواء بشكل دقيق بالعديد من أمراض الأطفال كالربو </a:t>
            </a:r>
            <a:endParaRPr lang="ar-SA"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تأثير ملوثات الهواء </a:t>
            </a:r>
            <a:endParaRPr lang="ar-SA" dirty="0"/>
          </a:p>
        </p:txBody>
      </p:sp>
      <p:sp>
        <p:nvSpPr>
          <p:cNvPr id="3" name="عنصر نائب للمحتوى 2"/>
          <p:cNvSpPr>
            <a:spLocks noGrp="1"/>
          </p:cNvSpPr>
          <p:nvPr>
            <p:ph idx="1"/>
          </p:nvPr>
        </p:nvSpPr>
        <p:spPr/>
        <p:txBody>
          <a:bodyPr/>
          <a:lstStyle/>
          <a:p>
            <a:pPr lvl="0"/>
            <a:r>
              <a:rPr lang="ar-SA" b="1" dirty="0" smtClean="0">
                <a:solidFill>
                  <a:srgbClr val="FF0000"/>
                </a:solidFill>
              </a:rPr>
              <a:t>أ</a:t>
            </a:r>
            <a:r>
              <a:rPr lang="ar-SA" sz="4000" b="1" dirty="0" smtClean="0">
                <a:solidFill>
                  <a:srgbClr val="FF0000"/>
                </a:solidFill>
              </a:rPr>
              <a:t>) </a:t>
            </a:r>
            <a:r>
              <a:rPr lang="ar-SA" sz="3600" b="1" u="sng" dirty="0" smtClean="0">
                <a:solidFill>
                  <a:srgbClr val="FF0000"/>
                </a:solidFill>
              </a:rPr>
              <a:t>التأثيرات في النبات </a:t>
            </a:r>
            <a:r>
              <a:rPr lang="ar-SA" sz="3600" u="sng" dirty="0" smtClean="0"/>
              <a:t>: </a:t>
            </a:r>
            <a:endParaRPr lang="en-US" sz="3600" dirty="0" smtClean="0"/>
          </a:p>
          <a:p>
            <a:r>
              <a:rPr lang="ar-SA" sz="3600" dirty="0" smtClean="0"/>
              <a:t>-    النبات أكثر حساسية من الحيوان بالنسبة لكثير من المواد الملوثة للهواء ، ولقد استحدثت طرق كثيرة لاستخدام استجابة النبات في قياس وتحديد المواد الملوثة</a:t>
            </a:r>
            <a:endParaRPr lang="en-US" sz="3600" dirty="0" smtClean="0"/>
          </a:p>
          <a:p>
            <a:r>
              <a:rPr lang="ar-SA" sz="3600" b="1" dirty="0" smtClean="0">
                <a:solidFill>
                  <a:srgbClr val="FF0000"/>
                </a:solidFill>
              </a:rPr>
              <a:t>ج)</a:t>
            </a:r>
            <a:r>
              <a:rPr lang="ar-SA" sz="3600" b="1" u="sng" dirty="0" smtClean="0">
                <a:solidFill>
                  <a:srgbClr val="FF0000"/>
                </a:solidFill>
              </a:rPr>
              <a:t>التأثيرات على المواد </a:t>
            </a:r>
            <a:endParaRPr lang="en-US" sz="3600" b="1" dirty="0" smtClean="0">
              <a:solidFill>
                <a:srgbClr val="FF0000"/>
              </a:solidFill>
            </a:endParaRPr>
          </a:p>
          <a:p>
            <a:r>
              <a:rPr lang="ar-SA" sz="3600" b="1" dirty="0" smtClean="0">
                <a:solidFill>
                  <a:srgbClr val="FF0000"/>
                </a:solidFill>
              </a:rPr>
              <a:t>د) </a:t>
            </a:r>
            <a:r>
              <a:rPr lang="ar-SA" sz="3600" b="1" u="sng" dirty="0" smtClean="0">
                <a:solidFill>
                  <a:srgbClr val="FF0000"/>
                </a:solidFill>
              </a:rPr>
              <a:t>التأثيرات على البيئة </a:t>
            </a:r>
            <a:endParaRPr lang="ar-SA" sz="3600" b="1"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تدابير وقائية لحماية الهواء من التلوث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lvl="0">
              <a:buFont typeface="Arial" pitchFamily="34" charset="0"/>
              <a:buChar char="•"/>
            </a:pPr>
            <a:r>
              <a:rPr lang="ar-SA" b="1" dirty="0" smtClean="0"/>
              <a:t>سن القوانين والتشريعات الخاصة بنوعية الهواء وضبط تلك النوعية ووضع مواصفات لنوعية الهواء</a:t>
            </a:r>
            <a:endParaRPr lang="en-US" b="1" dirty="0" smtClean="0"/>
          </a:p>
          <a:p>
            <a:pPr lvl="0">
              <a:buFont typeface="Arial" pitchFamily="34" charset="0"/>
              <a:buChar char="•"/>
            </a:pPr>
            <a:r>
              <a:rPr lang="ar-SA" b="1" dirty="0" smtClean="0"/>
              <a:t>نشر الوعي البيئي الخاص بالتلوث بين فئات المجتمع المختلفة وإشراكهم في اتخاذ القرارات حول الحد من التلوث ، وحفزهم على العمل على حماية البيئة, ومنع التلوث </a:t>
            </a:r>
            <a:endParaRPr lang="en-US" b="1" dirty="0" smtClean="0"/>
          </a:p>
          <a:p>
            <a:pPr lvl="0">
              <a:buFont typeface="Arial" pitchFamily="34" charset="0"/>
              <a:buChar char="•"/>
            </a:pPr>
            <a:r>
              <a:rPr lang="ar-SA" b="1" dirty="0" smtClean="0"/>
              <a:t>استغلال مصادر الطاقة البديلة : مثل الطاقة الشمسية والرياح والمد والجزر ، والحد من استهلاك الوقود</a:t>
            </a:r>
          </a:p>
          <a:p>
            <a:pPr lvl="0" algn="ctr">
              <a:buFont typeface="Arial" pitchFamily="34" charset="0"/>
              <a:buChar char="•"/>
            </a:pPr>
            <a:r>
              <a:rPr lang="ar-SA" b="1" dirty="0" smtClean="0"/>
              <a:t> تخطيط المدن بصورة أفضل ومراقبة النمو السكاني والاقتصادي والصناعي </a:t>
            </a:r>
            <a:endParaRPr lang="en-US" b="1" dirty="0" smtClean="0"/>
          </a:p>
          <a:p>
            <a:pPr>
              <a:buFont typeface="Arial" pitchFamily="34" charset="0"/>
              <a:buChar char="•"/>
            </a:pP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تدابير وقائية لحماية الهواء من التلوث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buFont typeface="Arial" pitchFamily="34" charset="0"/>
              <a:buChar char="•"/>
            </a:pPr>
            <a:r>
              <a:rPr lang="ar-SA" sz="3600" b="1" dirty="0" smtClean="0"/>
              <a:t>تخفيض استهلاك الوقود : وهذا يؤدي إلى خفض كمية الملوثات الناتجة عن حرق الوقود</a:t>
            </a:r>
          </a:p>
          <a:p>
            <a:pPr lvl="0">
              <a:buFont typeface="Arial" pitchFamily="34" charset="0"/>
              <a:buChar char="•"/>
            </a:pPr>
            <a:r>
              <a:rPr lang="ar-SA" sz="3600" b="1" dirty="0" smtClean="0"/>
              <a:t>إبعاد المصانع عن المدن </a:t>
            </a:r>
            <a:endParaRPr lang="en-US" sz="3600" b="1" dirty="0" smtClean="0"/>
          </a:p>
          <a:p>
            <a:pPr lvl="0">
              <a:buFont typeface="Arial" pitchFamily="34" charset="0"/>
              <a:buChar char="•"/>
            </a:pPr>
            <a:r>
              <a:rPr lang="ar-SA" sz="3600" b="1" dirty="0" smtClean="0"/>
              <a:t>إقامة حزمة من الأشجار حول المصانع وحول المدن </a:t>
            </a:r>
            <a:endParaRPr lang="en-US" sz="3600" b="1" dirty="0" smtClean="0"/>
          </a:p>
          <a:p>
            <a:pPr>
              <a:buFont typeface="Arial" pitchFamily="34" charset="0"/>
              <a:buChar char="•"/>
            </a:pPr>
            <a:r>
              <a:rPr lang="ar-SA" sz="3600" b="1" dirty="0" smtClean="0"/>
              <a:t>تشكيل لجان متخصصة لمكافحة التلوث </a:t>
            </a:r>
          </a:p>
          <a:p>
            <a:pPr lvl="0">
              <a:buFont typeface="Arial" pitchFamily="34" charset="0"/>
              <a:buChar char="•"/>
            </a:pPr>
            <a:r>
              <a:rPr lang="ar-SA" sz="3600" b="1" dirty="0" smtClean="0"/>
              <a:t>وقف التجارب النووية </a:t>
            </a:r>
            <a:endParaRPr lang="en-US" sz="3600" b="1" dirty="0" smtClean="0"/>
          </a:p>
          <a:p>
            <a:pPr>
              <a:buFont typeface="Arial" pitchFamily="34" charset="0"/>
              <a:buChar char="•"/>
            </a:pPr>
            <a:r>
              <a:rPr lang="ar-SA" sz="3600" b="1" dirty="0" smtClean="0"/>
              <a:t>تدوير الفضلات </a:t>
            </a:r>
            <a:endParaRPr lang="en-US" sz="3600" b="1"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تدابير وقائية لحماية الهواء من التلوث </a:t>
            </a:r>
            <a:r>
              <a:rPr lang="en-US" dirty="0" smtClean="0"/>
              <a:t/>
            </a:r>
            <a:br>
              <a:rPr lang="en-US" dirty="0" smtClean="0"/>
            </a:br>
            <a:endParaRPr lang="ar-SA" dirty="0"/>
          </a:p>
        </p:txBody>
      </p:sp>
      <p:sp>
        <p:nvSpPr>
          <p:cNvPr id="3" name="عنصر نائب للمحتوى 2"/>
          <p:cNvSpPr>
            <a:spLocks noGrp="1"/>
          </p:cNvSpPr>
          <p:nvPr>
            <p:ph idx="1"/>
          </p:nvPr>
        </p:nvSpPr>
        <p:spPr>
          <a:xfrm>
            <a:off x="142844" y="1428737"/>
            <a:ext cx="8786874" cy="4697428"/>
          </a:xfrm>
        </p:spPr>
        <p:txBody>
          <a:bodyPr/>
          <a:lstStyle/>
          <a:p>
            <a:pPr lvl="0">
              <a:buFont typeface="Arial" pitchFamily="34" charset="0"/>
              <a:buChar char="•"/>
            </a:pPr>
            <a:r>
              <a:rPr lang="ar-SA" b="1" dirty="0" smtClean="0"/>
              <a:t>تحسين تقنية صناعة المبيدات الكيميائية </a:t>
            </a:r>
            <a:endParaRPr lang="en-US" b="1" dirty="0" smtClean="0"/>
          </a:p>
          <a:p>
            <a:pPr lvl="0">
              <a:buFont typeface="Arial" pitchFamily="34" charset="0"/>
              <a:buChar char="•"/>
            </a:pPr>
            <a:r>
              <a:rPr lang="ar-SA" b="1" dirty="0" smtClean="0"/>
              <a:t>تخطيط علمي مدروس عند إنشاء أي صناعة </a:t>
            </a:r>
            <a:endParaRPr lang="en-US" b="1" dirty="0" smtClean="0"/>
          </a:p>
          <a:p>
            <a:pPr lvl="0">
              <a:buFont typeface="Arial" pitchFamily="34" charset="0"/>
              <a:buChar char="•"/>
            </a:pPr>
            <a:r>
              <a:rPr lang="ar-SA" b="1" dirty="0" smtClean="0"/>
              <a:t>السيطرة على مُدخلات التلوث والذي يعالج المشكلة قبل حدوثها </a:t>
            </a:r>
            <a:endParaRPr lang="en-US" b="1" dirty="0" smtClean="0"/>
          </a:p>
          <a:p>
            <a:pPr>
              <a:buFont typeface="Arial" pitchFamily="34" charset="0"/>
              <a:buChar char="•"/>
            </a:pPr>
            <a:r>
              <a:rPr lang="ar-SA" b="1" dirty="0" smtClean="0"/>
              <a:t>مكافحة التلوث الهوائي من وسائل النقل من خلال استعمال الموصلات العامة بدل الخاصة </a:t>
            </a:r>
          </a:p>
          <a:p>
            <a:pPr lvl="0">
              <a:buFont typeface="Arial" pitchFamily="34" charset="0"/>
              <a:buChar char="•"/>
            </a:pPr>
            <a:r>
              <a:rPr lang="ar-SA" b="1" dirty="0" smtClean="0"/>
              <a:t>السيطرة على مخرجات التلوث من خلال استعمال الفلاتر للمداخن </a:t>
            </a:r>
            <a:endParaRPr lang="en-US" b="1" dirty="0" smtClean="0"/>
          </a:p>
          <a:p>
            <a:pPr>
              <a:buFont typeface="Arial" pitchFamily="34" charset="0"/>
              <a:buChar char="•"/>
            </a:pPr>
            <a:r>
              <a:rPr lang="ar-SA" b="1" dirty="0" smtClean="0"/>
              <a:t>مكافحة التلوث الهوائي من المصادر المتحركة كالمركبات </a:t>
            </a:r>
            <a:endParaRPr lang="ar-SA"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تدابير وقائية لحماية الهواء من التلوث </a:t>
            </a:r>
            <a:r>
              <a:rPr lang="en-US" dirty="0" smtClean="0"/>
              <a:t/>
            </a:r>
            <a:br>
              <a:rPr lang="en-US" dirty="0" smtClean="0"/>
            </a:br>
            <a:endParaRPr lang="ar-SA" dirty="0"/>
          </a:p>
        </p:txBody>
      </p:sp>
      <p:sp>
        <p:nvSpPr>
          <p:cNvPr id="3" name="عنصر نائب للمحتوى 2"/>
          <p:cNvSpPr>
            <a:spLocks noGrp="1"/>
          </p:cNvSpPr>
          <p:nvPr>
            <p:ph idx="1"/>
          </p:nvPr>
        </p:nvSpPr>
        <p:spPr>
          <a:xfrm>
            <a:off x="0" y="1600201"/>
            <a:ext cx="8686800" cy="4525963"/>
          </a:xfrm>
        </p:spPr>
        <p:txBody>
          <a:bodyPr/>
          <a:lstStyle/>
          <a:p>
            <a:pPr lvl="0"/>
            <a:r>
              <a:rPr lang="ar-SA" b="1" dirty="0" smtClean="0">
                <a:solidFill>
                  <a:srgbClr val="FF0000"/>
                </a:solidFill>
              </a:rPr>
              <a:t>الغطاء النباتي </a:t>
            </a:r>
            <a:endParaRPr lang="en-US" b="1" dirty="0" smtClean="0">
              <a:solidFill>
                <a:srgbClr val="FF0000"/>
              </a:solidFill>
            </a:endParaRPr>
          </a:p>
          <a:p>
            <a:pPr lvl="0"/>
            <a:r>
              <a:rPr lang="ar-SA" u="sng" dirty="0" smtClean="0"/>
              <a:t>ويمكن تلخيص دور الغطاء النباتي في تنقية الهواء بما يلي :</a:t>
            </a:r>
            <a:endParaRPr lang="en-US" dirty="0" smtClean="0"/>
          </a:p>
          <a:p>
            <a:pPr lvl="0"/>
            <a:r>
              <a:rPr lang="ar-SA" b="1" dirty="0" smtClean="0"/>
              <a:t>أ)</a:t>
            </a:r>
            <a:r>
              <a:rPr lang="ar-SA" dirty="0" smtClean="0"/>
              <a:t> </a:t>
            </a:r>
            <a:r>
              <a:rPr lang="ar-SA" sz="2800" b="1" dirty="0" smtClean="0"/>
              <a:t>تمتص الأشجار قسماً من الملوثات والغبار </a:t>
            </a:r>
            <a:endParaRPr lang="en-US" sz="2800" b="1" dirty="0" smtClean="0"/>
          </a:p>
          <a:p>
            <a:pPr lvl="0"/>
            <a:r>
              <a:rPr lang="ar-SA" sz="2800" b="1" dirty="0" smtClean="0"/>
              <a:t>ب)تغذي الأشجار الهواء بالأكسجين وتنقيه من ثاني أكسيد الكربون </a:t>
            </a:r>
            <a:endParaRPr lang="en-US" sz="2800" b="1" dirty="0" smtClean="0"/>
          </a:p>
          <a:p>
            <a:r>
              <a:rPr lang="ar-SA" sz="2800" b="1" dirty="0" smtClean="0"/>
              <a:t>ج) تحفظ الأشجار رطوبة التربة والجو </a:t>
            </a:r>
            <a:endParaRPr lang="en-US" sz="2800" b="1" dirty="0" smtClean="0"/>
          </a:p>
          <a:p>
            <a:r>
              <a:rPr lang="ar-SA" sz="2800" b="1" dirty="0" smtClean="0"/>
              <a:t>د) تنخفض حرارة الهواء بين الأشجار </a:t>
            </a:r>
            <a:endParaRPr lang="en-US" sz="2800" b="1" dirty="0" smtClean="0"/>
          </a:p>
          <a:p>
            <a:r>
              <a:rPr lang="ar-SA" sz="2800" b="1" dirty="0" smtClean="0"/>
              <a:t>ه) تصد الأشجار سرعة الرياح مما يساعد على ترسيب الغبار </a:t>
            </a:r>
            <a:endParaRPr lang="en-US" sz="2800" b="1" dirty="0" smtClean="0"/>
          </a:p>
          <a:p>
            <a:r>
              <a:rPr lang="ar-SA" sz="2800" b="1" dirty="0" smtClean="0"/>
              <a:t>و)تخفف الأشجار من التلوث بالضجيج</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تدابير وقائية لحماية الهواء من التلوث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lvl="0"/>
            <a:r>
              <a:rPr lang="ar-SA" sz="4400" b="1" dirty="0" smtClean="0"/>
              <a:t>- وبذلك تعقم الأشجار الهواء, وتقتل, وتقضي على الجراثيم, والفيروسات, والحشرات بما تفرزه من مواد مختلفة كالمواد الطيارة من أشجار الصنوبر .. ولهذا السبب تقل نسبة الجراثيم في هواء الغابة كثيرا مقارنة بالهواء في المدن .</a:t>
            </a:r>
            <a:endParaRPr lang="en-US" sz="4400" b="1" dirty="0" smtClean="0"/>
          </a:p>
          <a:p>
            <a:r>
              <a:rPr lang="ar-SA" sz="4400" b="1" dirty="0" smtClean="0"/>
              <a:t> </a:t>
            </a:r>
            <a:endParaRPr lang="en-US" sz="4400" b="1"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4AEFA27E-0B03-4314-9E4D-4EF6783742D2}">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1636</TotalTime>
  <Words>1245</Words>
  <Application>Microsoft Office PowerPoint</Application>
  <PresentationFormat>عرض على الشاشة (3:4)‏</PresentationFormat>
  <Paragraphs>141</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المحاضرة التمهيدية</vt:lpstr>
      <vt:lpstr>الشريحة 1</vt:lpstr>
      <vt:lpstr>المحاضرة الحادية عشرة </vt:lpstr>
      <vt:lpstr>عناصر المحاضرة</vt:lpstr>
      <vt:lpstr>مفهوم البيئة</vt:lpstr>
      <vt:lpstr>مفهوم البيئة</vt:lpstr>
      <vt:lpstr>مفهوم البيئة</vt:lpstr>
      <vt:lpstr>صحة البيئة وتلوث الهواء </vt:lpstr>
      <vt:lpstr>صحة البيئة وتلوث الهواء </vt:lpstr>
      <vt:lpstr>أنواع ملوثات الهواء </vt:lpstr>
      <vt:lpstr>أنواع ملوثات الهواء </vt:lpstr>
      <vt:lpstr> تصنيف مصادر التلوث الهوائي  </vt:lpstr>
      <vt:lpstr> تصنيف مصادر التلوث الهوائي  </vt:lpstr>
      <vt:lpstr> تصنيف مصادر التلوث الهوائي  </vt:lpstr>
      <vt:lpstr>تأثير ملوثات الهواء </vt:lpstr>
      <vt:lpstr>تأثير ملوثات الهواء </vt:lpstr>
      <vt:lpstr>تأثير ملوثات الهواء </vt:lpstr>
      <vt:lpstr>تأثير ملوثات الهواء </vt:lpstr>
      <vt:lpstr>تدابير وقائية لحماية الهواء من التلوث  </vt:lpstr>
      <vt:lpstr>تدابير وقائية لحماية الهواء من التلوث  </vt:lpstr>
      <vt:lpstr>تدابير وقائية لحماية الهواء من التلوث  </vt:lpstr>
      <vt:lpstr>تدابير وقائية لحماية الهواء من التلوث  </vt:lpstr>
      <vt:lpstr>تدابير وقائية لحماية الهواء من التلوث  </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174</cp:revision>
  <dcterms:created xsi:type="dcterms:W3CDTF">1601-01-01T00:00:00Z</dcterms:created>
  <dcterms:modified xsi:type="dcterms:W3CDTF">2012-11-21T12:43:14Z</dcterms:modified>
</cp:coreProperties>
</file>